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5"/>
  </p:notesMasterIdLst>
  <p:sldIdLst>
    <p:sldId id="313" r:id="rId2"/>
    <p:sldId id="390" r:id="rId3"/>
    <p:sldId id="342" r:id="rId4"/>
    <p:sldId id="305" r:id="rId5"/>
    <p:sldId id="337" r:id="rId6"/>
    <p:sldId id="338" r:id="rId7"/>
    <p:sldId id="341" r:id="rId8"/>
    <p:sldId id="343" r:id="rId9"/>
    <p:sldId id="344" r:id="rId10"/>
    <p:sldId id="345" r:id="rId11"/>
    <p:sldId id="346" r:id="rId12"/>
    <p:sldId id="391" r:id="rId13"/>
    <p:sldId id="314" r:id="rId14"/>
  </p:sldIdLst>
  <p:sldSz cx="9147175" cy="5145088"/>
  <p:notesSz cx="6858000" cy="9144000"/>
  <p:embeddedFontLst>
    <p:embeddedFont>
      <p:font typeface=".VnArial" panose="020B0604020202020204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HP001 5 hàng" panose="020B0604020202020204" charset="0"/>
      <p:regular r:id="rId26"/>
      <p:bold r:id="rId27"/>
    </p:embeddedFont>
    <p:embeddedFont>
      <p:font typeface="Lato" panose="020F0502020204030203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F7AFF7"/>
    <a:srgbClr val="FCE1AA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1" autoAdjust="0"/>
    <p:restoredTop sz="86481" autoAdjust="0"/>
  </p:normalViewPr>
  <p:slideViewPr>
    <p:cSldViewPr snapToGrid="0">
      <p:cViewPr varScale="1">
        <p:scale>
          <a:sx n="70" d="100"/>
          <a:sy n="70" d="100"/>
        </p:scale>
        <p:origin x="78" y="270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69FDA-D799-4948-957D-D952A27991A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E928B-EDE7-4E8B-A482-4CB5FE7E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7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808" y="445162"/>
            <a:ext cx="8523559" cy="572877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808" y="1152831"/>
            <a:ext cx="8523559" cy="3417455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marL="457337" lvl="0" indent="-34300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674" lvl="1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2011" lvl="2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9349" lvl="3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686" lvl="4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4023" lvl="5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1360" lvl="6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8697" lvl="7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6034" lvl="8" indent="-317595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5400" y="4664656"/>
            <a:ext cx="548891" cy="393722"/>
          </a:xfrm>
          <a:prstGeom prst="rect">
            <a:avLst/>
          </a:prstGeom>
        </p:spPr>
        <p:txBody>
          <a:bodyPr spcFirstLastPara="1" wrap="square" lIns="91452" tIns="91452" rIns="91452" bIns="9145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05/05/2025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2395" y="190919"/>
            <a:ext cx="9147175" cy="5145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9353" y="1003535"/>
            <a:ext cx="6077132" cy="5848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67" tIns="45734" rIns="91467" bIns="45734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2547" y="1987588"/>
            <a:ext cx="1336086" cy="584956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1550" y="3033502"/>
            <a:ext cx="2788575" cy="523248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73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90529" y="147044"/>
            <a:ext cx="441615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9661" y="80009"/>
            <a:ext cx="7543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" pitchFamily="34" charset="0"/>
                <a:cs typeface="Arial" pitchFamily="34" charset="0"/>
              </a:rPr>
              <a:t>Đo độ dài mỗi đồ vật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32" b="99795" l="2751" r="1294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719" r="86344"/>
          <a:stretch/>
        </p:blipFill>
        <p:spPr bwMode="auto">
          <a:xfrm>
            <a:off x="854561" y="1221589"/>
            <a:ext cx="688041" cy="27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16" t="46162" r="64033"/>
          <a:stretch/>
        </p:blipFill>
        <p:spPr bwMode="auto">
          <a:xfrm>
            <a:off x="2751507" y="1874427"/>
            <a:ext cx="677731" cy="213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73" r="35387"/>
          <a:stretch/>
        </p:blipFill>
        <p:spPr bwMode="auto">
          <a:xfrm>
            <a:off x="4520003" y="98720"/>
            <a:ext cx="1226373" cy="397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02" t="12605"/>
          <a:stretch/>
        </p:blipFill>
        <p:spPr bwMode="auto">
          <a:xfrm>
            <a:off x="6586620" y="572452"/>
            <a:ext cx="1738181" cy="347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824550" y="4051833"/>
            <a:ext cx="707706" cy="638502"/>
            <a:chOff x="8352338" y="3268779"/>
            <a:chExt cx="371459" cy="461665"/>
          </a:xfrm>
        </p:grpSpPr>
        <p:sp>
          <p:nvSpPr>
            <p:cNvPr id="18" name="Rounded Rectangle 17"/>
            <p:cNvSpPr/>
            <p:nvPr/>
          </p:nvSpPr>
          <p:spPr>
            <a:xfrm>
              <a:off x="8352338" y="3272179"/>
              <a:ext cx="338288" cy="374663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420122" y="3268779"/>
              <a:ext cx="303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69058" y="406835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cm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636563" y="4088833"/>
            <a:ext cx="722739" cy="655228"/>
            <a:chOff x="8352338" y="3272179"/>
            <a:chExt cx="379350" cy="473759"/>
          </a:xfrm>
        </p:grpSpPr>
        <p:sp>
          <p:nvSpPr>
            <p:cNvPr id="21" name="Rounded Rectangle 20"/>
            <p:cNvSpPr/>
            <p:nvPr/>
          </p:nvSpPr>
          <p:spPr>
            <a:xfrm>
              <a:off x="8352338" y="3272179"/>
              <a:ext cx="338288" cy="374663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428013" y="3284273"/>
              <a:ext cx="303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281071" y="4109864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cm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621756" y="4068775"/>
            <a:ext cx="753169" cy="638502"/>
            <a:chOff x="8352338" y="3257674"/>
            <a:chExt cx="395322" cy="461665"/>
          </a:xfrm>
        </p:grpSpPr>
        <p:sp>
          <p:nvSpPr>
            <p:cNvPr id="25" name="Rounded Rectangle 24"/>
            <p:cNvSpPr/>
            <p:nvPr/>
          </p:nvSpPr>
          <p:spPr>
            <a:xfrm>
              <a:off x="8352338" y="3272179"/>
              <a:ext cx="338288" cy="374663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443985" y="3257674"/>
              <a:ext cx="303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266264" y="4109864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cm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926135" y="4070250"/>
            <a:ext cx="723755" cy="638502"/>
            <a:chOff x="8352338" y="3266499"/>
            <a:chExt cx="379883" cy="461665"/>
          </a:xfrm>
        </p:grpSpPr>
        <p:sp>
          <p:nvSpPr>
            <p:cNvPr id="29" name="Rounded Rectangle 28"/>
            <p:cNvSpPr/>
            <p:nvPr/>
          </p:nvSpPr>
          <p:spPr>
            <a:xfrm>
              <a:off x="8352338" y="3272179"/>
              <a:ext cx="338288" cy="374663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28546" y="3266499"/>
              <a:ext cx="303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568401" y="4099134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cm</a:t>
            </a:r>
          </a:p>
        </p:txBody>
      </p:sp>
      <p:sp>
        <p:nvSpPr>
          <p:cNvPr id="3" name="Rectangle 2"/>
          <p:cNvSpPr/>
          <p:nvPr/>
        </p:nvSpPr>
        <p:spPr>
          <a:xfrm>
            <a:off x="953692" y="4037579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722161" y="4099604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21756" y="4078106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938684" y="4078106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0870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3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0529" y="147044"/>
            <a:ext cx="441615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9661" y="80009"/>
            <a:ext cx="754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Đồ vật nào dưới đây cho được vào trong hộp bút?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3" y="541674"/>
            <a:ext cx="8397790" cy="344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32144" y="2603351"/>
            <a:ext cx="2415451" cy="15275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09687" y="2603352"/>
            <a:ext cx="1340675" cy="12586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4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386C2E-DEAE-4DC6-A056-58E00FB58C88}"/>
              </a:ext>
            </a:extLst>
          </p:cNvPr>
          <p:cNvSpPr txBox="1"/>
          <p:nvPr/>
        </p:nvSpPr>
        <p:spPr>
          <a:xfrm>
            <a:off x="1272328" y="1016991"/>
            <a:ext cx="684053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200" u="sng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charset="0"/>
                <a:cs typeface="Times New Roman" panose="02020603050405020304" charset="0"/>
              </a:rPr>
              <a:t>Dặn</a:t>
            </a:r>
            <a:r>
              <a:rPr lang="en-US" altLang="vi-VN" sz="3200" u="sng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200" u="sng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charset="0"/>
                <a:cs typeface="Times New Roman" panose="02020603050405020304" charset="0"/>
              </a:rPr>
              <a:t>dò</a:t>
            </a:r>
            <a:r>
              <a:rPr lang="en-US" altLang="vi-VN" sz="3200" u="sng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charset="0"/>
                <a:cs typeface="Times New Roman" panose="02020603050405020304" charset="0"/>
              </a:rPr>
              <a:t>:</a:t>
            </a:r>
            <a:br>
              <a:rPr lang="en-US" altLang="vi-VN" sz="3200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3200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vi-VN" sz="3200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altLang="vi-VN" sz="3200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200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charset="0"/>
                <a:cs typeface="Times New Roman" panose="02020603050405020304" charset="0"/>
              </a:rPr>
              <a:t>Vở</a:t>
            </a:r>
            <a:r>
              <a:rPr lang="en-US" altLang="vi-VN" sz="3200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200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altLang="vi-VN" sz="3200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200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altLang="vi-VN" sz="3200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charset="0"/>
                <a:cs typeface="Times New Roman" panose="02020603050405020304" charset="0"/>
              </a:rPr>
              <a:t> T</a:t>
            </a:r>
            <a:r>
              <a:rPr lang="vi-VN" altLang="vi-VN" sz="3200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charset="0"/>
                <a:cs typeface="Times New Roman" panose="02020603050405020304" charset="0"/>
              </a:rPr>
              <a:t>oán trang </a:t>
            </a:r>
            <a:r>
              <a:rPr lang="en-US" altLang="vi-VN" sz="3200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charset="0"/>
                <a:cs typeface="Times New Roman" panose="02020603050405020304" charset="0"/>
              </a:rPr>
              <a:t>41</a:t>
            </a:r>
            <a:r>
              <a:rPr lang="vi-VN" altLang="vi-VN" sz="3200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charset="0"/>
                <a:cs typeface="Times New Roman" panose="02020603050405020304" charset="0"/>
              </a:rPr>
              <a:t> và </a:t>
            </a:r>
            <a:r>
              <a:rPr lang="en-US" altLang="vi-VN" sz="3200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charset="0"/>
                <a:cs typeface="Times New Roman" panose="02020603050405020304" charset="0"/>
              </a:rPr>
              <a:t>42.</a:t>
            </a:r>
            <a:endParaRPr lang="vi-VN" altLang="vi-VN" sz="3200" dirty="0">
              <a:ln w="22225">
                <a:solidFill>
                  <a:schemeClr val="accent2"/>
                </a:solidFill>
                <a:prstDash val="solid"/>
              </a:ln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altLang="vi-VN" sz="3200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charset="0"/>
                <a:cs typeface="Times New Roman" panose="02020603050405020304" charset="0"/>
              </a:rPr>
              <a:t>- Xem trước sách toán bài tiếp theo trang </a:t>
            </a:r>
            <a:r>
              <a:rPr lang="en-US" altLang="vi-VN" sz="3200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charset="0"/>
                <a:cs typeface="Times New Roman" panose="02020603050405020304" charset="0"/>
              </a:rPr>
              <a:t>42</a:t>
            </a:r>
            <a:r>
              <a:rPr lang="vi-VN" altLang="vi-VN" sz="3200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charset="0"/>
                <a:cs typeface="Times New Roman" panose="02020603050405020304" charset="0"/>
              </a:rPr>
              <a:t> và </a:t>
            </a:r>
            <a:r>
              <a:rPr lang="en-US" altLang="vi-VN" sz="3200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charset="0"/>
                <a:cs typeface="Times New Roman" panose="02020603050405020304" charset="0"/>
              </a:rPr>
              <a:t>43</a:t>
            </a:r>
            <a:endParaRPr lang="vi-VN" altLang="vi-VN" sz="3200" dirty="0">
              <a:ln w="22225">
                <a:solidFill>
                  <a:schemeClr val="accent2"/>
                </a:solidFill>
                <a:prstDash val="solid"/>
              </a:ln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14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754" y="2413648"/>
            <a:ext cx="3722421" cy="2731440"/>
          </a:xfrm>
          <a:prstGeom prst="rect">
            <a:avLst/>
          </a:prstGeom>
        </p:spPr>
      </p:pic>
      <p:sp>
        <p:nvSpPr>
          <p:cNvPr id="4" name="WordArt 5">
            <a:extLst>
              <a:ext uri="{FF2B5EF4-FFF2-40B4-BE49-F238E27FC236}">
                <a16:creationId xmlns:a16="http://schemas.microsoft.com/office/drawing/2014/main" id="{252783F6-B332-4531-859C-7B606A2359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66735" y="992221"/>
            <a:ext cx="6755860" cy="1333878"/>
          </a:xfrm>
          <a:prstGeom prst="rect">
            <a:avLst/>
          </a:prstGeom>
        </p:spPr>
        <p:txBody>
          <a:bodyPr wrap="none" lIns="91436" tIns="45718" rIns="91436" bIns="45718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50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 ơn </a:t>
            </a:r>
            <a:r>
              <a:rPr lang="en-US" sz="50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bố</a:t>
            </a:r>
            <a:r>
              <a:rPr lang="en-US" sz="50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0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mẹ</a:t>
            </a:r>
            <a:r>
              <a:rPr lang="vi-VN" sz="50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và các con! </a:t>
            </a:r>
            <a:endParaRPr lang="en-US" sz="50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319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">
            <a:extLst>
              <a:ext uri="{FF2B5EF4-FFF2-40B4-BE49-F238E27FC236}">
                <a16:creationId xmlns:a16="http://schemas.microsoft.com/office/drawing/2014/main" id="{D044CB85-D142-46D4-801C-8C8924D99EB9}"/>
              </a:ext>
            </a:extLst>
          </p:cNvPr>
          <p:cNvSpPr/>
          <p:nvPr/>
        </p:nvSpPr>
        <p:spPr>
          <a:xfrm>
            <a:off x="2327313" y="2265486"/>
            <a:ext cx="4431289" cy="61411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95" tIns="40348" rIns="80695" bIns="40348" anchor="ctr"/>
          <a:lstStyle/>
          <a:p>
            <a:pPr algn="ctr" defTabSz="8067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3207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3207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Line 79">
            <a:extLst>
              <a:ext uri="{FF2B5EF4-FFF2-40B4-BE49-F238E27FC236}">
                <a16:creationId xmlns:a16="http://schemas.microsoft.com/office/drawing/2014/main" id="{8C306510-B89A-4C3F-A761-6092F61529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1784" y="-40608"/>
            <a:ext cx="155854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90E846-77C2-4AED-98E0-6358F5306B32}"/>
              </a:ext>
            </a:extLst>
          </p:cNvPr>
          <p:cNvSpPr txBox="1"/>
          <p:nvPr/>
        </p:nvSpPr>
        <p:spPr>
          <a:xfrm>
            <a:off x="656493" y="281442"/>
            <a:ext cx="7889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   </a:t>
            </a:r>
            <a:r>
              <a:rPr lang="en-US" sz="2400" dirty="0" err="1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Thứ</a:t>
            </a:r>
            <a:r>
              <a:rPr lang="vi-VN" sz="2400" dirty="0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hai</a:t>
            </a:r>
            <a:r>
              <a:rPr lang="vi-VN" sz="2400" dirty="0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ngày</a:t>
            </a:r>
            <a:r>
              <a:rPr lang="vi-VN" sz="2400" dirty="0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 1</a:t>
            </a:r>
            <a:r>
              <a:rPr lang="en-US" sz="2400" dirty="0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0</a:t>
            </a:r>
            <a:r>
              <a:rPr lang="vi-VN" sz="2400" dirty="0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tháng</a:t>
            </a:r>
            <a:r>
              <a:rPr lang="vi-VN" sz="2400" dirty="0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202</a:t>
            </a:r>
            <a:r>
              <a:rPr lang="en-US" sz="2400" dirty="0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5</a:t>
            </a:r>
          </a:p>
          <a:p>
            <a:pPr algn="ctr"/>
            <a:r>
              <a:rPr lang="en-US" sz="2400" u="sng" dirty="0" err="1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Toán</a:t>
            </a:r>
            <a:r>
              <a:rPr lang="en-US" sz="2400" u="sng" dirty="0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: </a:t>
            </a:r>
            <a:r>
              <a:rPr lang="en-US" sz="2400" u="sng" dirty="0" err="1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Bài</a:t>
            </a:r>
            <a:r>
              <a:rPr lang="en-US" sz="2400" u="sng" dirty="0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 28: </a:t>
            </a:r>
            <a:r>
              <a:rPr lang="en-US" sz="2400" u="sng" dirty="0" err="1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Luyện</a:t>
            </a:r>
            <a:r>
              <a:rPr lang="en-US" sz="2400" u="sng" dirty="0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tập</a:t>
            </a:r>
            <a:r>
              <a:rPr lang="en-US" sz="2400" u="sng" dirty="0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chung</a:t>
            </a:r>
            <a:r>
              <a:rPr lang="en-US" sz="2400" u="sng" dirty="0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(</a:t>
            </a:r>
            <a:r>
              <a:rPr lang="en-US" sz="2400" u="sng" dirty="0" err="1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Tiết</a:t>
            </a:r>
            <a:r>
              <a:rPr lang="en-US" sz="2400" u="sng" dirty="0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79271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753" y="321935"/>
            <a:ext cx="8171234" cy="1240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vạch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xăng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mét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sách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vở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hộp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đựng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,…).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02" r="50000" b="39136"/>
          <a:stretch/>
        </p:blipFill>
        <p:spPr bwMode="auto">
          <a:xfrm>
            <a:off x="794068" y="1562010"/>
            <a:ext cx="3320229" cy="186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651" r="20845" b="7947"/>
          <a:stretch/>
        </p:blipFill>
        <p:spPr bwMode="auto">
          <a:xfrm>
            <a:off x="2441781" y="3560781"/>
            <a:ext cx="3574362" cy="136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04" r="50000" b="68312"/>
          <a:stretch/>
        </p:blipFill>
        <p:spPr bwMode="auto">
          <a:xfrm>
            <a:off x="4496693" y="1252461"/>
            <a:ext cx="3320229" cy="217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847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740602" y="1129478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err="1">
                <a:solidFill>
                  <a:srgbClr val="3B6BDD"/>
                </a:solidFill>
                <a:latin typeface="HP001 5 hàng" panose="020B0603050302020204" pitchFamily="34" charset="0"/>
                <a:cs typeface="Lato Heavy" panose="020F0502020204030203" pitchFamily="34" charset="0"/>
              </a:rPr>
              <a:t>Bài</a:t>
            </a:r>
            <a:r>
              <a:rPr lang="en-GB" sz="2800" dirty="0">
                <a:solidFill>
                  <a:srgbClr val="3B6BDD"/>
                </a:solidFill>
                <a:latin typeface="HP001 5 hàng" panose="020B0603050302020204" pitchFamily="34" charset="0"/>
                <a:cs typeface="Lato Heavy" panose="020F0502020204030203" pitchFamily="34" charset="0"/>
              </a:rPr>
              <a:t> 28</a:t>
            </a:r>
            <a:r>
              <a:rPr lang="en-GB" sz="2800" u="sng" dirty="0">
                <a:solidFill>
                  <a:srgbClr val="3B6BDD"/>
                </a:solidFill>
                <a:latin typeface="HP001 5 hàng" panose="020B0603050302020204" pitchFamily="34" charset="0"/>
                <a:cs typeface="Lato Heavy" panose="020F0502020204030203" pitchFamily="34" charset="0"/>
              </a:rPr>
              <a:t>: </a:t>
            </a:r>
            <a:r>
              <a:rPr lang="en-GB" sz="2800" b="1" dirty="0" err="1">
                <a:solidFill>
                  <a:srgbClr val="FF0000"/>
                </a:solidFill>
                <a:latin typeface="HP001 5 hàng" panose="020B0603050302020204" pitchFamily="34" charset="0"/>
                <a:cs typeface="Lato Heavy" panose="020F0502020204030203" pitchFamily="34" charset="0"/>
              </a:rPr>
              <a:t>Luyện</a:t>
            </a:r>
            <a:r>
              <a:rPr lang="en-GB" sz="2800" b="1" dirty="0">
                <a:solidFill>
                  <a:srgbClr val="FF0000"/>
                </a:solidFill>
                <a:latin typeface="HP001 5 hàng" panose="020B0603050302020204" pitchFamily="34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HP001 5 hàng" panose="020B0603050302020204" pitchFamily="34" charset="0"/>
                <a:cs typeface="Lato Heavy" panose="020F0502020204030203" pitchFamily="34" charset="0"/>
              </a:rPr>
              <a:t>tập</a:t>
            </a:r>
            <a:r>
              <a:rPr lang="en-GB" sz="2800" b="1" dirty="0">
                <a:solidFill>
                  <a:srgbClr val="FF0000"/>
                </a:solidFill>
                <a:latin typeface="HP001 5 hàng" panose="020B0603050302020204" pitchFamily="34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HP001 5 hàng" panose="020B0603050302020204" pitchFamily="34" charset="0"/>
                <a:cs typeface="Lato Heavy" panose="020F0502020204030203" pitchFamily="34" charset="0"/>
              </a:rPr>
              <a:t>chung</a:t>
            </a:r>
            <a:r>
              <a:rPr lang="en-GB" sz="2800" b="1" dirty="0">
                <a:solidFill>
                  <a:srgbClr val="FF0000"/>
                </a:solidFill>
                <a:latin typeface="HP001 5 hàng" panose="020B060305030202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>
                <a:solidFill>
                  <a:srgbClr val="3B6BDD"/>
                </a:solidFill>
                <a:latin typeface="HP001 5 hàng" panose="020B0603050302020204" pitchFamily="34" charset="0"/>
                <a:cs typeface="Lato Heavy" panose="020F0502020204030203" pitchFamily="34" charset="0"/>
              </a:rPr>
              <a:t>(</a:t>
            </a:r>
            <a:r>
              <a:rPr lang="en-GB" sz="2800" dirty="0" err="1">
                <a:solidFill>
                  <a:srgbClr val="3B6BDD"/>
                </a:solidFill>
                <a:latin typeface="HP001 5 hàng" panose="020B0603050302020204" pitchFamily="34" charset="0"/>
                <a:cs typeface="Lato" panose="020F0502020204030203" pitchFamily="34" charset="0"/>
              </a:rPr>
              <a:t>Tiết</a:t>
            </a:r>
            <a:r>
              <a:rPr lang="en-GB" sz="2800" dirty="0">
                <a:solidFill>
                  <a:srgbClr val="3B6BDD"/>
                </a:solidFill>
                <a:latin typeface="HP001 5 hàng" panose="020B0603050302020204" pitchFamily="34" charset="0"/>
                <a:cs typeface="Lato" panose="020F0502020204030203" pitchFamily="34" charset="0"/>
              </a:rPr>
              <a:t> 1)</a:t>
            </a:r>
          </a:p>
          <a:p>
            <a:pPr algn="ctr"/>
            <a:endParaRPr lang="en-GB" sz="3600" dirty="0">
              <a:solidFill>
                <a:srgbClr val="FF0000"/>
              </a:solidFill>
              <a:latin typeface="HP001 5 hàng" panose="020B0603050302020204" pitchFamily="34" charset="0"/>
              <a:cs typeface="Lato Heavy" panose="020F0502020204030203" pitchFamily="34" charset="0"/>
            </a:endParaRPr>
          </a:p>
        </p:txBody>
      </p:sp>
      <p:pic>
        <p:nvPicPr>
          <p:cNvPr id="22" name="Picture 2" descr="F:\AAA-LÀM ẢNH SLIDE\ROBO LT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3836" y="2256538"/>
            <a:ext cx="2657774" cy="2640290"/>
          </a:xfrm>
          <a:prstGeom prst="rect">
            <a:avLst/>
          </a:prstGeom>
          <a:noFill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2806A-2535-4C2A-BBDC-E2718178D69A}"/>
              </a:ext>
            </a:extLst>
          </p:cNvPr>
          <p:cNvSpPr txBox="1"/>
          <p:nvPr/>
        </p:nvSpPr>
        <p:spPr>
          <a:xfrm>
            <a:off x="1490718" y="103878"/>
            <a:ext cx="5751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dirty="0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   </a:t>
            </a:r>
            <a:r>
              <a:rPr lang="en-US" sz="2400" dirty="0" err="1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Thứ</a:t>
            </a:r>
            <a:r>
              <a:rPr lang="vi-VN" sz="2400" dirty="0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hai</a:t>
            </a:r>
            <a:r>
              <a:rPr lang="vi-VN" sz="2400" dirty="0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ngày</a:t>
            </a:r>
            <a:r>
              <a:rPr lang="vi-VN" sz="2400" dirty="0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 1</a:t>
            </a:r>
            <a:r>
              <a:rPr lang="en-US" sz="2400" dirty="0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0</a:t>
            </a:r>
            <a:r>
              <a:rPr lang="vi-VN" sz="2400" dirty="0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tháng</a:t>
            </a:r>
            <a:r>
              <a:rPr lang="vi-VN" sz="2400" dirty="0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202</a:t>
            </a:r>
            <a:r>
              <a:rPr lang="en-US" sz="2400" dirty="0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5</a:t>
            </a:r>
          </a:p>
          <a:p>
            <a:pPr algn="ctr"/>
            <a:r>
              <a:rPr lang="en-US" sz="2400" u="sng" dirty="0" err="1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Toán</a:t>
            </a:r>
            <a:r>
              <a:rPr lang="en-US" sz="2400" u="sng" dirty="0">
                <a:solidFill>
                  <a:srgbClr val="0000CC"/>
                </a:solidFill>
                <a:latin typeface="HP001 5 hàng" panose="020B0603050302020204" pitchFamily="34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1002384" y="134578"/>
            <a:ext cx="3155448" cy="520599"/>
          </a:xfrm>
          <a:prstGeom prst="rect">
            <a:avLst/>
          </a:prstGeom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274742" y="79041"/>
            <a:ext cx="533585" cy="533565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1091" y="3763493"/>
            <a:ext cx="3929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b. Cục tẩy dài hơn cái ghim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179" r="34150" b="9353"/>
          <a:stretch/>
        </p:blipFill>
        <p:spPr bwMode="auto">
          <a:xfrm>
            <a:off x="274742" y="724210"/>
            <a:ext cx="5912698" cy="158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76"/>
          <a:stretch/>
        </p:blipFill>
        <p:spPr bwMode="auto">
          <a:xfrm>
            <a:off x="274742" y="2891780"/>
            <a:ext cx="2426454" cy="198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99404" y="2305584"/>
            <a:ext cx="378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a. Bút chì dài hơn bút sáp.</a:t>
            </a:r>
          </a:p>
        </p:txBody>
      </p:sp>
    </p:spTree>
    <p:extLst>
      <p:ext uri="{BB962C8B-B14F-4D97-AF65-F5344CB8AC3E}">
        <p14:creationId xmlns:p14="http://schemas.microsoft.com/office/powerpoint/2010/main" val="119931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9941" y="0"/>
            <a:ext cx="6444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Oval 2"/>
          <p:cNvSpPr/>
          <p:nvPr/>
        </p:nvSpPr>
        <p:spPr>
          <a:xfrm>
            <a:off x="71824" y="81997"/>
            <a:ext cx="427383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4517814" y="4159133"/>
            <a:ext cx="4405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/>
              <a:t>Trong</a:t>
            </a:r>
            <a:r>
              <a:rPr lang="en-US" sz="2400" i="1" dirty="0"/>
              <a:t> </a:t>
            </a:r>
            <a:r>
              <a:rPr lang="en-US" sz="2400" i="1" dirty="0" err="1"/>
              <a:t>tranh</a:t>
            </a:r>
            <a:r>
              <a:rPr lang="en-US" sz="2400" i="1" dirty="0"/>
              <a:t> </a:t>
            </a:r>
            <a:r>
              <a:rPr lang="en-US" sz="2400" i="1" dirty="0" err="1"/>
              <a:t>gồm</a:t>
            </a:r>
            <a:r>
              <a:rPr lang="en-US" sz="2400" i="1" dirty="0"/>
              <a:t> </a:t>
            </a:r>
            <a:r>
              <a:rPr lang="en-US" sz="2400" i="1" dirty="0" err="1"/>
              <a:t>những</a:t>
            </a:r>
            <a:r>
              <a:rPr lang="en-US" sz="2400" i="1" dirty="0"/>
              <a:t> </a:t>
            </a:r>
            <a:r>
              <a:rPr lang="en-US" sz="2400" i="1" dirty="0" err="1"/>
              <a:t>bạn</a:t>
            </a:r>
            <a:r>
              <a:rPr lang="en-US" sz="2400" i="1" dirty="0"/>
              <a:t> </a:t>
            </a:r>
            <a:r>
              <a:rPr lang="en-US" sz="2400" i="1" dirty="0" err="1"/>
              <a:t>nào</a:t>
            </a:r>
            <a:r>
              <a:rPr lang="en-US" sz="2400" i="1" dirty="0"/>
              <a:t>?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703" y="822169"/>
            <a:ext cx="4959163" cy="232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01342" y="3471251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64844" y="3488026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5807" y="3491476"/>
            <a:ext cx="796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Việt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79141" y="3508119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Mai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9608" y="742277"/>
            <a:ext cx="3603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9607" y="2043952"/>
            <a:ext cx="3724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6132" y="1300562"/>
            <a:ext cx="1683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solidFill>
                  <a:srgbClr val="3B6BDD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fr-FR" sz="2800" dirty="0">
                <a:solidFill>
                  <a:srgbClr val="3B6BDD"/>
                </a:solidFill>
                <a:latin typeface="Arial" pitchFamily="34" charset="0"/>
                <a:cs typeface="Arial" pitchFamily="34" charset="0"/>
              </a:rPr>
              <a:t> Nam</a:t>
            </a:r>
            <a:endParaRPr lang="en-US" sz="2800" dirty="0">
              <a:solidFill>
                <a:srgbClr val="3B6B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9941" y="2752844"/>
            <a:ext cx="1303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>
                <a:solidFill>
                  <a:srgbClr val="3B6BDD"/>
                </a:solidFill>
                <a:latin typeface="Arial" pitchFamily="34" charset="0"/>
                <a:cs typeface="Arial" pitchFamily="34" charset="0"/>
              </a:rPr>
              <a:t>Bạn Mi</a:t>
            </a:r>
            <a:endParaRPr lang="en-US" sz="2800">
              <a:solidFill>
                <a:srgbClr val="3B6BD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  <p:bldP spid="9" grpId="0"/>
      <p:bldP spid="26" grpId="0"/>
      <p:bldP spid="10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0529" y="147044"/>
            <a:ext cx="441615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661" y="21049"/>
            <a:ext cx="75437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" pitchFamily="34" charset="0"/>
                <a:cs typeface="Arial" pitchFamily="34" charset="0"/>
              </a:rPr>
              <a:t>Ngựa hay hươu cao cổ cao hơn? Thước hay bút chì dài hơn?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6" y="1155803"/>
            <a:ext cx="4132733" cy="273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86" y="1155803"/>
            <a:ext cx="3803044" cy="244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54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163" y="815138"/>
            <a:ext cx="5028312" cy="332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90529" y="147044"/>
            <a:ext cx="441615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9661" y="21049"/>
            <a:ext cx="75437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" pitchFamily="34" charset="0"/>
                <a:cs typeface="Arial" pitchFamily="34" charset="0"/>
              </a:rPr>
              <a:t>Ngựa hay hươu cao cổ cao hơn? Thước hay bút chì dài hơn?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7752" y="4141688"/>
            <a:ext cx="3264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Hươu cao cổ cao hơn.</a:t>
            </a:r>
          </a:p>
          <a:p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Ngựa thấp hơn.</a:t>
            </a:r>
          </a:p>
        </p:txBody>
      </p:sp>
    </p:spTree>
    <p:extLst>
      <p:ext uri="{BB962C8B-B14F-4D97-AF65-F5344CB8AC3E}">
        <p14:creationId xmlns:p14="http://schemas.microsoft.com/office/powerpoint/2010/main" val="31418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90529" y="147044"/>
            <a:ext cx="441615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9661" y="21049"/>
            <a:ext cx="75437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" pitchFamily="34" charset="0"/>
                <a:cs typeface="Arial" pitchFamily="34" charset="0"/>
              </a:rPr>
              <a:t>Ngựa hay hươu cao cổ cao hơn? Thước hay bút chì dài hơn?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32" y="913601"/>
            <a:ext cx="4695458" cy="301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4995" y="3653268"/>
            <a:ext cx="3130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So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sánh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chì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sách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?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So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sánh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sách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4622061" y="1173425"/>
            <a:ext cx="3264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Thước dài hơn</a:t>
            </a:r>
          </a:p>
          <a:p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Bút chì ngắn hơn.</a:t>
            </a:r>
          </a:p>
        </p:txBody>
      </p:sp>
    </p:spTree>
    <p:extLst>
      <p:ext uri="{BB962C8B-B14F-4D97-AF65-F5344CB8AC3E}">
        <p14:creationId xmlns:p14="http://schemas.microsoft.com/office/powerpoint/2010/main" val="256597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8729</TotalTime>
  <Words>311</Words>
  <Application>Microsoft Office PowerPoint</Application>
  <PresentationFormat>Custom</PresentationFormat>
  <Paragraphs>57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HP001 5 hàng</vt:lpstr>
      <vt:lpstr>Calibri</vt:lpstr>
      <vt:lpstr>Times New Roman</vt:lpstr>
      <vt:lpstr>Arial</vt:lpstr>
      <vt:lpstr>Lato</vt:lpstr>
      <vt:lpstr>.VnArial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Administrator</cp:lastModifiedBy>
  <cp:revision>409</cp:revision>
  <dcterms:created xsi:type="dcterms:W3CDTF">2020-02-21T03:04:01Z</dcterms:created>
  <dcterms:modified xsi:type="dcterms:W3CDTF">2025-05-05T09:47:23Z</dcterms:modified>
</cp:coreProperties>
</file>