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84" r:id="rId4"/>
    <p:sldId id="256" r:id="rId6"/>
    <p:sldId id="273" r:id="rId7"/>
    <p:sldId id="258" r:id="rId8"/>
    <p:sldId id="275" r:id="rId9"/>
    <p:sldId id="276" r:id="rId10"/>
    <p:sldId id="277" r:id="rId11"/>
    <p:sldId id="264" r:id="rId12"/>
    <p:sldId id="266" r:id="rId13"/>
    <p:sldId id="279" r:id="rId14"/>
    <p:sldId id="267" r:id="rId15"/>
    <p:sldId id="278" r:id="rId16"/>
    <p:sldId id="269" r:id="rId17"/>
    <p:sldId id="270" r:id="rId18"/>
    <p:sldId id="280" r:id="rId19"/>
    <p:sldId id="282" r:id="rId20"/>
    <p:sldId id="272" r:id="rId21"/>
  </p:sldIdLst>
  <p:sldSz cx="9144000" cy="5143500" type="screen16x9"/>
  <p:notesSz cx="6858000" cy="9144000"/>
  <p:defaultTextStyle>
    <a:defPPr>
      <a:defRPr lang="en-US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5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49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9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426"/>
    <a:srgbClr val="FFC611"/>
    <a:srgbClr val="FFD347"/>
    <a:srgbClr val="FFD243"/>
    <a:srgbClr val="EBF6F9"/>
    <a:srgbClr val="BEE395"/>
    <a:srgbClr val="A9DA74"/>
    <a:srgbClr val="00863D"/>
    <a:srgbClr val="009E47"/>
    <a:srgbClr val="9CD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176" autoAdjust="0"/>
    <p:restoredTop sz="97158" autoAdjust="0"/>
  </p:normalViewPr>
  <p:slideViewPr>
    <p:cSldViewPr>
      <p:cViewPr varScale="1">
        <p:scale>
          <a:sx n="100" d="100"/>
          <a:sy n="100" d="100"/>
        </p:scale>
        <p:origin x="91" y="67"/>
      </p:cViewPr>
      <p:guideLst>
        <p:guide orient="horz" pos="160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</a:t>
            </a:r>
            <a:r>
              <a:rPr lang="en-US" baseline="0"/>
              <a:t> nối tiếp câu, khổ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</a:t>
            </a:r>
            <a:r>
              <a:rPr lang="en-US" baseline="0"/>
              <a:t> thi đua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phát</a:t>
            </a:r>
            <a:r>
              <a:rPr lang="en-US" baseline="0"/>
              <a:t> hiện từ cùng vần xong, GV hỏi hai chữ đó cùng vần gì?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730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8495" indent="0">
              <a:buNone/>
              <a:defRPr sz="1600" b="1"/>
            </a:lvl8pPr>
            <a:lvl9pPr marL="36556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730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8495" indent="0">
              <a:buNone/>
              <a:defRPr sz="1600" b="1"/>
            </a:lvl8pPr>
            <a:lvl9pPr marL="36556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3765" indent="0">
              <a:buNone/>
              <a:defRPr sz="1000"/>
            </a:lvl3pPr>
            <a:lvl4pPr marL="1370965" indent="0">
              <a:buNone/>
              <a:defRPr sz="900"/>
            </a:lvl4pPr>
            <a:lvl5pPr marL="1827530" indent="0">
              <a:buNone/>
              <a:defRPr sz="900"/>
            </a:lvl5pPr>
            <a:lvl6pPr marL="2284730" indent="0">
              <a:buNone/>
              <a:defRPr sz="900"/>
            </a:lvl6pPr>
            <a:lvl7pPr marL="2741930" indent="0">
              <a:buNone/>
              <a:defRPr sz="900"/>
            </a:lvl7pPr>
            <a:lvl8pPr marL="3198495" indent="0">
              <a:buNone/>
              <a:defRPr sz="900"/>
            </a:lvl8pPr>
            <a:lvl9pPr marL="365569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3765" indent="0">
              <a:buNone/>
              <a:defRPr sz="2400"/>
            </a:lvl3pPr>
            <a:lvl4pPr marL="1370965" indent="0">
              <a:buNone/>
              <a:defRPr sz="2000"/>
            </a:lvl4pPr>
            <a:lvl5pPr marL="1827530" indent="0">
              <a:buNone/>
              <a:defRPr sz="2000"/>
            </a:lvl5pPr>
            <a:lvl6pPr marL="2284730" indent="0">
              <a:buNone/>
              <a:defRPr sz="2000"/>
            </a:lvl6pPr>
            <a:lvl7pPr marL="2741930" indent="0">
              <a:buNone/>
              <a:defRPr sz="2000"/>
            </a:lvl7pPr>
            <a:lvl8pPr marL="3198495" indent="0">
              <a:buNone/>
              <a:defRPr sz="2000"/>
            </a:lvl8pPr>
            <a:lvl9pPr marL="365569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3765" indent="0">
              <a:buNone/>
              <a:defRPr sz="1000"/>
            </a:lvl3pPr>
            <a:lvl4pPr marL="1370965" indent="0">
              <a:buNone/>
              <a:defRPr sz="900"/>
            </a:lvl4pPr>
            <a:lvl5pPr marL="1827530" indent="0">
              <a:buNone/>
              <a:defRPr sz="900"/>
            </a:lvl5pPr>
            <a:lvl6pPr marL="2284730" indent="0">
              <a:buNone/>
              <a:defRPr sz="900"/>
            </a:lvl6pPr>
            <a:lvl7pPr marL="2741930" indent="0">
              <a:buNone/>
              <a:defRPr sz="900"/>
            </a:lvl7pPr>
            <a:lvl8pPr marL="3198495" indent="0">
              <a:buNone/>
              <a:defRPr sz="900"/>
            </a:lvl8pPr>
            <a:lvl9pPr marL="365569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15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9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9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9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6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43196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5" rIns="91412" bIns="45705" spcCol="0"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0"/>
          <p:cNvSpPr/>
          <p:nvPr/>
        </p:nvSpPr>
        <p:spPr>
          <a:xfrm rot="416356">
            <a:off x="13066912" y="966823"/>
            <a:ext cx="1945316" cy="695802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-1" fmla="*/ 0 w 5334002"/>
              <a:gd name="connsiteY0-2" fmla="*/ 0 h 724766"/>
              <a:gd name="connsiteX1-3" fmla="*/ 5334000 w 5334002"/>
              <a:gd name="connsiteY1-4" fmla="*/ 0 h 724766"/>
              <a:gd name="connsiteX2-5" fmla="*/ 4869873 w 5334002"/>
              <a:gd name="connsiteY2-6" fmla="*/ 506124 h 724766"/>
              <a:gd name="connsiteX3-7" fmla="*/ 5334000 w 5334002"/>
              <a:gd name="connsiteY3-8" fmla="*/ 724766 h 724766"/>
              <a:gd name="connsiteX4-9" fmla="*/ 0 w 5334002"/>
              <a:gd name="connsiteY4-10" fmla="*/ 724766 h 724766"/>
              <a:gd name="connsiteX5" fmla="*/ 0 w 5334002"/>
              <a:gd name="connsiteY5" fmla="*/ 0 h 724766"/>
              <a:gd name="connsiteX0-11" fmla="*/ 0 w 5334002"/>
              <a:gd name="connsiteY0-12" fmla="*/ 0 h 724766"/>
              <a:gd name="connsiteX1-13" fmla="*/ 5334000 w 5334002"/>
              <a:gd name="connsiteY1-14" fmla="*/ 0 h 724766"/>
              <a:gd name="connsiteX2-15" fmla="*/ 4849092 w 5334002"/>
              <a:gd name="connsiteY2-16" fmla="*/ 454170 h 724766"/>
              <a:gd name="connsiteX3-17" fmla="*/ 5334000 w 5334002"/>
              <a:gd name="connsiteY3-18" fmla="*/ 724766 h 724766"/>
              <a:gd name="connsiteX4-19" fmla="*/ 0 w 5334002"/>
              <a:gd name="connsiteY4-20" fmla="*/ 724766 h 724766"/>
              <a:gd name="connsiteX5-21" fmla="*/ 0 w 5334002"/>
              <a:gd name="connsiteY5-22" fmla="*/ 0 h 724766"/>
              <a:gd name="connsiteX0-23" fmla="*/ 0 w 5333999"/>
              <a:gd name="connsiteY0-24" fmla="*/ 0 h 724766"/>
              <a:gd name="connsiteX1-25" fmla="*/ 5334000 w 5333999"/>
              <a:gd name="connsiteY1-26" fmla="*/ 0 h 724766"/>
              <a:gd name="connsiteX2-27" fmla="*/ 3970191 w 5333999"/>
              <a:gd name="connsiteY2-28" fmla="*/ 513468 h 724766"/>
              <a:gd name="connsiteX3-29" fmla="*/ 5334000 w 5333999"/>
              <a:gd name="connsiteY3-30" fmla="*/ 724766 h 724766"/>
              <a:gd name="connsiteX4-31" fmla="*/ 0 w 5333999"/>
              <a:gd name="connsiteY4-32" fmla="*/ 724766 h 724766"/>
              <a:gd name="connsiteX5-33" fmla="*/ 0 w 5333999"/>
              <a:gd name="connsiteY5-34" fmla="*/ 0 h 724766"/>
              <a:gd name="connsiteX0-35" fmla="*/ 0 w 5334002"/>
              <a:gd name="connsiteY0-36" fmla="*/ 0 h 724766"/>
              <a:gd name="connsiteX1-37" fmla="*/ 5334000 w 5334002"/>
              <a:gd name="connsiteY1-38" fmla="*/ 0 h 724766"/>
              <a:gd name="connsiteX2-39" fmla="*/ 4572681 w 5334002"/>
              <a:gd name="connsiteY2-40" fmla="*/ 409907 h 724766"/>
              <a:gd name="connsiteX3-41" fmla="*/ 5334000 w 5334002"/>
              <a:gd name="connsiteY3-42" fmla="*/ 724766 h 724766"/>
              <a:gd name="connsiteX4-43" fmla="*/ 0 w 5334002"/>
              <a:gd name="connsiteY4-44" fmla="*/ 724766 h 724766"/>
              <a:gd name="connsiteX5-45" fmla="*/ 0 w 5334002"/>
              <a:gd name="connsiteY5-46" fmla="*/ 0 h 724766"/>
              <a:gd name="connsiteX0-47" fmla="*/ 0 w 5649495"/>
              <a:gd name="connsiteY0-48" fmla="*/ 0 h 724766"/>
              <a:gd name="connsiteX1-49" fmla="*/ 5649496 w 5649495"/>
              <a:gd name="connsiteY1-50" fmla="*/ 27302 h 724766"/>
              <a:gd name="connsiteX2-51" fmla="*/ 4572681 w 5649495"/>
              <a:gd name="connsiteY2-52" fmla="*/ 409907 h 724766"/>
              <a:gd name="connsiteX3-53" fmla="*/ 5334000 w 5649495"/>
              <a:gd name="connsiteY3-54" fmla="*/ 724766 h 724766"/>
              <a:gd name="connsiteX4-55" fmla="*/ 0 w 5649495"/>
              <a:gd name="connsiteY4-56" fmla="*/ 724766 h 724766"/>
              <a:gd name="connsiteX5-57" fmla="*/ 0 w 5649495"/>
              <a:gd name="connsiteY5-58" fmla="*/ 0 h 724766"/>
              <a:gd name="connsiteX0-59" fmla="*/ -1 w 5673840"/>
              <a:gd name="connsiteY0-60" fmla="*/ 152873 h 697464"/>
              <a:gd name="connsiteX1-61" fmla="*/ 5673841 w 5673840"/>
              <a:gd name="connsiteY1-62" fmla="*/ 0 h 697464"/>
              <a:gd name="connsiteX2-63" fmla="*/ 4597026 w 5673840"/>
              <a:gd name="connsiteY2-64" fmla="*/ 382605 h 697464"/>
              <a:gd name="connsiteX3-65" fmla="*/ 5358345 w 5673840"/>
              <a:gd name="connsiteY3-66" fmla="*/ 697464 h 697464"/>
              <a:gd name="connsiteX4-67" fmla="*/ 24345 w 5673840"/>
              <a:gd name="connsiteY4-68" fmla="*/ 697464 h 697464"/>
              <a:gd name="connsiteX5-69" fmla="*/ -1 w 5673840"/>
              <a:gd name="connsiteY5-70" fmla="*/ 152873 h 697464"/>
              <a:gd name="connsiteX0-71" fmla="*/ -1 w 5673840"/>
              <a:gd name="connsiteY0-72" fmla="*/ 152873 h 697464"/>
              <a:gd name="connsiteX1-73" fmla="*/ 5673841 w 5673840"/>
              <a:gd name="connsiteY1-74" fmla="*/ 0 h 697464"/>
              <a:gd name="connsiteX2-75" fmla="*/ 4597026 w 5673840"/>
              <a:gd name="connsiteY2-76" fmla="*/ 382605 h 697464"/>
              <a:gd name="connsiteX3-77" fmla="*/ 5358345 w 5673840"/>
              <a:gd name="connsiteY3-78" fmla="*/ 697464 h 697464"/>
              <a:gd name="connsiteX4-79" fmla="*/ 6831 w 5673840"/>
              <a:gd name="connsiteY4-80" fmla="*/ 568730 h 697464"/>
              <a:gd name="connsiteX5-81" fmla="*/ -1 w 5673840"/>
              <a:gd name="connsiteY5-82" fmla="*/ 152873 h 697464"/>
              <a:gd name="connsiteX0-83" fmla="*/ -1 w 5673840"/>
              <a:gd name="connsiteY0-84" fmla="*/ 152873 h 661803"/>
              <a:gd name="connsiteX1-85" fmla="*/ 5673841 w 5673840"/>
              <a:gd name="connsiteY1-86" fmla="*/ 0 h 661803"/>
              <a:gd name="connsiteX2-87" fmla="*/ 4597026 w 5673840"/>
              <a:gd name="connsiteY2-88" fmla="*/ 382605 h 661803"/>
              <a:gd name="connsiteX3-89" fmla="*/ 5253439 w 5673840"/>
              <a:gd name="connsiteY3-90" fmla="*/ 661803 h 661803"/>
              <a:gd name="connsiteX4-91" fmla="*/ 6831 w 5673840"/>
              <a:gd name="connsiteY4-92" fmla="*/ 568730 h 661803"/>
              <a:gd name="connsiteX5-93" fmla="*/ -1 w 5673840"/>
              <a:gd name="connsiteY5-94" fmla="*/ 152873 h 6618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5673840" h="661803">
                <a:moveTo>
                  <a:pt x="-1" y="152873"/>
                </a:moveTo>
                <a:lnTo>
                  <a:pt x="5673841" y="0"/>
                </a:lnTo>
                <a:cubicBezTo>
                  <a:pt x="5674995" y="102899"/>
                  <a:pt x="4595872" y="279706"/>
                  <a:pt x="4597026" y="382605"/>
                </a:cubicBezTo>
                <a:lnTo>
                  <a:pt x="5253439" y="661803"/>
                </a:lnTo>
                <a:lnTo>
                  <a:pt x="6831" y="568730"/>
                </a:lnTo>
                <a:lnTo>
                  <a:pt x="-1" y="15287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5" rIns="91412" bIns="45705" spcCol="0"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60755" y="361950"/>
            <a:ext cx="8090535" cy="2072640"/>
          </a:xfrm>
          <a:prstGeom prst="rect">
            <a:avLst/>
          </a:prstGeom>
          <a:noFill/>
        </p:spPr>
        <p:txBody>
          <a:bodyPr wrap="square" lIns="91412" tIns="45705" rIns="91412" bIns="45705" rtlCol="0">
            <a:noAutofit/>
          </a:bodyPr>
          <a:lstStyle/>
          <a:p>
            <a:pPr algn="ctr" defTabSz="914400">
              <a:lnSpc>
                <a:spcPct val="100000"/>
              </a:lnSpc>
              <a:defRPr/>
            </a:pPr>
            <a:r>
              <a:rPr lang="en-US" sz="3200" b="1" dirty="0">
                <a:ln w="3175">
                  <a:solidFill>
                    <a:prstClr val="white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Thứ hai ngày 21 tháng 4 năm 2025</a:t>
            </a:r>
            <a:endParaRPr lang="en-US" sz="3200" b="1" dirty="0">
              <a:ln w="3175">
                <a:solidFill>
                  <a:prstClr val="white"/>
                </a:solidFill>
              </a:ln>
              <a:solidFill>
                <a:schemeClr val="tx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l" defTabSz="914400">
              <a:lnSpc>
                <a:spcPct val="100000"/>
              </a:lnSpc>
              <a:defRPr/>
            </a:pPr>
            <a:r>
              <a:rPr lang="en-US" sz="3200" b="1" dirty="0">
                <a:ln w="3175">
                  <a:solidFill>
                    <a:prstClr val="white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     </a:t>
            </a:r>
            <a:r>
              <a:rPr lang="en-US" sz="3200" b="1" u="sng" dirty="0">
                <a:ln w="3175">
                  <a:solidFill>
                    <a:prstClr val="white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Tập đọc:</a:t>
            </a:r>
            <a:r>
              <a:rPr lang="en-US" sz="3200" b="1" dirty="0">
                <a:ln w="3175">
                  <a:solidFill>
                    <a:prstClr val="white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Tuần 31:</a:t>
            </a:r>
            <a:endParaRPr lang="en-US" sz="3200" b="1" dirty="0">
              <a:ln w="3175">
                <a:solidFill>
                  <a:prstClr val="white"/>
                </a:solidFill>
              </a:ln>
              <a:solidFill>
                <a:schemeClr val="tx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 defTabSz="914400">
              <a:lnSpc>
                <a:spcPct val="100000"/>
              </a:lnSpc>
              <a:defRPr/>
            </a:pPr>
            <a:r>
              <a:rPr lang="en-US" sz="3200" b="1" dirty="0">
                <a:ln w="3175">
                  <a:solidFill>
                    <a:prstClr val="white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          Bài 2: Tia nắng đi  đâu? (Tiết 1+2)</a:t>
            </a:r>
            <a:r>
              <a:rPr lang="en-US" sz="7200" b="1" dirty="0">
                <a:ln w="3175">
                  <a:solidFill>
                    <a:prstClr val="white"/>
                  </a:solidFill>
                </a:ln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7200" b="1" dirty="0">
              <a:ln w="3175">
                <a:solidFill>
                  <a:prstClr val="white"/>
                </a:solidFill>
              </a:ln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50938" y="2434697"/>
            <a:ext cx="990600" cy="983979"/>
          </a:xfrm>
          <a:prstGeom prst="rect">
            <a:avLst/>
          </a:prstGeom>
          <a:noFill/>
        </p:spPr>
        <p:txBody>
          <a:bodyPr wrap="square" lIns="91412" tIns="45705" rIns="91412" bIns="45705" rtlCol="0">
            <a:spAutoFit/>
          </a:bodyPr>
          <a:lstStyle/>
          <a:p>
            <a:pPr algn="ctr" defTabSz="914400">
              <a:defRPr/>
            </a:pPr>
            <a:r>
              <a:rPr lang="en-US" sz="24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2400" b="1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 defTabSz="914400">
              <a:defRPr/>
            </a:pPr>
            <a:r>
              <a:rPr lang="en-US" sz="3200" b="1">
                <a:solidFill>
                  <a:prstClr val="white"/>
                </a:solidFill>
                <a:latin typeface="Arial Rounded MT Bold" panose="020F0704030504030204" pitchFamily="34" charset="0"/>
                <a:ea typeface="Arial-Rounded" pitchFamily="34" charset="0"/>
                <a:cs typeface="Times New Roman" panose="02020603050405020304" pitchFamily="18" charset="0"/>
              </a:rPr>
              <a:t>1</a:t>
            </a:r>
            <a:endParaRPr lang="en-US" sz="3200" b="1">
              <a:solidFill>
                <a:prstClr val="white"/>
              </a:solidFill>
              <a:latin typeface="Arial Rounded MT Bold" panose="020F0704030504030204" pitchFamily="34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884" y="2266951"/>
            <a:ext cx="4148137" cy="22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1" y="1974816"/>
            <a:ext cx="3472203" cy="303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>
            <a:fillRect/>
          </a:stretch>
        </p:blipFill>
        <p:spPr bwMode="auto">
          <a:xfrm>
            <a:off x="-298" y="285598"/>
            <a:ext cx="1403651" cy="128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77;p2"/>
          <p:cNvSpPr txBox="1"/>
          <p:nvPr/>
        </p:nvSpPr>
        <p:spPr>
          <a:xfrm>
            <a:off x="131445" y="3714750"/>
            <a:ext cx="8891905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Người thưc hiện: </a:t>
            </a:r>
            <a:endParaRPr lang="en-US" sz="4000" b="1" dirty="0" err="1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</a:t>
            </a:r>
            <a:r>
              <a:rPr lang="en-US" sz="40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Hồ Thị Thanh Bình</a:t>
            </a:r>
            <a:endParaRPr lang="en-US" sz="4000" b="1" dirty="0" err="1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180016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4</a:t>
            </a:r>
            <a:endParaRPr lang="en-US" sz="2800" b="1">
              <a:solidFill>
                <a:schemeClr val="bg1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28" y="269313"/>
            <a:ext cx="25838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Trả lời câu hỏi</a:t>
            </a:r>
            <a:endParaRPr lang="en-US" sz="2400" b="1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2434" y="348096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Tia nắng đi đâu?</a:t>
            </a:r>
            <a:endParaRPr lang="en-US" sz="2800" b="1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81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Buổi sáng thức dậy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Bé thấy buồn cười: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Có ai đang nhảy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Một bài vui vui.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Tối đến giờ ngủ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Sực nhớ bé tìm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Tìm tia nắng nhỏ: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Ngủ rồi. Lặng im…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8100" y="27876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Đó là tia nắng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Nhảy trong lòng tay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Nhảy trên bàn học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Nhảy trên tán cây.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27879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Bé nằm ngẫm nghĩ: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- Nắng ngủ ở đâu?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- Nắng ngủ nhà nắng!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Mai gặp lại nhau.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45656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(Thuỵ Anh)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5249" y="4248150"/>
            <a:ext cx="8199121" cy="668845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Buổi sáng thức dậy, bé thấy tia nắng ở đâu?</a:t>
            </a:r>
            <a:endParaRPr lang="en-US" sz="32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2857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Buổi sáng thức dậy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Bé thấy buồn cười: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Có ai đang nhảy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Một bài vui vui.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218122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Đó là tia nắng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Nhảy trong lòng tay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Nhảy trên bàn học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Nhảy trên tán cây.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6743" y="4248150"/>
            <a:ext cx="6776133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Theo bé, buổi tối, tia nắng đi đâu?</a:t>
            </a:r>
            <a:endParaRPr lang="en-US" sz="32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3619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Tối đến giờ ngủ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Sực nhớ bé tìm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Tìm tia nắng nhỏ: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Ngủ rồi. Lặng im…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2257692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Bé nằm ngẫm nghĩ: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- Nắng ngủ ở đâu?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- Nắng ngủ nhà nắng!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Mai gặp lại nhau.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t="-9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222250"/>
            <a:ext cx="1676400" cy="181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2"/>
          <p:cNvSpPr/>
          <p:nvPr/>
        </p:nvSpPr>
        <p:spPr>
          <a:xfrm>
            <a:off x="0" y="1053322"/>
            <a:ext cx="2393058" cy="107057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em, nhà nắng ở đâu?</a:t>
            </a:r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Học thuộc lòng khổ thơ cuối</a:t>
            </a:r>
            <a:endParaRPr lang="en-US" sz="2400" b="1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3542" y="1200150"/>
            <a:ext cx="4690258" cy="37240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Tối đến giờ ngủ</a:t>
            </a:r>
            <a:endParaRPr lang="en-US" sz="24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Sực nhớ bé tìm</a:t>
            </a:r>
            <a:endParaRPr lang="en-US" sz="24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Tìm tia nắng nhỏ:</a:t>
            </a:r>
            <a:endParaRPr lang="en-US" sz="24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Ngủ rồi. Lặng im…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en-US" sz="24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Bé nằm ngẫm nghĩ:</a:t>
            </a:r>
            <a:endParaRPr lang="en-US" sz="24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- Nắng ngủ ở đâu?</a:t>
            </a:r>
            <a:endParaRPr lang="en-US" sz="24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- Nắng ngủ nhà nắng!</a:t>
            </a:r>
            <a:endParaRPr lang="en-US" sz="24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Mai gặp lại nhau.</a:t>
            </a:r>
            <a:endParaRPr lang="en-US" sz="24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18" y="1272741"/>
            <a:ext cx="2743200" cy="36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618" y="1660379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128" y="2000536"/>
            <a:ext cx="2743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728" y="2349840"/>
            <a:ext cx="3319272" cy="4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186" y="3041139"/>
            <a:ext cx="3017520" cy="3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105" y="3370378"/>
            <a:ext cx="3319272" cy="42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759832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991" y="4129908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133350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8" y="222647"/>
            <a:ext cx="81464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Vẽ bức tranh ông mặt trời và nói về bức tranh em vẽ.</a:t>
            </a:r>
            <a:endParaRPr lang="en-US" sz="2400" b="1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7"/>
          <a:stretch>
            <a:fillRect/>
          </a:stretch>
        </p:blipFill>
        <p:spPr>
          <a:xfrm>
            <a:off x="457200" y="780231"/>
            <a:ext cx="2358484" cy="2325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0" b="12322"/>
          <a:stretch>
            <a:fillRect/>
          </a:stretch>
        </p:blipFill>
        <p:spPr>
          <a:xfrm>
            <a:off x="649432" y="3106126"/>
            <a:ext cx="2106328" cy="1856632"/>
          </a:xfrm>
          <a:prstGeom prst="rect">
            <a:avLst/>
          </a:prstGeom>
        </p:spPr>
      </p:pic>
      <p:pic>
        <p:nvPicPr>
          <p:cNvPr id="1026" name="Picture 2" descr="Những nét vẽ đầu đời – Bé vẽ mặt trời và đám mây – Bé tư du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18008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ẽ tranh phong cảnh đơn giản qua 8 bước Xem ng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053348"/>
            <a:ext cx="3333750" cy="187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ẽ tranh phong cảnh đơn giản làng quê | Phong cảnh, Mỹ thuật, Cá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64" y="908417"/>
            <a:ext cx="2971800" cy="186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ướng dẫn vẽ tranh phong cảnh đơn giản mà đẹp | How to draw simple scenery  - YouTub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6" r="9968"/>
          <a:stretch>
            <a:fillRect/>
          </a:stretch>
        </p:blipFill>
        <p:spPr bwMode="auto">
          <a:xfrm>
            <a:off x="2895600" y="3106126"/>
            <a:ext cx="2604212" cy="182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581150"/>
            <a:ext cx="2971800" cy="646331"/>
          </a:xfrm>
          <a:prstGeom prst="rect">
            <a:avLst/>
          </a:prstGeom>
          <a:solidFill>
            <a:srgbClr val="E5F2F7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6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</a:t>
            </a:r>
            <a:endParaRPr lang="en-US" sz="3600" b="1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38150"/>
            <a:ext cx="609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Dặn dò: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Xem lại bài đã học, học thuộc hai khổ thơ cuối bài thơ 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Tia nắng đi đâu?</a:t>
            </a:r>
            <a:endParaRPr lang="en-US" sz="28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Xem bài mới 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Giấc mơ buổi sáng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trang 126.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446164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chemeClr val="accent6"/>
                </a:solidFill>
                <a:latin typeface="Arial Rounded MT Bold" panose="020F0704030504030204" pitchFamily="34" charset="0"/>
                <a:ea typeface="Arial-Rounded" pitchFamily="34" charset="0"/>
                <a:cs typeface="Times New Roman" panose="02020603050405020304" pitchFamily="18" charset="0"/>
              </a:rPr>
              <a:t>7</a:t>
            </a:r>
            <a:endParaRPr lang="en-US" sz="6600" b="1">
              <a:solidFill>
                <a:schemeClr val="accent6"/>
              </a:solidFill>
              <a:latin typeface="Arial Rounded MT Bold" panose="020F0704030504030204" pitchFamily="34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8800" y="437711"/>
            <a:ext cx="716280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8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GIỚI TRONG MẮT EM</a:t>
            </a:r>
            <a:endParaRPr lang="en-US" sz="4800" b="1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24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anose="020F0704030504030204" pitchFamily="34" charset="0"/>
                <a:ea typeface="Arial-Rounded" pitchFamily="34" charset="0"/>
                <a:cs typeface="Times New Roman" panose="02020603050405020304" pitchFamily="18" charset="0"/>
              </a:rPr>
              <a:t>1</a:t>
            </a:r>
            <a:endParaRPr lang="en-US" sz="3200" b="1">
              <a:solidFill>
                <a:schemeClr val="bg1"/>
              </a:solidFill>
              <a:latin typeface="Arial Rounded MT Bold" panose="020F0704030504030204" pitchFamily="34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NẮNG ĐI ĐÂU?</a:t>
            </a:r>
            <a:endParaRPr lang="en-US" sz="3600" b="1">
              <a:solidFill>
                <a:srgbClr val="F6842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85" b="94167" l="0" r="99299">
                        <a14:foregroundMark x1="67868" y1="3611" x2="72973" y2="4630"/>
                        <a14:foregroundMark x1="74675" y1="5648" x2="75375" y2="8519"/>
                        <a14:foregroundMark x1="73974" y1="5648" x2="76176" y2="6481"/>
                        <a14:backgroundMark x1="32533" y1="833" x2="38038" y2="1019"/>
                        <a14:backgroundMark x1="74675" y1="1852" x2="66366" y2="1019"/>
                        <a14:backgroundMark x1="66166" y1="648" x2="61962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61"/>
          <a:stretch>
            <a:fillRect/>
          </a:stretch>
        </p:blipFill>
        <p:spPr>
          <a:xfrm>
            <a:off x="3904682" y="3155432"/>
            <a:ext cx="1858254" cy="1887170"/>
          </a:xfrm>
          <a:prstGeom prst="rect">
            <a:avLst/>
          </a:prstGeom>
        </p:spPr>
      </p:pic>
      <p:sp>
        <p:nvSpPr>
          <p:cNvPr id="4" name="Google Shape;177;p2"/>
          <p:cNvSpPr txBox="1"/>
          <p:nvPr/>
        </p:nvSpPr>
        <p:spPr>
          <a:xfrm>
            <a:off x="1219200" y="3277870"/>
            <a:ext cx="2099945" cy="70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 Rounded"/>
                <a:ea typeface="Arial Rounded"/>
                <a:cs typeface="Arial Rounded"/>
                <a:sym typeface="Arial Rounded"/>
              </a:rPr>
              <a:t>Tiết 1</a:t>
            </a:r>
            <a:endParaRPr lang="en-US" sz="4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6" name="Google Shape;177;p2"/>
          <p:cNvSpPr txBox="1"/>
          <p:nvPr/>
        </p:nvSpPr>
        <p:spPr>
          <a:xfrm>
            <a:off x="685583" y="3978805"/>
            <a:ext cx="3002627" cy="70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Khởi</a:t>
            </a:r>
            <a:r>
              <a:rPr lang="en-US" sz="4000" b="1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</a:t>
            </a:r>
            <a:endParaRPr lang="en-US" sz="4000" b="1" dirty="0" err="1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550" y="22860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1</a:t>
            </a:r>
            <a:endParaRPr lang="en-US" sz="2800" b="1">
              <a:solidFill>
                <a:schemeClr val="bg1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300" y="317897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Quan sát tranh bạn nhỏ đón tia nắng buổi sáng</a:t>
            </a:r>
            <a:endParaRPr lang="en-US" sz="2400" b="1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862525"/>
            <a:ext cx="6800850" cy="340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6300" y="4019550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a. Trong tranh, em thấy tia nắng ở đâu? </a:t>
            </a:r>
            <a:endParaRPr lang="en-US" sz="24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300" y="4396134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b. Em có thích tia nắng buổi sáng không? Vì sao? </a:t>
            </a:r>
            <a:endParaRPr lang="en-US" sz="24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54208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2</a:t>
            </a:r>
            <a:endParaRPr lang="en-US" sz="2800" b="1">
              <a:solidFill>
                <a:schemeClr val="bg1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Đọc</a:t>
            </a:r>
            <a:endParaRPr lang="en-US" sz="2800" b="1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4614" y="285750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Tia nắng đi đâu?</a:t>
            </a:r>
            <a:endParaRPr lang="en-US" sz="2800" b="1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81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Buổi sáng thức dậy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Bé thấy buồn cười: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Có ai đang nhảy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Một bài vui vui.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Tối đến giờ ngủ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Sực nhớ bé tìm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Tìm tia nắng nhỏ: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Ngủ rồi. Lặng im…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8100" y="27876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Đó là tia nắng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Nhảy trong lòng tay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Nhảy trên bàn học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Nhảy trên tán cây.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27879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Bé nằm ngẫm nghĩ: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- Nắng ngủ ở đâu?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- Nắng ngủ nhà nắng!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Mai gặp lại nhau.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45656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(Thuỵ Anh)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964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(1)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1591" y="2780864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(2)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2782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(3)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7177" y="2762250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(4)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774085" y="778992"/>
            <a:ext cx="8303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082294" y="1352550"/>
            <a:ext cx="13373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727995" y="1774691"/>
            <a:ext cx="754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101593" y="1800091"/>
            <a:ext cx="13373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495879" y="2644641"/>
            <a:ext cx="12157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4614" y="285750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Tia nắng đi đâu?</a:t>
            </a:r>
            <a:endParaRPr lang="en-US" sz="2800" b="1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81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Buổi sáng thức dậy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Bé thấy buồn cười: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Có ai đang nhảy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Một bài vui vui.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Tối đến giờ ngủ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Sực nhớ bé tìm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Tìm tia nắng nhỏ: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Ngủ rồi. Lặng im…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8100" y="27876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Đó là tia nắng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Nhảy trong lòng tay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Nhảy trên bàn học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Nhảy trên tán cây.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27879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Bé nằm ngẫm nghĩ: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- Nắng ngủ ở đâu?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- Nắng ngủ nhà nắng!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Mai gặp lại nhau.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45656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(Thuỵ Anh)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964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(1)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1591" y="2780864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(2)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2782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(3)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7177" y="2762250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(4)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10000" y="2230017"/>
            <a:ext cx="98712" cy="435617"/>
            <a:chOff x="2590800" y="2272159"/>
            <a:chExt cx="98712" cy="435617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305300" y="4115967"/>
            <a:ext cx="98712" cy="435617"/>
            <a:chOff x="2590800" y="2272159"/>
            <a:chExt cx="98712" cy="435617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153400" y="2208846"/>
            <a:ext cx="98712" cy="435617"/>
            <a:chOff x="2590800" y="2272159"/>
            <a:chExt cx="98712" cy="435617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7924800" y="4147704"/>
            <a:ext cx="98712" cy="435617"/>
            <a:chOff x="2590800" y="2272159"/>
            <a:chExt cx="98712" cy="435617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362439" y="1062498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sực nhớ	: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2341685" y="1337596"/>
            <a:ext cx="6649916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đột ngột, bỗng nhiên nhớ ra điều gì.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28599" y="2709863"/>
            <a:ext cx="492345" cy="1957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/>
          <p:nvPr/>
        </p:nvSpPr>
        <p:spPr>
          <a:xfrm>
            <a:off x="914400" y="2510281"/>
            <a:ext cx="8077200" cy="1052069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Em sực nhớ ra là chưa khoá cửa khi ra khỏi nhà.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835721" y="3044825"/>
            <a:ext cx="1638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362439" y="1062498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ngẫm nghĩ: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2819400" y="1047750"/>
            <a:ext cx="6649916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nghĩ kĩ và lâu.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28599" y="2709863"/>
            <a:ext cx="492345" cy="1957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/>
          <p:nvPr/>
        </p:nvSpPr>
        <p:spPr>
          <a:xfrm>
            <a:off x="914400" y="2510281"/>
            <a:ext cx="8077200" cy="1052069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Cô giáo khuyên Na ngẫm nghĩ về chuyện hôm qua.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016859" y="3044825"/>
            <a:ext cx="21805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>
            <a:fillRect/>
          </a:stretch>
        </p:blipFill>
        <p:spPr>
          <a:xfrm>
            <a:off x="3879850" y="4333624"/>
            <a:ext cx="1562100" cy="602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4614" y="69850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Tia nắng đi đâu?</a:t>
            </a:r>
            <a:endParaRPr lang="en-US" sz="2800" b="1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8100" y="6762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Buổi sáng thức dậy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Bé thấy buồn cười: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Có ai đang nhảy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Một bài vui vui.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6762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Tối đến giờ ngủ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Sực nhớ bé tìm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Tìm tia nắng nhỏ: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Ngủ rồi. Lặng im…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8100" y="25717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Đó là tia nắng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Nhảy trong lòng tay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Nhảy trên bàn học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Nhảy trên tán cây.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25720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Bé nằm ngẫm nghĩ: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- Nắng ngủ ở đâu?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- Nắng ngủ nhà nắng!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Mai gặp lại nhau.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83400" y="45148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(Thuỵ Anh)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341168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3</a:t>
            </a:r>
            <a:endParaRPr lang="en-US" sz="2800" b="1">
              <a:solidFill>
                <a:schemeClr val="bg1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28" y="430465"/>
            <a:ext cx="82226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Tìm trong khổ thơ đầu những tiếng cùng vần với nhau </a:t>
            </a:r>
            <a:endParaRPr lang="en-US" sz="2400" b="1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1289317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Buổi sáng thức dậy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Bé thấy buồn cười: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Có ai đang nhảy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Một bài vui vui.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87016" y="1299801"/>
            <a:ext cx="965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sáng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00450" y="2159133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đang</a:t>
            </a:r>
            <a:endParaRPr lang="en-US" sz="280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6604" y="1757001"/>
            <a:ext cx="526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36312" y="2604726"/>
            <a:ext cx="526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172941" y="1298842"/>
            <a:ext cx="764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dậy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04079" y="1731935"/>
            <a:ext cx="864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thấy</a:t>
            </a:r>
            <a:endParaRPr lang="en-US" sz="2800">
              <a:solidFill>
                <a:srgbClr val="0070C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77571" y="1750985"/>
            <a:ext cx="297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600450" y="2194726"/>
            <a:ext cx="297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212620" y="2154894"/>
            <a:ext cx="465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C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ai</a:t>
            </a:r>
            <a:endParaRPr lang="en-US" sz="2800">
              <a:solidFill>
                <a:srgbClr val="FFC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56068" y="2579615"/>
            <a:ext cx="665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C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2800">
              <a:solidFill>
                <a:srgbClr val="FFC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296624" y="2567067"/>
            <a:ext cx="297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24568" y="2980972"/>
            <a:ext cx="297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7" grpId="0"/>
      <p:bldP spid="18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2599</Words>
  <Application>WPS Slides</Application>
  <PresentationFormat>On-screen Show (16:9)</PresentationFormat>
  <Paragraphs>234</Paragraphs>
  <Slides>17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SimSun</vt:lpstr>
      <vt:lpstr>Wingdings</vt:lpstr>
      <vt:lpstr>Arial-Rounded</vt:lpstr>
      <vt:lpstr>Segoe Print</vt:lpstr>
      <vt:lpstr>Arial Rounded MT Bold</vt:lpstr>
      <vt:lpstr>Times New Roman</vt:lpstr>
      <vt:lpstr>Calibri</vt:lpstr>
      <vt:lpstr>Microsoft YaHei</vt:lpstr>
      <vt:lpstr>Arial Unicode MS</vt:lpstr>
      <vt:lpstr>Arial</vt:lpstr>
      <vt:lpstr>Arial Rounded</vt:lpstr>
      <vt:lpstr>HP001 4 hang 1 ô ly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Hồ Thanh Bình</cp:lastModifiedBy>
  <cp:revision>116</cp:revision>
  <dcterms:created xsi:type="dcterms:W3CDTF">2020-12-08T15:48:00Z</dcterms:created>
  <dcterms:modified xsi:type="dcterms:W3CDTF">2025-05-11T01:30:53Z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11B0E1B249994FA19F7E7F4EFE8CEDA9</vt:lpwstr>
  </property>
  <property fmtid="{D5CDD505-2E9C-101B-9397-08002B2CF9AE}" pid="3" name="KSOProductBuildVer">
    <vt:lpwstr>2057-12.2.0.20796</vt:lpwstr>
  </property>
</Properties>
</file>