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60" r:id="rId4"/>
    <p:sldId id="261" r:id="rId5"/>
    <p:sldId id="262" r:id="rId6"/>
    <p:sldId id="263" r:id="rId7"/>
    <p:sldId id="264" r:id="rId8"/>
    <p:sldId id="265" r:id="rId9"/>
    <p:sldId id="275"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454EF-6CD9-48CA-82C5-F4E510A18A13}"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EFDDE-9CF8-4B2B-9113-71972B606BF3}" type="slidenum">
              <a:rPr lang="en-US" smtClean="0"/>
              <a:t>‹#›</a:t>
            </a:fld>
            <a:endParaRPr lang="en-US"/>
          </a:p>
        </p:txBody>
      </p:sp>
    </p:spTree>
    <p:extLst>
      <p:ext uri="{BB962C8B-B14F-4D97-AF65-F5344CB8AC3E}">
        <p14:creationId xmlns:p14="http://schemas.microsoft.com/office/powerpoint/2010/main" val="152370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5120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0621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90084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05402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7417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2873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3786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5770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604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6569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29371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extLst>
      <p:ext uri="{BB962C8B-B14F-4D97-AF65-F5344CB8AC3E}">
        <p14:creationId xmlns:p14="http://schemas.microsoft.com/office/powerpoint/2010/main" val="303564023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81353249"/>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12602104"/>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961497070"/>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4259032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273042987"/>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68666400"/>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2000309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5593404"/>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575356991"/>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45271122"/>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6274977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835850640"/>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395638104"/>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0821A2-C1B7-40A8-9AD4-F868C31DAC1B}"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32FFE7-3918-4A6E-801E-3B7F987216DB}"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013800047"/>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A164B8B-6489-BBE8-0FD8-A0FE3DAFB74B}"/>
              </a:ext>
            </a:extLst>
          </p:cNvPr>
          <p:cNvGrpSpPr/>
          <p:nvPr userDrawn="1"/>
        </p:nvGrpSpPr>
        <p:grpSpPr>
          <a:xfrm>
            <a:off x="-4122455" y="0"/>
            <a:ext cx="4326052" cy="2928084"/>
            <a:chOff x="6278216" y="1917262"/>
            <a:chExt cx="4339742" cy="2928084"/>
          </a:xfrm>
        </p:grpSpPr>
        <p:pic>
          <p:nvPicPr>
            <p:cNvPr id="21" name="Picture 20">
              <a:extLst>
                <a:ext uri="{FF2B5EF4-FFF2-40B4-BE49-F238E27FC236}">
                  <a16:creationId xmlns:a16="http://schemas.microsoft.com/office/drawing/2014/main" id="{B9B806D5-9662-6E8C-E5AB-04EACA7A96F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284860" y="2206135"/>
              <a:ext cx="2313051" cy="1985355"/>
            </a:xfrm>
            <a:prstGeom prst="rect">
              <a:avLst/>
            </a:prstGeom>
          </p:spPr>
        </p:pic>
        <p:sp>
          <p:nvSpPr>
            <p:cNvPr id="22" name="Freeform: Shape 21">
              <a:extLst>
                <a:ext uri="{FF2B5EF4-FFF2-40B4-BE49-F238E27FC236}">
                  <a16:creationId xmlns:a16="http://schemas.microsoft.com/office/drawing/2014/main" id="{8FDF7BF5-E226-3946-BF81-A1EEFF77A44D}"/>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23" name="TextBox 22">
              <a:extLst>
                <a:ext uri="{FF2B5EF4-FFF2-40B4-BE49-F238E27FC236}">
                  <a16:creationId xmlns:a16="http://schemas.microsoft.com/office/drawing/2014/main" id="{65687ACC-5DA5-F5E0-DED8-90BC411C4184}"/>
                </a:ext>
              </a:extLst>
            </p:cNvPr>
            <p:cNvSpPr txBox="1"/>
            <p:nvPr userDrawn="1"/>
          </p:nvSpPr>
          <p:spPr>
            <a:xfrm>
              <a:off x="7055892" y="4133718"/>
              <a:ext cx="35620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等线"/>
                  <a:ea typeface="+mn-ea"/>
                  <a:cs typeface="+mn-cs"/>
                </a:rPr>
                <a:t>GIÁO ÁN ĐƯỢC CHIA SẺ TẠI</a:t>
              </a:r>
            </a:p>
          </p:txBody>
        </p:sp>
        <p:sp>
          <p:nvSpPr>
            <p:cNvPr id="24" name="TextBox 23">
              <a:extLst>
                <a:ext uri="{FF2B5EF4-FFF2-40B4-BE49-F238E27FC236}">
                  <a16:creationId xmlns:a16="http://schemas.microsoft.com/office/drawing/2014/main" id="{060F6AEC-E30A-0130-F1B3-D73823EE637C}"/>
                </a:ext>
              </a:extLst>
            </p:cNvPr>
            <p:cNvSpPr txBox="1"/>
            <p:nvPr userDrawn="1"/>
          </p:nvSpPr>
          <p:spPr>
            <a:xfrm>
              <a:off x="6278216" y="4476014"/>
              <a:ext cx="43263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等线"/>
                  <a:ea typeface="+mn-ea"/>
                  <a:cs typeface="+mn-cs"/>
                </a:rPr>
                <a:t>https://www.hanhtranggiaovien.com</a:t>
              </a:r>
            </a:p>
          </p:txBody>
        </p:sp>
      </p:grpSp>
    </p:spTree>
    <p:extLst>
      <p:ext uri="{BB962C8B-B14F-4D97-AF65-F5344CB8AC3E}">
        <p14:creationId xmlns:p14="http://schemas.microsoft.com/office/powerpoint/2010/main" val="340156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235515" y="1443939"/>
            <a:ext cx="8253095" cy="5463994"/>
          </a:xfrm>
          <a:prstGeom prst="rect">
            <a:avLst/>
          </a:prstGeom>
        </p:spPr>
      </p:pic>
      <p:pic>
        <p:nvPicPr>
          <p:cNvPr id="7" name="图片 6" descr="1_0000s_0002_10"/>
          <p:cNvPicPr>
            <a:picLocks noChangeAspect="1"/>
          </p:cNvPicPr>
          <p:nvPr/>
        </p:nvPicPr>
        <p:blipFill>
          <a:blip r:embed="rId4"/>
          <a:srcRect r="60686"/>
          <a:stretch>
            <a:fillRect/>
          </a:stretch>
        </p:blipFill>
        <p:spPr>
          <a:xfrm>
            <a:off x="-1" y="1919036"/>
            <a:ext cx="4311015" cy="5257733"/>
          </a:xfrm>
          <a:prstGeom prst="rect">
            <a:avLst/>
          </a:prstGeom>
        </p:spPr>
      </p:pic>
      <p:sp>
        <p:nvSpPr>
          <p:cNvPr id="9" name="文本框 8"/>
          <p:cNvSpPr txBox="1"/>
          <p:nvPr/>
        </p:nvSpPr>
        <p:spPr>
          <a:xfrm>
            <a:off x="173935" y="1171139"/>
            <a:ext cx="6275977" cy="83099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dirty="0" smtClean="0">
                <a:solidFill>
                  <a:prstClr val="black">
                    <a:lumMod val="65000"/>
                    <a:lumOff val="35000"/>
                  </a:prstClr>
                </a:solidFill>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MÔN: </a:t>
            </a:r>
            <a:r>
              <a:rPr lang="en-US" altLang="zh-CN" sz="4800" b="1" dirty="0" err="1" smtClean="0">
                <a:solidFill>
                  <a:prstClr val="black">
                    <a:lumMod val="65000"/>
                    <a:lumOff val="35000"/>
                  </a:prstClr>
                </a:solidFill>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Tiếng</a:t>
            </a:r>
            <a:r>
              <a:rPr lang="en-US" altLang="zh-CN" sz="4800" b="1" dirty="0" smtClean="0">
                <a:solidFill>
                  <a:prstClr val="black">
                    <a:lumMod val="65000"/>
                    <a:lumOff val="35000"/>
                  </a:prstClr>
                </a:solidFill>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4800" b="1" dirty="0" err="1" smtClean="0">
                <a:solidFill>
                  <a:prstClr val="black">
                    <a:lumMod val="65000"/>
                    <a:lumOff val="35000"/>
                  </a:prstClr>
                </a:solidFill>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việt</a:t>
            </a:r>
            <a:r>
              <a:rPr lang="en-US" altLang="zh-CN" sz="4800" b="1" dirty="0" smtClean="0">
                <a:solidFill>
                  <a:prstClr val="black">
                    <a:lumMod val="65000"/>
                    <a:lumOff val="35000"/>
                  </a:prstClr>
                </a:solidFill>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2</a:t>
            </a:r>
            <a:endParaRPr kumimoji="0" lang="zh-CN" altLang="en-US" sz="48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12" name="Rectangle 11">
            <a:extLst>
              <a:ext uri="{FF2B5EF4-FFF2-40B4-BE49-F238E27FC236}">
                <a16:creationId xmlns:a16="http://schemas.microsoft.com/office/drawing/2014/main" id="{BAC45C74-AB01-0D4D-8776-45ED062D8242}"/>
              </a:ext>
            </a:extLst>
          </p:cNvPr>
          <p:cNvSpPr/>
          <p:nvPr/>
        </p:nvSpPr>
        <p:spPr>
          <a:xfrm>
            <a:off x="3233308" y="2141152"/>
            <a:ext cx="7715525"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smtClean="0">
                <a:ln w="6600">
                  <a:solidFill>
                    <a:srgbClr val="ED7D31"/>
                  </a:solidFill>
                  <a:prstDash val="solid"/>
                </a:ln>
                <a:solidFill>
                  <a:srgbClr val="FFC000">
                    <a:lumMod val="60000"/>
                    <a:lumOff val="40000"/>
                  </a:srgbClr>
                </a:solidFill>
                <a:effectLst>
                  <a:outerShdw dist="38100" dir="2700000" algn="tl" rotWithShape="0">
                    <a:srgbClr val="ED7D31"/>
                  </a:outerShdw>
                </a:effectLst>
                <a:latin typeface="SVN-Holidays" panose="02040603050506020204" pitchFamily="18" charset="0"/>
              </a:rPr>
              <a:t>BÀI 18: </a:t>
            </a:r>
            <a:r>
              <a:rPr kumimoji="0" lang="en-VN" sz="7200" b="1" i="0" u="none" strike="noStrike" kern="1200" cap="none" spc="0" normalizeH="0" baseline="0" noProof="0" dirty="0" smtClean="0">
                <a:ln w="6600">
                  <a:solidFill>
                    <a:srgbClr val="ED7D31"/>
                  </a:solidFill>
                  <a:prstDash val="solid"/>
                </a:ln>
                <a:solidFill>
                  <a:srgbClr val="FFC000">
                    <a:lumMod val="60000"/>
                    <a:lumOff val="40000"/>
                  </a:srgbClr>
                </a:solidFill>
                <a:effectLst>
                  <a:outerShdw dist="38100" dir="2700000" algn="tl" rotWithShape="0">
                    <a:srgbClr val="ED7D31"/>
                  </a:outerShdw>
                </a:effectLst>
                <a:uLnTx/>
                <a:uFillTx/>
                <a:latin typeface="SVN-Holidays" panose="02040603050506020204" pitchFamily="18" charset="0"/>
                <a:ea typeface="+mn-ea"/>
                <a:cs typeface="+mn-cs"/>
              </a:rPr>
              <a:t>Tớ</a:t>
            </a:r>
            <a:r>
              <a:rPr kumimoji="0" lang="en-US" sz="7200" b="1" i="0" u="none" strike="noStrike" kern="1200" cap="none" spc="0" normalizeH="0" baseline="0" noProof="0" dirty="0" smtClean="0">
                <a:ln w="6600">
                  <a:solidFill>
                    <a:srgbClr val="ED7D31"/>
                  </a:solidFill>
                  <a:prstDash val="solid"/>
                </a:ln>
                <a:solidFill>
                  <a:srgbClr val="FFC000">
                    <a:lumMod val="60000"/>
                    <a:lumOff val="40000"/>
                  </a:srgbClr>
                </a:solidFill>
                <a:effectLst>
                  <a:outerShdw dist="38100" dir="2700000" algn="tl" rotWithShape="0">
                    <a:srgbClr val="ED7D31"/>
                  </a:outerShdw>
                </a:effectLst>
                <a:uLnTx/>
                <a:uFillTx/>
                <a:latin typeface="SVN-Holidays" panose="02040603050506020204" pitchFamily="18" charset="0"/>
                <a:ea typeface="+mn-ea"/>
                <a:cs typeface="+mn-cs"/>
              </a:rPr>
              <a:t> </a:t>
            </a:r>
            <a:r>
              <a:rPr kumimoji="0" lang="en-US" sz="7200" b="1" i="0" u="none" strike="noStrike" kern="1200" cap="none" spc="0" normalizeH="0" baseline="0" noProof="0" dirty="0" err="1" smtClean="0">
                <a:ln w="6600">
                  <a:solidFill>
                    <a:srgbClr val="ED7D31"/>
                  </a:solidFill>
                  <a:prstDash val="solid"/>
                </a:ln>
                <a:solidFill>
                  <a:srgbClr val="FFC000">
                    <a:lumMod val="60000"/>
                    <a:lumOff val="40000"/>
                  </a:srgbClr>
                </a:solidFill>
                <a:effectLst>
                  <a:outerShdw dist="38100" dir="2700000" algn="tl" rotWithShape="0">
                    <a:srgbClr val="ED7D31"/>
                  </a:outerShdw>
                </a:effectLst>
                <a:uLnTx/>
                <a:uFillTx/>
                <a:latin typeface="SVN-Holidays" panose="02040603050506020204" pitchFamily="18" charset="0"/>
                <a:ea typeface="+mn-ea"/>
                <a:cs typeface="+mn-cs"/>
              </a:rPr>
              <a:t>nhớ</a:t>
            </a:r>
            <a:r>
              <a:rPr kumimoji="0" lang="en-US" sz="7200" b="1" i="0" u="none" strike="noStrike" kern="1200" cap="none" spc="0" normalizeH="0" noProof="0" dirty="0" smtClean="0">
                <a:ln w="6600">
                  <a:solidFill>
                    <a:srgbClr val="ED7D31"/>
                  </a:solidFill>
                  <a:prstDash val="solid"/>
                </a:ln>
                <a:solidFill>
                  <a:srgbClr val="FFC000">
                    <a:lumMod val="60000"/>
                    <a:lumOff val="40000"/>
                  </a:srgbClr>
                </a:solidFill>
                <a:effectLst>
                  <a:outerShdw dist="38100" dir="2700000" algn="tl" rotWithShape="0">
                    <a:srgbClr val="ED7D31"/>
                  </a:outerShdw>
                </a:effectLst>
                <a:uLnTx/>
                <a:uFillTx/>
                <a:latin typeface="SVN-Holidays" panose="02040603050506020204" pitchFamily="18" charset="0"/>
                <a:ea typeface="+mn-ea"/>
                <a:cs typeface="+mn-cs"/>
              </a:rPr>
              <a:t> </a:t>
            </a:r>
            <a:r>
              <a:rPr kumimoji="0" lang="en-US" sz="7200" b="1" i="0" u="none" strike="noStrike" kern="1200" cap="none" spc="0" normalizeH="0" noProof="0" dirty="0" err="1" smtClean="0">
                <a:ln w="6600">
                  <a:solidFill>
                    <a:srgbClr val="ED7D31"/>
                  </a:solidFill>
                  <a:prstDash val="solid"/>
                </a:ln>
                <a:solidFill>
                  <a:srgbClr val="FFC000">
                    <a:lumMod val="60000"/>
                    <a:lumOff val="40000"/>
                  </a:srgbClr>
                </a:solidFill>
                <a:effectLst>
                  <a:outerShdw dist="38100" dir="2700000" algn="tl" rotWithShape="0">
                    <a:srgbClr val="ED7D31"/>
                  </a:outerShdw>
                </a:effectLst>
                <a:uLnTx/>
                <a:uFillTx/>
                <a:latin typeface="SVN-Holidays" panose="02040603050506020204" pitchFamily="18" charset="0"/>
                <a:ea typeface="+mn-ea"/>
                <a:cs typeface="+mn-cs"/>
              </a:rPr>
              <a:t>cậu</a:t>
            </a:r>
            <a:endParaRPr kumimoji="0" lang="en-VN" sz="7200" b="1" i="0" u="none" strike="noStrike" kern="1200" cap="none" spc="0" normalizeH="0" baseline="0" noProof="0" dirty="0">
              <a:ln w="6600">
                <a:solidFill>
                  <a:srgbClr val="ED7D31"/>
                </a:solidFill>
                <a:prstDash val="solid"/>
              </a:ln>
              <a:solidFill>
                <a:srgbClr val="FFC000">
                  <a:lumMod val="60000"/>
                  <a:lumOff val="40000"/>
                </a:srgbClr>
              </a:solidFill>
              <a:effectLst>
                <a:outerShdw dist="38100" dir="2700000" algn="tl" rotWithShape="0">
                  <a:srgbClr val="ED7D31"/>
                </a:outerShdw>
              </a:effectLst>
              <a:uLnTx/>
              <a:uFillTx/>
              <a:latin typeface="SVN-Holidays" panose="02040603050506020204" pitchFamily="18" charset="0"/>
              <a:ea typeface="+mn-ea"/>
              <a:cs typeface="+mn-cs"/>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6619" y="3612226"/>
            <a:ext cx="492154" cy="836662"/>
          </a:xfrm>
          <a:prstGeom prst="rect">
            <a:avLst/>
          </a:prstGeom>
        </p:spPr>
      </p:pic>
      <p:sp>
        <p:nvSpPr>
          <p:cNvPr id="10" name="Rectangle 9"/>
          <p:cNvSpPr/>
          <p:nvPr/>
        </p:nvSpPr>
        <p:spPr>
          <a:xfrm>
            <a:off x="7643930" y="3126181"/>
            <a:ext cx="1704313"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smtClean="0">
                <a:ln w="6600">
                  <a:solidFill>
                    <a:srgbClr val="ED7D31"/>
                  </a:solidFill>
                  <a:prstDash val="solid"/>
                </a:ln>
                <a:solidFill>
                  <a:srgbClr val="FFC000">
                    <a:lumMod val="60000"/>
                    <a:lumOff val="40000"/>
                  </a:srgbClr>
                </a:solidFill>
                <a:uLnTx/>
                <a:uFillTx/>
                <a:latin typeface="Times New Roman" panose="02020603050405020304" pitchFamily="18" charset="0"/>
                <a:cs typeface="Times New Roman" panose="02020603050405020304" pitchFamily="18" charset="0"/>
              </a:rPr>
              <a:t>(</a:t>
            </a:r>
            <a:r>
              <a:rPr kumimoji="0" lang="en-US" sz="4400" i="0" u="none" strike="noStrike" kern="1200" cap="none" spc="0" normalizeH="0" baseline="0" noProof="0" dirty="0" err="1" smtClean="0">
                <a:ln w="6600">
                  <a:solidFill>
                    <a:srgbClr val="ED7D31"/>
                  </a:solidFill>
                  <a:prstDash val="solid"/>
                </a:ln>
                <a:solidFill>
                  <a:srgbClr val="FFC000">
                    <a:lumMod val="60000"/>
                    <a:lumOff val="40000"/>
                  </a:srgbClr>
                </a:solidFill>
                <a:uLnTx/>
                <a:uFillTx/>
                <a:latin typeface="Times New Roman" panose="02020603050405020304" pitchFamily="18" charset="0"/>
                <a:cs typeface="Times New Roman" panose="02020603050405020304" pitchFamily="18" charset="0"/>
              </a:rPr>
              <a:t>tiết</a:t>
            </a:r>
            <a:r>
              <a:rPr kumimoji="0" lang="en-US" sz="4400" i="0" u="none" strike="noStrike" kern="1200" cap="none" spc="0" normalizeH="0" noProof="0" dirty="0" smtClean="0">
                <a:ln w="6600">
                  <a:solidFill>
                    <a:srgbClr val="ED7D31"/>
                  </a:solidFill>
                  <a:prstDash val="solid"/>
                </a:ln>
                <a:solidFill>
                  <a:srgbClr val="FFC000">
                    <a:lumMod val="60000"/>
                    <a:lumOff val="40000"/>
                  </a:srgbClr>
                </a:solidFill>
                <a:uLnTx/>
                <a:uFillTx/>
                <a:latin typeface="Times New Roman" panose="02020603050405020304" pitchFamily="18" charset="0"/>
                <a:cs typeface="Times New Roman" panose="02020603050405020304" pitchFamily="18" charset="0"/>
              </a:rPr>
              <a:t> 1)</a:t>
            </a:r>
            <a:endParaRPr kumimoji="0" lang="en-VN" sz="4400" i="0" u="none" strike="noStrike" kern="1200" cap="none" spc="0" normalizeH="0" baseline="0" noProof="0" dirty="0">
              <a:ln w="6600">
                <a:solidFill>
                  <a:srgbClr val="ED7D31"/>
                </a:solidFill>
                <a:prstDash val="solid"/>
              </a:ln>
              <a:solidFill>
                <a:srgbClr val="FFC000">
                  <a:lumMod val="60000"/>
                  <a:lumOff val="40000"/>
                </a:srgbClr>
              </a:solidFill>
              <a:uLnTx/>
              <a:uFillTx/>
              <a:latin typeface="Times New Roman" panose="02020603050405020304" pitchFamily="18" charset="0"/>
              <a:cs typeface="Times New Roman" panose="02020603050405020304" pitchFamily="18" charset="0"/>
            </a:endParaRPr>
          </a:p>
        </p:txBody>
      </p:sp>
      <p:sp>
        <p:nvSpPr>
          <p:cNvPr id="11" name="Rectangle 10"/>
          <p:cNvSpPr/>
          <p:nvPr/>
        </p:nvSpPr>
        <p:spPr>
          <a:xfrm>
            <a:off x="7507634" y="3984905"/>
            <a:ext cx="3376245" cy="646331"/>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VN" sz="3600" b="0" i="1" u="none" strike="noStrike" kern="1200" cap="none" spc="0" normalizeH="0" baseline="0" noProof="0" dirty="0">
                <a:ln>
                  <a:noFill/>
                </a:ln>
                <a:solidFill>
                  <a:prstClr val="black"/>
                </a:solidFill>
                <a:effectLst/>
                <a:uLnTx/>
                <a:uFillTx/>
                <a:latin typeface="#9Slide05 SVNStandly" pitchFamily="2" charset="0"/>
                <a:ea typeface="Cambria" panose="02040503050406030204" pitchFamily="18" charset="0"/>
                <a:cs typeface="Times New Roman" panose="02020603050405020304" pitchFamily="18" charset="0"/>
              </a:rPr>
              <a:t>(Theo Tun Te-le-gơn)</a:t>
            </a:r>
          </a:p>
        </p:txBody>
      </p:sp>
      <p:sp>
        <p:nvSpPr>
          <p:cNvPr id="4" name="Rectangle 3"/>
          <p:cNvSpPr/>
          <p:nvPr/>
        </p:nvSpPr>
        <p:spPr>
          <a:xfrm>
            <a:off x="93542" y="124939"/>
            <a:ext cx="2730321" cy="733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TUẦN 10</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442695" y="124939"/>
            <a:ext cx="7230882" cy="733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Thứ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13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 11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 2024</a:t>
            </a:r>
            <a:endParaRPr 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4616091" y="5374407"/>
            <a:ext cx="7402098" cy="13846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t>Trường</a:t>
            </a:r>
            <a:r>
              <a:rPr lang="en-US" sz="3200" dirty="0" smtClean="0"/>
              <a:t>: </a:t>
            </a:r>
            <a:r>
              <a:rPr lang="en-US" sz="3200" dirty="0" err="1" smtClean="0"/>
              <a:t>Tiểu</a:t>
            </a:r>
            <a:r>
              <a:rPr lang="en-US" sz="3200" dirty="0" smtClean="0"/>
              <a:t> </a:t>
            </a:r>
            <a:r>
              <a:rPr lang="en-US" sz="3200" dirty="0" err="1" smtClean="0"/>
              <a:t>học</a:t>
            </a:r>
            <a:r>
              <a:rPr lang="en-US" sz="3200" dirty="0" smtClean="0"/>
              <a:t> </a:t>
            </a:r>
            <a:r>
              <a:rPr lang="en-US" sz="3200" dirty="0" err="1" smtClean="0"/>
              <a:t>Nguyễn</a:t>
            </a:r>
            <a:r>
              <a:rPr lang="en-US" sz="3200" dirty="0" smtClean="0"/>
              <a:t> </a:t>
            </a:r>
            <a:r>
              <a:rPr lang="en-US" sz="3200" dirty="0" err="1" smtClean="0"/>
              <a:t>Bỉnh</a:t>
            </a:r>
            <a:r>
              <a:rPr lang="en-US" sz="3200" dirty="0" smtClean="0"/>
              <a:t> </a:t>
            </a:r>
            <a:r>
              <a:rPr lang="en-US" sz="3200" dirty="0" err="1" smtClean="0"/>
              <a:t>Khiêm</a:t>
            </a:r>
            <a:endParaRPr lang="en-US" sz="3200" dirty="0"/>
          </a:p>
          <a:p>
            <a:pPr algn="ctr"/>
            <a:r>
              <a:rPr lang="en-US" sz="3200" dirty="0" err="1" smtClean="0"/>
              <a:t>Lớp</a:t>
            </a:r>
            <a:r>
              <a:rPr lang="en-US" sz="3200" dirty="0" smtClean="0"/>
              <a:t>: 2A2</a:t>
            </a:r>
          </a:p>
          <a:p>
            <a:pPr algn="ctr"/>
            <a:r>
              <a:rPr lang="en-US" sz="3200" dirty="0" smtClean="0"/>
              <a:t>GVCN: </a:t>
            </a:r>
            <a:r>
              <a:rPr lang="en-US" sz="3200" dirty="0" err="1" smtClean="0"/>
              <a:t>Nguyễn</a:t>
            </a:r>
            <a:r>
              <a:rPr lang="en-US" sz="3200" dirty="0" smtClean="0"/>
              <a:t> </a:t>
            </a:r>
            <a:r>
              <a:rPr lang="en-US" sz="3200" dirty="0" err="1" smtClean="0"/>
              <a:t>Thị</a:t>
            </a:r>
            <a:r>
              <a:rPr lang="en-US" sz="3200" dirty="0" smtClean="0"/>
              <a:t> </a:t>
            </a:r>
            <a:r>
              <a:rPr lang="en-US" sz="3200" dirty="0" err="1" smtClean="0"/>
              <a:t>Trà</a:t>
            </a:r>
            <a:r>
              <a:rPr lang="en-US" sz="3200" dirty="0" smtClean="0"/>
              <a:t> </a:t>
            </a:r>
            <a:r>
              <a:rPr lang="en-US" sz="3200" dirty="0" err="1" smtClean="0"/>
              <a:t>Giang</a:t>
            </a:r>
            <a:endParaRPr lang="en-US" sz="3200" dirty="0"/>
          </a:p>
        </p:txBody>
      </p:sp>
    </p:spTree>
    <p:extLst>
      <p:ext uri="{BB962C8B-B14F-4D97-AF65-F5344CB8AC3E}">
        <p14:creationId xmlns:p14="http://schemas.microsoft.com/office/powerpoint/2010/main" val="230995960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0" grpId="0"/>
      <p:bldP spid="11" grpId="0"/>
      <p:bldP spid="4" grpId="0" animBg="1"/>
      <p:bldP spid="13"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818900" y="821053"/>
            <a:ext cx="42975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rgbClr val="161B1F"/>
                </a:solidFill>
                <a:effectLst/>
                <a:uLnTx/>
                <a:uFillTx/>
                <a:latin typeface="#9SLIDE03 SFU FUTURA_05 EXTRABO" pitchFamily="2" charset="77"/>
                <a:ea typeface="字魂17号-萌趣果冻体" panose="02000000000000000000" pitchFamily="2" charset="-122"/>
                <a:cs typeface="Open Sans" panose="020B0606030504020204" pitchFamily="34" charset="0"/>
                <a:sym typeface="字魂17号-萌趣果冻体" panose="02000000000000000000" pitchFamily="2" charset="-122"/>
              </a:rPr>
              <a:t>DẶN DÒ</a:t>
            </a:r>
          </a:p>
        </p:txBody>
      </p:sp>
      <p:grpSp>
        <p:nvGrpSpPr>
          <p:cNvPr id="7" name="Group 6">
            <a:extLst>
              <a:ext uri="{FF2B5EF4-FFF2-40B4-BE49-F238E27FC236}">
                <a16:creationId xmlns:a16="http://schemas.microsoft.com/office/drawing/2014/main" id="{21655CA4-4F0E-E244-992F-68619AC02212}"/>
              </a:ext>
            </a:extLst>
          </p:cNvPr>
          <p:cNvGrpSpPr/>
          <p:nvPr/>
        </p:nvGrpSpPr>
        <p:grpSpPr>
          <a:xfrm>
            <a:off x="3141118" y="2249202"/>
            <a:ext cx="9074232" cy="1384995"/>
            <a:chOff x="3141118" y="2249202"/>
            <a:chExt cx="8441403" cy="1384995"/>
          </a:xfrm>
        </p:grpSpPr>
        <p:sp>
          <p:nvSpPr>
            <p:cNvPr id="68" name="矩形 67"/>
            <p:cNvSpPr/>
            <p:nvPr/>
          </p:nvSpPr>
          <p:spPr>
            <a:xfrm>
              <a:off x="4475957" y="2249202"/>
              <a:ext cx="7106564" cy="138499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Hoàn</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thành</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trong</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vở</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Tiếng</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Việt</a:t>
              </a:r>
              <a:endPar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p:txBody>
        </p:sp>
        <p:grpSp>
          <p:nvGrpSpPr>
            <p:cNvPr id="3" name="Group 2">
              <a:extLst>
                <a:ext uri="{FF2B5EF4-FFF2-40B4-BE49-F238E27FC236}">
                  <a16:creationId xmlns:a16="http://schemas.microsoft.com/office/drawing/2014/main" id="{DBE7FFAF-1F28-0A47-A7D7-465FF21190BF}"/>
                </a:ext>
              </a:extLst>
            </p:cNvPr>
            <p:cNvGrpSpPr/>
            <p:nvPr/>
          </p:nvGrpSpPr>
          <p:grpSpPr>
            <a:xfrm>
              <a:off x="3141118" y="2336658"/>
              <a:ext cx="1486535" cy="731164"/>
              <a:chOff x="3029101" y="2021113"/>
              <a:chExt cx="1486535" cy="731164"/>
            </a:xfrm>
          </p:grpSpPr>
          <p:sp>
            <p:nvSpPr>
              <p:cNvPr id="23" name="Oval 60"/>
              <p:cNvSpPr/>
              <p:nvPr/>
            </p:nvSpPr>
            <p:spPr>
              <a:xfrm>
                <a:off x="3029101" y="2021113"/>
                <a:ext cx="1486535" cy="731164"/>
              </a:xfrm>
              <a:prstGeom prst="ellipse">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69" name="矩形 68"/>
              <p:cNvSpPr/>
              <p:nvPr/>
            </p:nvSpPr>
            <p:spPr>
              <a:xfrm>
                <a:off x="3234143" y="2122962"/>
                <a:ext cx="110807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1</a:t>
                </a:r>
              </a:p>
            </p:txBody>
          </p:sp>
        </p:grpSp>
      </p:grpSp>
      <p:sp>
        <p:nvSpPr>
          <p:cNvPr id="71" name="矩形 70"/>
          <p:cNvSpPr/>
          <p:nvPr/>
        </p:nvSpPr>
        <p:spPr>
          <a:xfrm>
            <a:off x="5766786" y="2137994"/>
            <a:ext cx="1097280" cy="36830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rPr>
              <a:t>行为文明</a:t>
            </a:r>
            <a:endParaRPr kumimoji="0" lang="en-US" altLang="zh-CN" sz="18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grpSp>
        <p:nvGrpSpPr>
          <p:cNvPr id="9" name="Group 8">
            <a:extLst>
              <a:ext uri="{FF2B5EF4-FFF2-40B4-BE49-F238E27FC236}">
                <a16:creationId xmlns:a16="http://schemas.microsoft.com/office/drawing/2014/main" id="{A9C85F55-1388-2B45-89DF-EDA4BCD33FD6}"/>
              </a:ext>
            </a:extLst>
          </p:cNvPr>
          <p:cNvGrpSpPr/>
          <p:nvPr/>
        </p:nvGrpSpPr>
        <p:grpSpPr>
          <a:xfrm>
            <a:off x="3609378" y="3503228"/>
            <a:ext cx="7927302" cy="988298"/>
            <a:chOff x="3609378" y="3503228"/>
            <a:chExt cx="7927302" cy="988298"/>
          </a:xfrm>
        </p:grpSpPr>
        <p:grpSp>
          <p:nvGrpSpPr>
            <p:cNvPr id="5" name="Group 4">
              <a:extLst>
                <a:ext uri="{FF2B5EF4-FFF2-40B4-BE49-F238E27FC236}">
                  <a16:creationId xmlns:a16="http://schemas.microsoft.com/office/drawing/2014/main" id="{61D941E0-47D6-2B4E-8B6E-4DD1CAB67AB5}"/>
                </a:ext>
              </a:extLst>
            </p:cNvPr>
            <p:cNvGrpSpPr/>
            <p:nvPr/>
          </p:nvGrpSpPr>
          <p:grpSpPr>
            <a:xfrm>
              <a:off x="3609378" y="3503228"/>
              <a:ext cx="1486535" cy="731164"/>
              <a:chOff x="2435336" y="3955497"/>
              <a:chExt cx="1486535" cy="731164"/>
            </a:xfrm>
          </p:grpSpPr>
          <p:sp>
            <p:nvSpPr>
              <p:cNvPr id="24" name="Oval 60"/>
              <p:cNvSpPr/>
              <p:nvPr/>
            </p:nvSpPr>
            <p:spPr>
              <a:xfrm>
                <a:off x="2435336" y="3955497"/>
                <a:ext cx="1486535" cy="7311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73" name="矩形 72"/>
              <p:cNvSpPr/>
              <p:nvPr/>
            </p:nvSpPr>
            <p:spPr>
              <a:xfrm>
                <a:off x="3007324" y="4059869"/>
                <a:ext cx="39466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2</a:t>
                </a:r>
              </a:p>
            </p:txBody>
          </p:sp>
        </p:grpSp>
        <p:sp>
          <p:nvSpPr>
            <p:cNvPr id="74" name="矩形 73"/>
            <p:cNvSpPr/>
            <p:nvPr/>
          </p:nvSpPr>
          <p:spPr>
            <a:xfrm>
              <a:off x="5095913" y="3537419"/>
              <a:ext cx="644076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Ôn</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lại</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cũ</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biết</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cách</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nói</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lời</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chào</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lúc</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chia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tay</a:t>
              </a:r>
              <a:endParaRPr kumimoji="0" lang="zh-CN" altLang="en-US" sz="2800" b="0" i="0" u="none" strike="noStrike" kern="120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10" name="Group 9">
            <a:extLst>
              <a:ext uri="{FF2B5EF4-FFF2-40B4-BE49-F238E27FC236}">
                <a16:creationId xmlns:a16="http://schemas.microsoft.com/office/drawing/2014/main" id="{23C9BD52-F823-C046-A8D0-8DCB85E77401}"/>
              </a:ext>
            </a:extLst>
          </p:cNvPr>
          <p:cNvGrpSpPr/>
          <p:nvPr/>
        </p:nvGrpSpPr>
        <p:grpSpPr>
          <a:xfrm>
            <a:off x="3609378" y="4716673"/>
            <a:ext cx="7008723" cy="772909"/>
            <a:chOff x="3141117" y="4698186"/>
            <a:chExt cx="7008723" cy="772909"/>
          </a:xfrm>
        </p:grpSpPr>
        <p:sp>
          <p:nvSpPr>
            <p:cNvPr id="72" name="矩形 71"/>
            <p:cNvSpPr/>
            <p:nvPr/>
          </p:nvSpPr>
          <p:spPr>
            <a:xfrm>
              <a:off x="4795320" y="4732431"/>
              <a:ext cx="5354520" cy="73866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Chuẩn</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bị</a:t>
              </a:r>
              <a: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2800" b="0" i="0"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a:t>
              </a:r>
              <a:r>
                <a:rPr lang="en-US" altLang="zh-CN" sz="28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i</a:t>
              </a:r>
              <a:r>
                <a:rPr lang="en-US" altLang="zh-CN" sz="28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Tớ</a:t>
              </a:r>
              <a:r>
                <a:rPr lang="en-US" altLang="zh-CN" sz="28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nhớ</a:t>
              </a:r>
              <a:r>
                <a:rPr lang="en-US" altLang="zh-CN" sz="28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cậu</a:t>
              </a:r>
              <a:r>
                <a:rPr lang="en-US" altLang="zh-CN" sz="28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 </a:t>
              </a:r>
              <a:r>
                <a:rPr lang="en-US" altLang="zh-CN" sz="2800" dirty="0" err="1"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tiết</a:t>
              </a:r>
              <a:r>
                <a:rPr lang="en-US" altLang="zh-CN" sz="2800" dirty="0" smtClean="0">
                  <a:solidFill>
                    <a:prstClr val="black"/>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2)</a:t>
              </a:r>
              <a:endParaRPr kumimoji="0" lang="zh-CN" altLang="en-US" sz="2800" b="0" i="0" u="none" strike="noStrike" kern="120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6" name="Group 5">
              <a:extLst>
                <a:ext uri="{FF2B5EF4-FFF2-40B4-BE49-F238E27FC236}">
                  <a16:creationId xmlns:a16="http://schemas.microsoft.com/office/drawing/2014/main" id="{15FCD6C1-EA61-D94E-A823-A2007DD7EED5}"/>
                </a:ext>
              </a:extLst>
            </p:cNvPr>
            <p:cNvGrpSpPr/>
            <p:nvPr/>
          </p:nvGrpSpPr>
          <p:grpSpPr>
            <a:xfrm>
              <a:off x="3141117" y="4698186"/>
              <a:ext cx="1486535" cy="731164"/>
              <a:chOff x="5567078" y="4056507"/>
              <a:chExt cx="1486535" cy="731164"/>
            </a:xfrm>
          </p:grpSpPr>
          <p:sp>
            <p:nvSpPr>
              <p:cNvPr id="26" name="Oval 60"/>
              <p:cNvSpPr/>
              <p:nvPr/>
            </p:nvSpPr>
            <p:spPr>
              <a:xfrm>
                <a:off x="5567078" y="4056507"/>
                <a:ext cx="1486535" cy="7311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endParaRPr>
              </a:p>
            </p:txBody>
          </p:sp>
          <p:sp>
            <p:nvSpPr>
              <p:cNvPr id="75" name="矩形 74"/>
              <p:cNvSpPr/>
              <p:nvPr/>
            </p:nvSpPr>
            <p:spPr>
              <a:xfrm>
                <a:off x="6139684" y="4155085"/>
                <a:ext cx="394660"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3</a:t>
                </a:r>
              </a:p>
            </p:txBody>
          </p:sp>
        </p:grpSp>
      </p:grpSp>
      <p:pic>
        <p:nvPicPr>
          <p:cNvPr id="2" name="图片 1" descr="3a9c5ece8b5eed5f0ecb97ba828fee55"/>
          <p:cNvPicPr>
            <a:picLocks noChangeAspect="1"/>
          </p:cNvPicPr>
          <p:nvPr/>
        </p:nvPicPr>
        <p:blipFill>
          <a:blip r:embed="rId3"/>
          <a:stretch>
            <a:fillRect/>
          </a:stretch>
        </p:blipFill>
        <p:spPr>
          <a:xfrm>
            <a:off x="289891" y="2138780"/>
            <a:ext cx="2765449" cy="4007196"/>
          </a:xfrm>
          <a:prstGeom prst="rect">
            <a:avLst/>
          </a:prstGeom>
        </p:spPr>
      </p:pic>
    </p:spTree>
    <p:extLst>
      <p:ext uri="{BB962C8B-B14F-4D97-AF65-F5344CB8AC3E}">
        <p14:creationId xmlns:p14="http://schemas.microsoft.com/office/powerpoint/2010/main" val="80827655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71120" y="208915"/>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636905" y="885190"/>
            <a:ext cx="4947920" cy="6291580"/>
          </a:xfrm>
          <a:prstGeom prst="rect">
            <a:avLst/>
          </a:prstGeom>
        </p:spPr>
      </p:pic>
      <p:sp>
        <p:nvSpPr>
          <p:cNvPr id="10" name="TextBox 9">
            <a:extLst>
              <a:ext uri="{FF2B5EF4-FFF2-40B4-BE49-F238E27FC236}">
                <a16:creationId xmlns:a16="http://schemas.microsoft.com/office/drawing/2014/main" id="{ADE749AC-681B-4048-BC2C-72041BD9272B}"/>
              </a:ext>
            </a:extLst>
          </p:cNvPr>
          <p:cNvSpPr txBox="1"/>
          <p:nvPr/>
        </p:nvSpPr>
        <p:spPr>
          <a:xfrm>
            <a:off x="5149101" y="1477108"/>
            <a:ext cx="719731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9600" b="1" i="0" u="none" strike="noStrike" kern="1200" cap="none" spc="0" normalizeH="0" baseline="0" noProof="0" dirty="0">
                <a:ln w="6600">
                  <a:solidFill>
                    <a:srgbClr val="ED7D31"/>
                  </a:solidFill>
                  <a:prstDash val="solid"/>
                </a:ln>
                <a:solidFill>
                  <a:srgbClr val="72016A"/>
                </a:solidFill>
                <a:effectLst>
                  <a:outerShdw dist="38100" dir="2700000" algn="tl" rotWithShape="0">
                    <a:srgbClr val="ED7D31"/>
                  </a:outerShdw>
                </a:effectLst>
                <a:uLnTx/>
                <a:uFillTx/>
                <a:latin typeface="#9Slide03 SVNNexa Rust Sans Bla" panose="020B0606040200020203" pitchFamily="34" charset="0"/>
                <a:ea typeface="+mn-ea"/>
                <a:cs typeface="+mn-cs"/>
              </a:rPr>
              <a:t>TẠM BIỆT CÁC EM</a:t>
            </a:r>
          </a:p>
        </p:txBody>
      </p:sp>
    </p:spTree>
    <p:extLst>
      <p:ext uri="{BB962C8B-B14F-4D97-AF65-F5344CB8AC3E}">
        <p14:creationId xmlns:p14="http://schemas.microsoft.com/office/powerpoint/2010/main" val="3110906011"/>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by="(-#ppt_w*2)" calcmode="lin" valueType="num">
                                      <p:cBhvr rctx="PPT">
                                        <p:cTn id="15" dur="500" autoRev="1" fill="hold">
                                          <p:stCondLst>
                                            <p:cond delay="0"/>
                                          </p:stCondLst>
                                        </p:cTn>
                                        <p:tgtEl>
                                          <p:spTgt spid="10"/>
                                        </p:tgtEl>
                                        <p:attrNameLst>
                                          <p:attrName>ppt_w</p:attrName>
                                        </p:attrNameLst>
                                      </p:cBhvr>
                                    </p:anim>
                                    <p:anim by="(#ppt_w*0.50)" calcmode="lin" valueType="num">
                                      <p:cBhvr>
                                        <p:cTn id="16" dur="500" decel="50000" autoRev="1" fill="hold">
                                          <p:stCondLst>
                                            <p:cond delay="0"/>
                                          </p:stCondLst>
                                        </p:cTn>
                                        <p:tgtEl>
                                          <p:spTgt spid="10"/>
                                        </p:tgtEl>
                                        <p:attrNameLst>
                                          <p:attrName>ppt_x</p:attrName>
                                        </p:attrNameLst>
                                      </p:cBhvr>
                                    </p:anim>
                                    <p:anim from="(-#ppt_h/2)" to="(#ppt_y)" calcmode="lin" valueType="num">
                                      <p:cBhvr>
                                        <p:cTn id="17" dur="1000" fill="hold">
                                          <p:stCondLst>
                                            <p:cond delay="0"/>
                                          </p:stCondLst>
                                        </p:cTn>
                                        <p:tgtEl>
                                          <p:spTgt spid="10"/>
                                        </p:tgtEl>
                                        <p:attrNameLst>
                                          <p:attrName>ppt_y</p:attrName>
                                        </p:attrNameLst>
                                      </p:cBhvr>
                                    </p:anim>
                                    <p:animRot by="21600000">
                                      <p:cBhvr>
                                        <p:cTn id="18"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386715" y="571500"/>
            <a:ext cx="7656830" cy="6196330"/>
          </a:xfrm>
          <a:prstGeom prst="rect">
            <a:avLst/>
          </a:prstGeom>
        </p:spPr>
      </p:pic>
      <p:pic>
        <p:nvPicPr>
          <p:cNvPr id="3" name="图片 2"/>
          <p:cNvPicPr>
            <a:picLocks noChangeAspect="1"/>
          </p:cNvPicPr>
          <p:nvPr/>
        </p:nvPicPr>
        <p:blipFill>
          <a:blip r:embed="rId4"/>
          <a:stretch>
            <a:fillRect/>
          </a:stretch>
        </p:blipFill>
        <p:spPr>
          <a:xfrm>
            <a:off x="2984590" y="187488"/>
            <a:ext cx="9207410" cy="6483023"/>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4631679" y="1806208"/>
            <a:ext cx="5276872"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rPr>
              <a:t>KHỞI ĐỘNG</a:t>
            </a:r>
            <a:endParaRPr kumimoji="0" lang="zh-CN" altLang="en-US"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endParaRPr>
          </a:p>
        </p:txBody>
      </p:sp>
      <p:sp>
        <p:nvSpPr>
          <p:cNvPr id="12" name="椭圆 11"/>
          <p:cNvSpPr/>
          <p:nvPr/>
        </p:nvSpPr>
        <p:spPr>
          <a:xfrm>
            <a:off x="6671102" y="950822"/>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rPr>
              <a:t>1</a:t>
            </a:r>
            <a:endParaRPr kumimoji="0" lang="zh-CN" altLang="en-US"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endParaRPr>
          </a:p>
        </p:txBody>
      </p:sp>
    </p:spTree>
    <p:extLst>
      <p:ext uri="{BB962C8B-B14F-4D97-AF65-F5344CB8AC3E}">
        <p14:creationId xmlns:p14="http://schemas.microsoft.com/office/powerpoint/2010/main" val="646227814"/>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386715" y="571500"/>
            <a:ext cx="7656830" cy="6196330"/>
          </a:xfrm>
          <a:prstGeom prst="rect">
            <a:avLst/>
          </a:prstGeom>
        </p:spPr>
      </p:pic>
      <p:pic>
        <p:nvPicPr>
          <p:cNvPr id="3" name="图片 2"/>
          <p:cNvPicPr>
            <a:picLocks noChangeAspect="1"/>
          </p:cNvPicPr>
          <p:nvPr/>
        </p:nvPicPr>
        <p:blipFill>
          <a:blip r:embed="rId4"/>
          <a:stretch>
            <a:fillRect/>
          </a:stretch>
        </p:blipFill>
        <p:spPr>
          <a:xfrm>
            <a:off x="3566607" y="571500"/>
            <a:ext cx="8501464" cy="5986034"/>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5316380" y="2135695"/>
            <a:ext cx="4737518"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rPr>
              <a:t>KHÁM PHÁ</a:t>
            </a:r>
            <a:endParaRPr kumimoji="0" lang="zh-CN" altLang="en-US" sz="5400" b="1" i="0" u="none" strike="noStrike" kern="1200" cap="none" spc="0" normalizeH="0" baseline="0" noProof="0" dirty="0">
              <a:ln>
                <a:noFill/>
              </a:ln>
              <a:solidFill>
                <a:prstClr val="white"/>
              </a:solidFill>
              <a:effectLst/>
              <a:uLnTx/>
              <a:uFillTx/>
              <a:latin typeface="#9Slide03 SVNNexa Rust Sans Bla" panose="020B0606040200020203" pitchFamily="34" charset="0"/>
              <a:ea typeface="字魂17号-萌趣果冻体" panose="02000000000000000000" pitchFamily="2" charset="-122"/>
              <a:cs typeface="+mn-cs"/>
              <a:sym typeface="字魂17号-萌趣果冻体" panose="02000000000000000000" pitchFamily="2" charset="-122"/>
            </a:endParaRPr>
          </a:p>
        </p:txBody>
      </p:sp>
      <p:sp>
        <p:nvSpPr>
          <p:cNvPr id="12" name="椭圆 11"/>
          <p:cNvSpPr/>
          <p:nvPr/>
        </p:nvSpPr>
        <p:spPr>
          <a:xfrm>
            <a:off x="6875621" y="1240765"/>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rPr>
              <a:t>2</a:t>
            </a:r>
            <a:endParaRPr kumimoji="0" lang="zh-CN" altLang="en-US" sz="4000" b="0" i="0" u="none" strike="noStrike" kern="1200" cap="none" spc="0" normalizeH="0" baseline="0" noProof="0" dirty="0">
              <a:ln>
                <a:noFill/>
              </a:ln>
              <a:solidFill>
                <a:sysClr val="windowText" lastClr="000000"/>
              </a:solidFill>
              <a:effectLst/>
              <a:uLnTx/>
              <a:uFillTx/>
              <a:latin typeface="Wide Latin" panose="020A0A07050505020404" pitchFamily="18" charset="0"/>
              <a:ea typeface="字魂17号-萌趣果冻体" panose="02000000000000000000" pitchFamily="2" charset="-122"/>
              <a:cs typeface="+mn-cs"/>
              <a:sym typeface="字魂17号-萌趣果冻体" panose="02000000000000000000" pitchFamily="2" charset="-122"/>
            </a:endParaRPr>
          </a:p>
        </p:txBody>
      </p:sp>
    </p:spTree>
    <p:extLst>
      <p:ext uri="{BB962C8B-B14F-4D97-AF65-F5344CB8AC3E}">
        <p14:creationId xmlns:p14="http://schemas.microsoft.com/office/powerpoint/2010/main" val="3819501372"/>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79070"/>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6190819" y="1979413"/>
            <a:ext cx="60011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r>
              <a:rPr kumimoji="0" lang="en-US" altLang="zh-CN" sz="4000" b="0" i="0" u="none" strike="noStrike" kern="1200" cap="none" spc="0" normalizeH="0" baseline="0" noProof="0" dirty="0">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kumimoji="0" lang="en-US" altLang="zh-CN" sz="4000" b="0" i="0" u="none" strike="noStrike" kern="1200" cap="none" spc="0" normalizeH="0" baseline="0" noProof="0" dirty="0" err="1">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văn</a:t>
            </a:r>
            <a:r>
              <a:rPr kumimoji="0" lang="en-US" altLang="zh-CN" sz="4000" b="0" i="0" u="none" strike="noStrike" kern="1200" cap="none" spc="0" normalizeH="0" baseline="0" noProof="0" dirty="0">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kumimoji="0" lang="en-US" altLang="zh-CN" sz="4000" b="0" i="0" u="none" strike="noStrike" kern="1200" cap="none" spc="0" normalizeH="0" baseline="0" noProof="0" dirty="0" err="1">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bản</a:t>
            </a:r>
            <a:r>
              <a:rPr kumimoji="0" lang="en-US" altLang="zh-CN" sz="4000" b="0" i="0" u="none" strike="noStrike" kern="1200" cap="none" spc="0" normalizeH="0" baseline="0" noProof="0" dirty="0">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kumimoji="0" lang="en-US" altLang="zh-CN" sz="4000" b="0" i="0" u="none" strike="noStrike" kern="1200" cap="none" spc="0" normalizeH="0" baseline="0" noProof="0" dirty="0" err="1">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Tớ</a:t>
            </a:r>
            <a:r>
              <a:rPr kumimoji="0" lang="en-US" altLang="zh-CN" sz="4000" b="0" i="0" u="none" strike="noStrike" kern="1200" cap="none" spc="0" normalizeH="0" baseline="0" noProof="0" dirty="0">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kumimoji="0" lang="en-US" altLang="zh-CN" sz="4000" b="0" i="0" u="none" strike="noStrike" kern="1200" cap="none" spc="0" normalizeH="0" baseline="0" noProof="0" dirty="0" err="1">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nhớ</a:t>
            </a:r>
            <a:r>
              <a:rPr kumimoji="0" lang="en-US" altLang="zh-CN" sz="4000" b="0" i="0" u="none" strike="noStrike" kern="1200" cap="none" spc="0" normalizeH="0" baseline="0" noProof="0" dirty="0">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kumimoji="0" lang="en-US" altLang="zh-CN" sz="4000" b="0" i="0" u="none" strike="noStrike" kern="1200" cap="none" spc="0" normalizeH="0" baseline="0" noProof="0" dirty="0" err="1">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cậu</a:t>
            </a:r>
            <a:r>
              <a:rPr kumimoji="0" lang="en-US" altLang="zh-CN" sz="4000" b="0" i="0" u="none" strike="noStrike" kern="1200" cap="none" spc="0" normalizeH="0" baseline="0" noProof="0" dirty="0">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a:t>
            </a:r>
            <a:endParaRPr kumimoji="0" lang="zh-CN" altLang="en-US" sz="4000" b="0" i="0" u="none" strike="noStrike" kern="1200" cap="none" spc="0" normalizeH="0" baseline="0" noProof="0" dirty="0">
              <a:ln>
                <a:noFill/>
              </a:ln>
              <a:solidFill>
                <a:srgbClr val="E7E6E6">
                  <a:lumMod val="50000"/>
                </a:srgbClr>
              </a:solidFill>
              <a:effectLst/>
              <a:uLnTx/>
              <a:uFillTx/>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sp>
        <p:nvSpPr>
          <p:cNvPr id="3" name="Rectangle 2">
            <a:extLst>
              <a:ext uri="{FF2B5EF4-FFF2-40B4-BE49-F238E27FC236}">
                <a16:creationId xmlns:a16="http://schemas.microsoft.com/office/drawing/2014/main" id="{E693E7F7-A98B-2C4A-9EDA-AA24DCE0E10C}"/>
              </a:ext>
            </a:extLst>
          </p:cNvPr>
          <p:cNvSpPr/>
          <p:nvPr/>
        </p:nvSpPr>
        <p:spPr>
          <a:xfrm>
            <a:off x="7018206" y="655974"/>
            <a:ext cx="340830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solidFill>
                  <a:srgbClr val="875BAA"/>
                </a:solidFill>
                <a:effectLst/>
                <a:uLnTx/>
                <a:uFillTx/>
                <a:latin typeface="#9Slide05 SVNStandly" pitchFamily="2" charset="0"/>
                <a:ea typeface="+mn-ea"/>
                <a:cs typeface="+mn-cs"/>
              </a:rPr>
              <a:t>Luyện</a:t>
            </a:r>
            <a:r>
              <a:rPr kumimoji="0" lang="en-US" sz="8000" b="1" i="0" u="none" strike="noStrike" kern="1200" cap="none" spc="0" normalizeH="0" baseline="0" noProof="0" dirty="0">
                <a:ln/>
                <a:solidFill>
                  <a:srgbClr val="875BAA"/>
                </a:solidFill>
                <a:effectLst/>
                <a:uLnTx/>
                <a:uFillTx/>
                <a:latin typeface="#9Slide05 SVNStandly" pitchFamily="2" charset="0"/>
                <a:ea typeface="+mn-ea"/>
                <a:cs typeface="+mn-cs"/>
              </a:rPr>
              <a:t> </a:t>
            </a:r>
            <a:r>
              <a:rPr kumimoji="0" lang="en-US" sz="8000" b="1" i="0" u="none" strike="noStrike" kern="1200" cap="none" spc="0" normalizeH="0" baseline="0" noProof="0" dirty="0" err="1">
                <a:ln/>
                <a:solidFill>
                  <a:srgbClr val="875BAA"/>
                </a:solidFill>
                <a:effectLst/>
                <a:uLnTx/>
                <a:uFillTx/>
                <a:latin typeface="#9Slide05 SVNStandly" pitchFamily="2" charset="0"/>
                <a:ea typeface="+mn-ea"/>
                <a:cs typeface="+mn-cs"/>
              </a:rPr>
              <a:t>đọc</a:t>
            </a:r>
            <a:endParaRPr kumimoji="0" lang="en-US" sz="8000" b="1" i="0" u="none" strike="noStrike" kern="1200" cap="none" spc="0" normalizeH="0" baseline="0" noProof="0" dirty="0">
              <a:ln/>
              <a:solidFill>
                <a:srgbClr val="875BAA"/>
              </a:solidFill>
              <a:effectLst/>
              <a:uLnTx/>
              <a:uFillTx/>
              <a:latin typeface="#9Slide05 SVNStandly" pitchFamily="2" charset="0"/>
              <a:ea typeface="+mn-ea"/>
              <a:cs typeface="+mn-cs"/>
            </a:endParaRPr>
          </a:p>
        </p:txBody>
      </p:sp>
      <p:pic>
        <p:nvPicPr>
          <p:cNvPr id="5" name="Picture 4">
            <a:extLst>
              <a:ext uri="{FF2B5EF4-FFF2-40B4-BE49-F238E27FC236}">
                <a16:creationId xmlns:a16="http://schemas.microsoft.com/office/drawing/2014/main" id="{FA470CCF-0CA0-2547-9BDE-694FCC8D4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226" y="3144500"/>
            <a:ext cx="5430266" cy="325629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021921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156210" y="143725"/>
            <a:ext cx="11929110" cy="6566646"/>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TextBox 1">
            <a:extLst>
              <a:ext uri="{FF2B5EF4-FFF2-40B4-BE49-F238E27FC236}">
                <a16:creationId xmlns:a16="http://schemas.microsoft.com/office/drawing/2014/main" id="{37D0A8C5-176D-A043-A388-043146EDDC09}"/>
              </a:ext>
            </a:extLst>
          </p:cNvPr>
          <p:cNvSpPr txBox="1"/>
          <p:nvPr/>
        </p:nvSpPr>
        <p:spPr>
          <a:xfrm>
            <a:off x="792480" y="415749"/>
            <a:ext cx="1083564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TỚ NHỚ CẬU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Hôm sau, kiến ngồi bên thềm và viết thư cho sóc. Kiến không biết làm sao cho sóc biết mình rất nhớ bạn. Cậu viết: “Chào sóc!”. Nhưng kiến không định chào sóc. C</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ậ</a:t>
            </a: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u bèn viết một lá thư khác: “Sóc thân </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ến!”. Như thế vẫn không đúng ý của kiến. Lấy một tờ giấy mới, kiến ghi: ”Sóc ơi!”. Cứ thế, cậu cặm cụi viết đi viết lại trong nhiều giờ liền.</a:t>
            </a:r>
            <a:b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b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Không lâu sau, sóc nhận được một lá thư do kiến gửi đến. Thư viết: “Sóc ơi, tớ cũng nhớ cậu!”</a:t>
            </a:r>
          </a:p>
        </p:txBody>
      </p:sp>
      <p:sp>
        <p:nvSpPr>
          <p:cNvPr id="8" name="TextBox 7">
            <a:extLst>
              <a:ext uri="{FF2B5EF4-FFF2-40B4-BE49-F238E27FC236}">
                <a16:creationId xmlns:a16="http://schemas.microsoft.com/office/drawing/2014/main" id="{90014355-26FE-22E9-2DD7-7488C2F58B01}"/>
              </a:ext>
            </a:extLst>
          </p:cNvPr>
          <p:cNvSpPr txBox="1"/>
          <p:nvPr/>
        </p:nvSpPr>
        <p:spPr>
          <a:xfrm>
            <a:off x="8703948" y="6072919"/>
            <a:ext cx="2406648"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(Theo Tun Te-le-gơn)</a:t>
            </a:r>
          </a:p>
        </p:txBody>
      </p:sp>
    </p:spTree>
    <p:extLst>
      <p:ext uri="{BB962C8B-B14F-4D97-AF65-F5344CB8AC3E}">
        <p14:creationId xmlns:p14="http://schemas.microsoft.com/office/powerpoint/2010/main" val="1432405052"/>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1970346" y="557939"/>
            <a:ext cx="10065443" cy="6092438"/>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FA93C040-09E5-A94E-B727-FDBF20E66304}"/>
              </a:ext>
            </a:extLst>
          </p:cNvPr>
          <p:cNvGrpSpPr/>
          <p:nvPr/>
        </p:nvGrpSpPr>
        <p:grpSpPr>
          <a:xfrm>
            <a:off x="444182" y="1185545"/>
            <a:ext cx="11072495" cy="1201717"/>
            <a:chOff x="444182" y="1185545"/>
            <a:chExt cx="11072495" cy="1201717"/>
          </a:xfrm>
        </p:grpSpPr>
        <p:sp>
          <p:nvSpPr>
            <p:cNvPr id="3" name="Rectangle 2">
              <a:extLst>
                <a:ext uri="{FF2B5EF4-FFF2-40B4-BE49-F238E27FC236}">
                  <a16:creationId xmlns:a16="http://schemas.microsoft.com/office/drawing/2014/main" id="{D71F2AD1-94E9-4343-A1CD-978078AD0B38}"/>
                </a:ext>
              </a:extLst>
            </p:cNvPr>
            <p:cNvSpPr/>
            <p:nvPr/>
          </p:nvSpPr>
          <p:spPr>
            <a:xfrm>
              <a:off x="2563091" y="1185545"/>
              <a:ext cx="8953586"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2" name="Group 21">
              <a:extLst>
                <a:ext uri="{FF2B5EF4-FFF2-40B4-BE49-F238E27FC236}">
                  <a16:creationId xmlns:a16="http://schemas.microsoft.com/office/drawing/2014/main" id="{D665DF54-AC7C-1D4A-8547-17E699EDFBE6}"/>
                </a:ext>
              </a:extLst>
            </p:cNvPr>
            <p:cNvGrpSpPr/>
            <p:nvPr/>
          </p:nvGrpSpPr>
          <p:grpSpPr>
            <a:xfrm>
              <a:off x="444182" y="1526355"/>
              <a:ext cx="2118908" cy="517326"/>
              <a:chOff x="444182" y="1526355"/>
              <a:chExt cx="2118908" cy="517326"/>
            </a:xfrm>
          </p:grpSpPr>
          <p:sp>
            <p:nvSpPr>
              <p:cNvPr id="14" name="Terminator 13">
                <a:extLst>
                  <a:ext uri="{FF2B5EF4-FFF2-40B4-BE49-F238E27FC236}">
                    <a16:creationId xmlns:a16="http://schemas.microsoft.com/office/drawing/2014/main" id="{C9A4C00F-82F4-6441-A751-8562B4846677}"/>
                  </a:ext>
                </a:extLst>
              </p:cNvPr>
              <p:cNvSpPr/>
              <p:nvPr/>
            </p:nvSpPr>
            <p:spPr>
              <a:xfrm>
                <a:off x="444182" y="1526355"/>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1</a:t>
                </a:r>
                <a:endParaRPr kumimoji="0" lang="en-V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4B26A83-EA2C-6A49-A52E-E899C636B191}"/>
                  </a:ext>
                </a:extLst>
              </p:cNvPr>
              <p:cNvCxnSpPr>
                <a:stCxn id="14" idx="3"/>
              </p:cNvCxnSpPr>
              <p:nvPr/>
            </p:nvCxnSpPr>
            <p:spPr>
              <a:xfrm>
                <a:off x="1890611" y="1785018"/>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37D0A8C5-176D-A043-A388-043146EDDC09}"/>
              </a:ext>
            </a:extLst>
          </p:cNvPr>
          <p:cNvSpPr txBox="1"/>
          <p:nvPr/>
        </p:nvSpPr>
        <p:spPr>
          <a:xfrm>
            <a:off x="2508534" y="732069"/>
            <a:ext cx="9138542"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TỚ NHỚ CẬU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Hôm sau, kiến ngồi bên thềm và viết thư cho sóc. Kiến không biết làm sao cho sóc biết mình rất nhớ bạn. Cậu viết: “Chào sóc!”. Nhưng kiến không định chào sóc. C</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ậ</a:t>
            </a: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u bèn viết một lá thư khác: “Sóc thân </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ến!”. Như thế vẫn không đúng ý của kiến. Lấy một tờ giấy mới, kiến ghi: ”Sóc ơi!”. Cứ thế, cậu cặm cụi viết đi viết lại trong nhiều giờ liền.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r>
            <a:b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br>
            <a:r>
              <a:rPr kumimoji="0" lang="en-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Không lâu sau, sóc nhận được một lá thư do kiến gửi đến. Thư viết: “Sóc ơi, tớ cũng nhớ cậu!”</a:t>
            </a:r>
          </a:p>
        </p:txBody>
      </p:sp>
      <p:grpSp>
        <p:nvGrpSpPr>
          <p:cNvPr id="24" name="Group 23">
            <a:extLst>
              <a:ext uri="{FF2B5EF4-FFF2-40B4-BE49-F238E27FC236}">
                <a16:creationId xmlns:a16="http://schemas.microsoft.com/office/drawing/2014/main" id="{E7107947-9D15-A147-8A0A-392D9ACC0141}"/>
              </a:ext>
            </a:extLst>
          </p:cNvPr>
          <p:cNvGrpSpPr/>
          <p:nvPr/>
        </p:nvGrpSpPr>
        <p:grpSpPr>
          <a:xfrm>
            <a:off x="444183" y="2530038"/>
            <a:ext cx="11138216" cy="1201717"/>
            <a:chOff x="444183" y="2530038"/>
            <a:chExt cx="11138216" cy="1201717"/>
          </a:xfrm>
        </p:grpSpPr>
        <p:sp>
          <p:nvSpPr>
            <p:cNvPr id="11" name="Terminator 10">
              <a:extLst>
                <a:ext uri="{FF2B5EF4-FFF2-40B4-BE49-F238E27FC236}">
                  <a16:creationId xmlns:a16="http://schemas.microsoft.com/office/drawing/2014/main" id="{0ABF04C6-C401-2946-971C-E4F7676AA5D9}"/>
                </a:ext>
              </a:extLst>
            </p:cNvPr>
            <p:cNvSpPr/>
            <p:nvPr/>
          </p:nvSpPr>
          <p:spPr>
            <a:xfrm>
              <a:off x="444183" y="2872233"/>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2</a:t>
              </a:r>
              <a:endParaRPr kumimoji="0" lang="en-V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903B5FB-DB73-0F4C-AC32-99F80516667F}"/>
                </a:ext>
              </a:extLst>
            </p:cNvPr>
            <p:cNvSpPr/>
            <p:nvPr/>
          </p:nvSpPr>
          <p:spPr>
            <a:xfrm>
              <a:off x="2563091" y="2530038"/>
              <a:ext cx="9019308"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8" name="Straight Arrow Connector 17">
              <a:extLst>
                <a:ext uri="{FF2B5EF4-FFF2-40B4-BE49-F238E27FC236}">
                  <a16:creationId xmlns:a16="http://schemas.microsoft.com/office/drawing/2014/main" id="{90C8131D-669E-F14C-A9AB-E7B6A75CEAD1}"/>
                </a:ext>
              </a:extLst>
            </p:cNvPr>
            <p:cNvCxnSpPr/>
            <p:nvPr/>
          </p:nvCxnSpPr>
          <p:spPr>
            <a:xfrm>
              <a:off x="1890610" y="3114823"/>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C9E9D72-1F68-6E43-8D09-85FDBC109765}"/>
              </a:ext>
            </a:extLst>
          </p:cNvPr>
          <p:cNvGrpSpPr/>
          <p:nvPr/>
        </p:nvGrpSpPr>
        <p:grpSpPr>
          <a:xfrm>
            <a:off x="461010" y="3816943"/>
            <a:ext cx="11133152" cy="1650940"/>
            <a:chOff x="449248" y="3835460"/>
            <a:chExt cx="11133152" cy="1650940"/>
          </a:xfrm>
        </p:grpSpPr>
        <p:sp>
          <p:nvSpPr>
            <p:cNvPr id="12" name="Terminator 11">
              <a:extLst>
                <a:ext uri="{FF2B5EF4-FFF2-40B4-BE49-F238E27FC236}">
                  <a16:creationId xmlns:a16="http://schemas.microsoft.com/office/drawing/2014/main" id="{11D90AC7-2218-9E41-8E14-77E12DD93E88}"/>
                </a:ext>
              </a:extLst>
            </p:cNvPr>
            <p:cNvSpPr/>
            <p:nvPr/>
          </p:nvSpPr>
          <p:spPr>
            <a:xfrm>
              <a:off x="449248" y="4402267"/>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en-V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02B4605-0693-B64E-B6B7-A6727953168F}"/>
                </a:ext>
              </a:extLst>
            </p:cNvPr>
            <p:cNvSpPr/>
            <p:nvPr/>
          </p:nvSpPr>
          <p:spPr>
            <a:xfrm>
              <a:off x="2563091" y="3835460"/>
              <a:ext cx="9019309" cy="1650940"/>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9" name="Straight Arrow Connector 18">
              <a:extLst>
                <a:ext uri="{FF2B5EF4-FFF2-40B4-BE49-F238E27FC236}">
                  <a16:creationId xmlns:a16="http://schemas.microsoft.com/office/drawing/2014/main" id="{8106D6D8-2E77-5F4B-A88D-1D26EB25539F}"/>
                </a:ext>
              </a:extLst>
            </p:cNvPr>
            <p:cNvCxnSpPr/>
            <p:nvPr/>
          </p:nvCxnSpPr>
          <p:spPr>
            <a:xfrm>
              <a:off x="1890610" y="4660930"/>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BFBCB23-4301-C34B-B487-2A17D1E80C5E}"/>
              </a:ext>
            </a:extLst>
          </p:cNvPr>
          <p:cNvGrpSpPr/>
          <p:nvPr/>
        </p:nvGrpSpPr>
        <p:grpSpPr>
          <a:xfrm>
            <a:off x="461010" y="5568984"/>
            <a:ext cx="11121389" cy="731078"/>
            <a:chOff x="461010" y="5568984"/>
            <a:chExt cx="11121389" cy="731078"/>
          </a:xfrm>
        </p:grpSpPr>
        <p:sp>
          <p:nvSpPr>
            <p:cNvPr id="17" name="Rectangle 16">
              <a:extLst>
                <a:ext uri="{FF2B5EF4-FFF2-40B4-BE49-F238E27FC236}">
                  <a16:creationId xmlns:a16="http://schemas.microsoft.com/office/drawing/2014/main" id="{E9A3A0E4-68C2-D04C-B325-A0CF55E3B834}"/>
                </a:ext>
              </a:extLst>
            </p:cNvPr>
            <p:cNvSpPr/>
            <p:nvPr/>
          </p:nvSpPr>
          <p:spPr>
            <a:xfrm>
              <a:off x="2563090" y="5568984"/>
              <a:ext cx="9019309" cy="731078"/>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rminator 12">
              <a:extLst>
                <a:ext uri="{FF2B5EF4-FFF2-40B4-BE49-F238E27FC236}">
                  <a16:creationId xmlns:a16="http://schemas.microsoft.com/office/drawing/2014/main" id="{4DC9D65F-0DB1-2C4F-A315-A4424D839A08}"/>
                </a:ext>
              </a:extLst>
            </p:cNvPr>
            <p:cNvSpPr/>
            <p:nvPr/>
          </p:nvSpPr>
          <p:spPr>
            <a:xfrm>
              <a:off x="461010" y="5673638"/>
              <a:ext cx="1429602"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en-VN"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7B0AAA3F-CAF5-9F45-9C9F-9EFC8D3D3763}"/>
                </a:ext>
              </a:extLst>
            </p:cNvPr>
            <p:cNvCxnSpPr/>
            <p:nvPr/>
          </p:nvCxnSpPr>
          <p:spPr>
            <a:xfrm>
              <a:off x="1900732" y="5932301"/>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Oval Callout 20">
            <a:extLst>
              <a:ext uri="{FF2B5EF4-FFF2-40B4-BE49-F238E27FC236}">
                <a16:creationId xmlns:a16="http://schemas.microsoft.com/office/drawing/2014/main" id="{363B13F3-8821-504E-B333-ACEBB2951E77}"/>
              </a:ext>
            </a:extLst>
          </p:cNvPr>
          <p:cNvSpPr/>
          <p:nvPr/>
        </p:nvSpPr>
        <p:spPr>
          <a:xfrm>
            <a:off x="156210" y="157608"/>
            <a:ext cx="2521799" cy="1083010"/>
          </a:xfrm>
          <a:prstGeom prst="wedgeEllipseCallout">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Văn bản gồm 4 đoạn</a:t>
            </a:r>
          </a:p>
        </p:txBody>
      </p:sp>
    </p:spTree>
    <p:extLst>
      <p:ext uri="{BB962C8B-B14F-4D97-AF65-F5344CB8AC3E}">
        <p14:creationId xmlns:p14="http://schemas.microsoft.com/office/powerpoint/2010/main" val="716674974"/>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strVal val="#ppt_w*0.70"/>
                                          </p:val>
                                        </p:tav>
                                        <p:tav tm="100000">
                                          <p:val>
                                            <p:strVal val="#ppt_w"/>
                                          </p:val>
                                        </p:tav>
                                      </p:tavLst>
                                    </p:anim>
                                    <p:anim calcmode="lin" valueType="num">
                                      <p:cBhvr>
                                        <p:cTn id="24" dur="1000" fill="hold"/>
                                        <p:tgtEl>
                                          <p:spTgt spid="23"/>
                                        </p:tgtEl>
                                        <p:attrNameLst>
                                          <p:attrName>ppt_h</p:attrName>
                                        </p:attrNameLst>
                                      </p:cBhvr>
                                      <p:tavLst>
                                        <p:tav tm="0">
                                          <p:val>
                                            <p:strVal val="#ppt_h"/>
                                          </p:val>
                                        </p:tav>
                                        <p:tav tm="100000">
                                          <p:val>
                                            <p:strVal val="#ppt_h"/>
                                          </p:val>
                                        </p:tav>
                                      </p:tavLst>
                                    </p:anim>
                                    <p:animEffect transition="in" filter="fade">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0.70"/>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strVal val="#ppt_w*0.70"/>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strVal val="#ppt_w*0.70"/>
                                          </p:val>
                                        </p:tav>
                                        <p:tav tm="100000">
                                          <p:val>
                                            <p:strVal val="#ppt_w"/>
                                          </p:val>
                                        </p:tav>
                                      </p:tavLst>
                                    </p:anim>
                                    <p:anim calcmode="lin" valueType="num">
                                      <p:cBhvr>
                                        <p:cTn id="45" dur="1000" fill="hold"/>
                                        <p:tgtEl>
                                          <p:spTgt spid="28"/>
                                        </p:tgtEl>
                                        <p:attrNameLst>
                                          <p:attrName>ppt_h</p:attrName>
                                        </p:attrNameLst>
                                      </p:cBhvr>
                                      <p:tavLst>
                                        <p:tav tm="0">
                                          <p:val>
                                            <p:strVal val="#ppt_h"/>
                                          </p:val>
                                        </p:tav>
                                        <p:tav tm="100000">
                                          <p:val>
                                            <p:strVal val="#ppt_h"/>
                                          </p:val>
                                        </p:tav>
                                      </p:tavLst>
                                    </p:anim>
                                    <p:animEffect transition="in" filter="fade">
                                      <p:cBhvr>
                                        <p:cTn id="4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Box 17"/>
          <p:cNvSpPr>
            <a:spLocks noChangeArrowheads="1"/>
          </p:cNvSpPr>
          <p:nvPr/>
        </p:nvSpPr>
        <p:spPr bwMode="auto">
          <a:xfrm>
            <a:off x="5681327" y="1946550"/>
            <a:ext cx="4355101"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thường</a:t>
            </a:r>
            <a:r>
              <a:rPr kumimoji="0" lang="en-US" altLang="zh-CN"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xuyên</a:t>
            </a:r>
            <a:endParaRPr kumimoji="0" lang="zh-CN" altLang="en-US" sz="44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7" name="TextBox 18"/>
          <p:cNvSpPr>
            <a:spLocks noChangeArrowheads="1"/>
          </p:cNvSpPr>
          <p:nvPr/>
        </p:nvSpPr>
        <p:spPr bwMode="auto">
          <a:xfrm>
            <a:off x="4795245" y="544740"/>
            <a:ext cx="2577672"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nắn</a:t>
            </a:r>
            <a:r>
              <a:rPr kumimoji="0" lang="en-US" altLang="zh-CN"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nót</a:t>
            </a:r>
            <a:endParaRPr kumimoji="0" lang="zh-CN" altLang="en-US" sz="44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5" name="Group 4"/>
          <p:cNvGrpSpPr/>
          <p:nvPr/>
        </p:nvGrpSpPr>
        <p:grpSpPr>
          <a:xfrm>
            <a:off x="4191000" y="3325261"/>
            <a:ext cx="7696200" cy="2922420"/>
            <a:chOff x="4191000" y="3325261"/>
            <a:chExt cx="7696200" cy="3442520"/>
          </a:xfrm>
        </p:grpSpPr>
        <p:sp>
          <p:nvSpPr>
            <p:cNvPr id="4" name="Rectangle 3"/>
            <p:cNvSpPr/>
            <p:nvPr/>
          </p:nvSpPr>
          <p:spPr>
            <a:xfrm>
              <a:off x="4191000" y="3325261"/>
              <a:ext cx="7696200" cy="32279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39" name="TextBox 20"/>
            <p:cNvSpPr>
              <a:spLocks noChangeArrowheads="1"/>
            </p:cNvSpPr>
            <p:nvPr/>
          </p:nvSpPr>
          <p:spPr bwMode="auto">
            <a:xfrm>
              <a:off x="4348081" y="3536377"/>
              <a:ext cx="7406640" cy="3231404"/>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sóc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mình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rất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nhớ</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Cứ</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thế</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cậu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cặm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cụi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nhiều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giờ</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liền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lâu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sóc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nhận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thư</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do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gửi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AE79AFE7-61C8-6145-B8E7-00E887038B3F}"/>
              </a:ext>
            </a:extLst>
          </p:cNvPr>
          <p:cNvGrpSpPr/>
          <p:nvPr/>
        </p:nvGrpSpPr>
        <p:grpSpPr>
          <a:xfrm>
            <a:off x="-100759" y="1441706"/>
            <a:ext cx="3686371" cy="3041015"/>
            <a:chOff x="521010" y="1250148"/>
            <a:chExt cx="3686371" cy="3041015"/>
          </a:xfrm>
        </p:grpSpPr>
        <p:pic>
          <p:nvPicPr>
            <p:cNvPr id="10" name="图片 9" descr="f8af23e2025f4b01419eb6f7dfa1d36e"/>
            <p:cNvPicPr>
              <a:picLocks noChangeAspect="1"/>
            </p:cNvPicPr>
            <p:nvPr/>
          </p:nvPicPr>
          <p:blipFill>
            <a:blip r:embed="rId4"/>
            <a:stretch>
              <a:fillRect/>
            </a:stretch>
          </p:blipFill>
          <p:spPr>
            <a:xfrm>
              <a:off x="521010" y="1250148"/>
              <a:ext cx="3686371" cy="3041015"/>
            </a:xfrm>
            <a:prstGeom prst="rect">
              <a:avLst/>
            </a:prstGeom>
          </p:spPr>
        </p:pic>
        <p:sp>
          <p:nvSpPr>
            <p:cNvPr id="41" name="TextBox 22"/>
            <p:cNvSpPr>
              <a:spLocks noChangeArrowheads="1"/>
            </p:cNvSpPr>
            <p:nvPr/>
          </p:nvSpPr>
          <p:spPr bwMode="auto">
            <a:xfrm>
              <a:off x="1075505" y="2025707"/>
              <a:ext cx="251815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LUYỆN ĐỌC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TỪ KHÓ</a:t>
              </a:r>
              <a:endParaRPr kumimoji="0" lang="zh-CN" altLang="en-US" sz="3600" b="1" i="0" u="none" strike="noStrike" kern="0" cap="none" spc="0" normalizeH="0" baseline="0" noProof="0" dirty="0">
                <a:ln>
                  <a:noFill/>
                </a:ln>
                <a:solidFill>
                  <a:prstClr val="black">
                    <a:lumMod val="75000"/>
                    <a:lumOff val="25000"/>
                  </a:prstClr>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pic>
        <p:nvPicPr>
          <p:cNvPr id="2" name="图片 1" descr="cf364dc3953d6da4a3805af3af036e8d"/>
          <p:cNvPicPr>
            <a:picLocks noChangeAspect="1"/>
          </p:cNvPicPr>
          <p:nvPr/>
        </p:nvPicPr>
        <p:blipFill>
          <a:blip r:embed="rId5"/>
          <a:stretch>
            <a:fillRect/>
          </a:stretch>
        </p:blipFill>
        <p:spPr>
          <a:xfrm>
            <a:off x="55476" y="3795456"/>
            <a:ext cx="3826510" cy="3133090"/>
          </a:xfrm>
          <a:prstGeom prst="rect">
            <a:avLst/>
          </a:prstGeom>
        </p:spPr>
      </p:pic>
      <p:sp>
        <p:nvSpPr>
          <p:cNvPr id="40" name="TextBox 21"/>
          <p:cNvSpPr>
            <a:spLocks noChangeArrowheads="1"/>
          </p:cNvSpPr>
          <p:nvPr/>
        </p:nvSpPr>
        <p:spPr bwMode="auto">
          <a:xfrm>
            <a:off x="8298345" y="563286"/>
            <a:ext cx="2430615"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cặm</a:t>
            </a:r>
            <a:r>
              <a:rPr kumimoji="0" lang="en-US" altLang="zh-CN"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44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cụi</a:t>
            </a:r>
            <a:endParaRPr kumimoji="0" lang="zh-CN" altLang="en-US" sz="4400" b="1" i="0" u="none" strike="noStrike" kern="0" cap="none" spc="0" normalizeH="0" baseline="0" noProof="0" dirty="0">
              <a:ln>
                <a:noFill/>
              </a:ln>
              <a:solidFill>
                <a:prstClr val="black"/>
              </a:solidFill>
              <a:effectLst/>
              <a:uLnTx/>
              <a:uFillTx/>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extLst>
      <p:ext uri="{BB962C8B-B14F-4D97-AF65-F5344CB8AC3E}">
        <p14:creationId xmlns:p14="http://schemas.microsoft.com/office/powerpoint/2010/main" val="222976770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749040" y="666586"/>
            <a:ext cx="8246382" cy="34634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3"/>
          <a:stretch>
            <a:fillRect/>
          </a:stretch>
        </p:blipFill>
        <p:spPr>
          <a:xfrm>
            <a:off x="127973" y="2543118"/>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170240" y="1916734"/>
              <a:ext cx="174255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385070" y="926293"/>
            <a:ext cx="2249106" cy="124549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Nắn</a:t>
            </a:r>
            <a:r>
              <a:rPr kumimoji="0" lang="en-US" altLang="zh-CN" sz="3600" b="1" i="0" u="none" strike="noStrike" kern="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nót</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F063D39-65ED-404A-8F5B-8663D4D9AF7F}"/>
              </a:ext>
            </a:extLst>
          </p:cNvPr>
          <p:cNvSpPr/>
          <p:nvPr/>
        </p:nvSpPr>
        <p:spPr>
          <a:xfrm>
            <a:off x="4368515" y="2502406"/>
            <a:ext cx="2265661" cy="114347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rPr>
              <a:t>Cặm cụi</a:t>
            </a:r>
          </a:p>
        </p:txBody>
      </p:sp>
      <p:sp>
        <p:nvSpPr>
          <p:cNvPr id="2" name="Rectangle 1"/>
          <p:cNvSpPr/>
          <p:nvPr/>
        </p:nvSpPr>
        <p:spPr>
          <a:xfrm>
            <a:off x="7179055" y="2502406"/>
            <a:ext cx="4459263" cy="1077218"/>
          </a:xfrm>
          <a:prstGeom prst="rect">
            <a:avLst/>
          </a:prstGeom>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VN" sz="32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Chăm chú, tập trung vào việc đang làm</a:t>
            </a:r>
          </a:p>
        </p:txBody>
      </p:sp>
      <p:sp>
        <p:nvSpPr>
          <p:cNvPr id="4" name="Rectangle 3"/>
          <p:cNvSpPr/>
          <p:nvPr/>
        </p:nvSpPr>
        <p:spPr>
          <a:xfrm>
            <a:off x="7016046" y="1034860"/>
            <a:ext cx="4979376" cy="1028358"/>
          </a:xfrm>
          <a:prstGeom prst="rect">
            <a:avLst/>
          </a:prstGeom>
        </p:spPr>
        <p:txBody>
          <a:bodyPr wrap="none">
            <a:spAutoFit/>
          </a:bodyPr>
          <a:lstStyle/>
          <a:p>
            <a:pPr marL="0" marR="0" lvl="0" indent="0" algn="ctr" defTabSz="914400" rtl="0" eaLnBrk="1" fontAlgn="auto" latinLnBrk="0" hangingPunct="1">
              <a:lnSpc>
                <a:spcPct val="200000"/>
              </a:lnSpc>
              <a:spcBef>
                <a:spcPct val="50000"/>
              </a:spcBef>
              <a:spcAft>
                <a:spcPts val="0"/>
              </a:spcAft>
              <a:buClrTx/>
              <a:buSzTx/>
              <a:buFontTx/>
              <a:buNone/>
              <a:tabLst/>
              <a:defRPr/>
            </a:pPr>
            <a:r>
              <a:rPr kumimoji="0" lang="en-VN" sz="36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 rất cẩn thận cho đẹp</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160" y="3283436"/>
            <a:ext cx="4459262" cy="4459262"/>
          </a:xfrm>
          <a:prstGeom prst="rect">
            <a:avLst/>
          </a:prstGeom>
        </p:spPr>
      </p:pic>
    </p:spTree>
    <p:extLst>
      <p:ext uri="{BB962C8B-B14F-4D97-AF65-F5344CB8AC3E}">
        <p14:creationId xmlns:p14="http://schemas.microsoft.com/office/powerpoint/2010/main" val="500463624"/>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5" grpId="0" animBg="1"/>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156210" y="143725"/>
            <a:ext cx="11929110" cy="6566646"/>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TextBox 1">
            <a:extLst>
              <a:ext uri="{FF2B5EF4-FFF2-40B4-BE49-F238E27FC236}">
                <a16:creationId xmlns:a16="http://schemas.microsoft.com/office/drawing/2014/main" id="{37D0A8C5-176D-A043-A388-043146EDDC09}"/>
              </a:ext>
            </a:extLst>
          </p:cNvPr>
          <p:cNvSpPr txBox="1"/>
          <p:nvPr/>
        </p:nvSpPr>
        <p:spPr>
          <a:xfrm>
            <a:off x="792480" y="415749"/>
            <a:ext cx="10835640" cy="60939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TỚ NHỚ CẬU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Hôm sau, kiến ngồi bên thềm và viết thư cho sóc. Kiến không biết làm sao cho sóc biết mình rất nhớ bạn. Cậu viết: “Chào sóc!”. Nhưng kiến không định chào sóc. C</a:t>
            </a:r>
            <a:r>
              <a:rPr kumimoji="0" lang="en-US" sz="2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ậ</a:t>
            </a: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u bèn viết một lá thư khác: “Sóc thân </a:t>
            </a:r>
            <a:r>
              <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ến!”. Như thế vẫn không đúng ý của kiến. Lấy một tờ giấy mới, kiến ghi: ”Sóc ơi!”. Cứ thế, cậu cặm cụi viết đi viết lại trong nhiều giờ liền.</a:t>
            </a:r>
            <a:b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br>
            <a:r>
              <a:rPr kumimoji="0" lang="en-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Không lâu sau, sóc nhận được một lá thư do kiến gửi đến. Thư viết: “Sóc ơi, tớ cũng nhớ cậu!”</a:t>
            </a:r>
          </a:p>
        </p:txBody>
      </p:sp>
      <p:sp>
        <p:nvSpPr>
          <p:cNvPr id="8" name="TextBox 7">
            <a:extLst>
              <a:ext uri="{FF2B5EF4-FFF2-40B4-BE49-F238E27FC236}">
                <a16:creationId xmlns:a16="http://schemas.microsoft.com/office/drawing/2014/main" id="{90014355-26FE-22E9-2DD7-7488C2F58B01}"/>
              </a:ext>
            </a:extLst>
          </p:cNvPr>
          <p:cNvSpPr txBox="1"/>
          <p:nvPr/>
        </p:nvSpPr>
        <p:spPr>
          <a:xfrm>
            <a:off x="8703948" y="6072919"/>
            <a:ext cx="2406648"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VN" sz="18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(Theo Tun Te-le-gơn)</a:t>
            </a:r>
          </a:p>
        </p:txBody>
      </p:sp>
      <p:sp>
        <p:nvSpPr>
          <p:cNvPr id="3" name="Rectangle 2"/>
          <p:cNvSpPr/>
          <p:nvPr/>
        </p:nvSpPr>
        <p:spPr>
          <a:xfrm>
            <a:off x="8804366" y="248194"/>
            <a:ext cx="2823754" cy="6531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Đọc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toàn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bài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843097"/>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876</Words>
  <Application>Microsoft Office PowerPoint</Application>
  <PresentationFormat>Widescreen</PresentationFormat>
  <Paragraphs>70</Paragraphs>
  <Slides>11</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#9SLIDE03 SFU FUTURA_05 EXTRABO</vt:lpstr>
      <vt:lpstr>#9Slide03 SVNNexa Rust Sans Bla</vt:lpstr>
      <vt:lpstr>#9Slide05 SVNStandly</vt:lpstr>
      <vt:lpstr>Arial</vt:lpstr>
      <vt:lpstr>Calibri</vt:lpstr>
      <vt:lpstr>Cambria</vt:lpstr>
      <vt:lpstr>等线</vt:lpstr>
      <vt:lpstr>等线 Light</vt:lpstr>
      <vt:lpstr>Open Sans</vt:lpstr>
      <vt:lpstr>SVN-Holidays</vt:lpstr>
      <vt:lpstr>Times New Roman</vt:lpstr>
      <vt:lpstr>Wide Latin</vt:lpstr>
      <vt:lpstr>字魂17号-萌趣果冻体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2025-05-05T08:36:48Z</dcterms:created>
  <dcterms:modified xsi:type="dcterms:W3CDTF">2025-05-05T10:07:18Z</dcterms:modified>
</cp:coreProperties>
</file>