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1"/>
  </p:notesMasterIdLst>
  <p:sldIdLst>
    <p:sldId id="268" r:id="rId4"/>
    <p:sldId id="312" r:id="rId5"/>
    <p:sldId id="264" r:id="rId6"/>
    <p:sldId id="275" r:id="rId7"/>
    <p:sldId id="257" r:id="rId8"/>
    <p:sldId id="263" r:id="rId9"/>
    <p:sldId id="265" r:id="rId10"/>
    <p:sldId id="308" r:id="rId11"/>
    <p:sldId id="313" r:id="rId12"/>
    <p:sldId id="266" r:id="rId13"/>
    <p:sldId id="307" r:id="rId14"/>
    <p:sldId id="267" r:id="rId15"/>
    <p:sldId id="314" r:id="rId16"/>
    <p:sldId id="269" r:id="rId17"/>
    <p:sldId id="315" r:id="rId18"/>
    <p:sldId id="270" r:id="rId19"/>
    <p:sldId id="271" r:id="rId20"/>
    <p:sldId id="309" r:id="rId21"/>
    <p:sldId id="311" r:id="rId22"/>
    <p:sldId id="316" r:id="rId23"/>
    <p:sldId id="317" r:id="rId24"/>
    <p:sldId id="318" r:id="rId25"/>
    <p:sldId id="320" r:id="rId26"/>
    <p:sldId id="319" r:id="rId27"/>
    <p:sldId id="321" r:id="rId28"/>
    <p:sldId id="273" r:id="rId29"/>
    <p:sldId id="276" r:id="rId30"/>
    <p:sldId id="286" r:id="rId31"/>
    <p:sldId id="287" r:id="rId32"/>
    <p:sldId id="322" r:id="rId33"/>
    <p:sldId id="323" r:id="rId34"/>
    <p:sldId id="324" r:id="rId35"/>
    <p:sldId id="4408" r:id="rId36"/>
    <p:sldId id="325" r:id="rId37"/>
    <p:sldId id="4409" r:id="rId38"/>
    <p:sldId id="4410" r:id="rId39"/>
    <p:sldId id="30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42" autoAdjust="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BC711-47AB-4095-B327-EB8DF21CCFF2}"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020B5B-3C94-4AB9-B689-2314E99BA732}" type="slidenum">
              <a:rPr lang="en-US" smtClean="0"/>
              <a:t>‹#›</a:t>
            </a:fld>
            <a:endParaRPr lang="en-US"/>
          </a:p>
        </p:txBody>
      </p:sp>
    </p:spTree>
    <p:extLst>
      <p:ext uri="{BB962C8B-B14F-4D97-AF65-F5344CB8AC3E}">
        <p14:creationId xmlns:p14="http://schemas.microsoft.com/office/powerpoint/2010/main" val="2415983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7305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403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87447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8067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738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811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4764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099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1234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1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2121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4567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5653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6169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80371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708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8734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25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3532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3823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020B5B-3C94-4AB9-B689-2314E99BA732}" type="slidenum">
              <a:rPr lang="en-US" smtClean="0"/>
              <a:t>32</a:t>
            </a:fld>
            <a:endParaRPr lang="en-US"/>
          </a:p>
        </p:txBody>
      </p:sp>
    </p:spTree>
    <p:extLst>
      <p:ext uri="{BB962C8B-B14F-4D97-AF65-F5344CB8AC3E}">
        <p14:creationId xmlns:p14="http://schemas.microsoft.com/office/powerpoint/2010/main" val="1573105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33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5745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800" dirty="0">
                <a:effectLst/>
                <a:latin typeface="Times New Roman" panose="02020603050405020304" pitchFamily="18" charset="0"/>
                <a:ea typeface="Times New Roman" panose="02020603050405020304" pitchFamily="18" charset="0"/>
              </a:rPr>
              <a:t>Bài thơ </a:t>
            </a:r>
            <a:r>
              <a:rPr lang="vi-VN" sz="1800" i="1" dirty="0">
                <a:effectLst/>
                <a:latin typeface="Times New Roman" panose="02020603050405020304" pitchFamily="18" charset="0"/>
                <a:ea typeface="Times New Roman" panose="02020603050405020304" pitchFamily="18" charset="0"/>
              </a:rPr>
              <a:t>Tiếng ru</a:t>
            </a:r>
            <a:r>
              <a:rPr lang="vi-VN" sz="1800" dirty="0">
                <a:effectLst/>
                <a:latin typeface="Times New Roman" panose="02020603050405020304" pitchFamily="18" charset="0"/>
                <a:ea typeface="Times New Roman" panose="02020603050405020304" pitchFamily="18" charset="0"/>
              </a:rPr>
              <a:t> sẽ giúp các em hiểu được những lời tâm tình, khuyên nhủ cùng những mong ước của cha mẹ dành cho con cái.</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1618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6720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3953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219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269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AD4973-E4A0-4762-B8BE-B62F0575E91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36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376194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530921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39746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9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801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1706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42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48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5388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8639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8422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6660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537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3014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08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301544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85710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801252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25837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7119108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5167419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828584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799453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084520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035687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761690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1186037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5183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317078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38312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887262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770033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344374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129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id="{7B7AC8F1-BDBD-FB63-D2E9-C46775CB4F8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5347" y="-132121"/>
            <a:ext cx="1361153" cy="1361153"/>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6FBEB904-86A4-DB8A-5BD1-8070C3DF9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5319" y="9228075"/>
            <a:ext cx="1361153" cy="1361153"/>
          </a:xfrm>
          <a:prstGeom prst="rect">
            <a:avLst/>
          </a:prstGeom>
        </p:spPr>
      </p:pic>
    </p:spTree>
    <p:extLst>
      <p:ext uri="{BB962C8B-B14F-4D97-AF65-F5344CB8AC3E}">
        <p14:creationId xmlns:p14="http://schemas.microsoft.com/office/powerpoint/2010/main" val="355533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12/10/2023</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177305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2.sv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4.xml"/><Relationship Id="rId5" Type="http://schemas.openxmlformats.org/officeDocument/2006/relationships/image" Target="../media/image57.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microsoft.com/office/2007/relationships/hdphoto" Target="../media/hdphoto4.wdp"/><Relationship Id="rId7"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42AB4-9A94-4F86-0A5B-A5194BF7E9A5}"/>
              </a:ext>
            </a:extLst>
          </p:cNvPr>
          <p:cNvPicPr>
            <a:picLocks noChangeAspect="1"/>
          </p:cNvPicPr>
          <p:nvPr/>
        </p:nvPicPr>
        <p:blipFill>
          <a:blip r:embed="rId3"/>
          <a:stretch>
            <a:fillRect/>
          </a:stretch>
        </p:blipFill>
        <p:spPr>
          <a:xfrm>
            <a:off x="0" y="2085975"/>
            <a:ext cx="6046168" cy="4772025"/>
          </a:xfrm>
          <a:prstGeom prst="rect">
            <a:avLst/>
          </a:prstGeom>
        </p:spPr>
      </p:pic>
      <p:pic>
        <p:nvPicPr>
          <p:cNvPr id="6" name="Picture 5">
            <a:extLst>
              <a:ext uri="{FF2B5EF4-FFF2-40B4-BE49-F238E27FC236}">
                <a16:creationId xmlns:a16="http://schemas.microsoft.com/office/drawing/2014/main" id="{9ED016E0-5780-2F88-FBDD-0922899CD16C}"/>
              </a:ext>
            </a:extLst>
          </p:cNvPr>
          <p:cNvPicPr>
            <a:picLocks noChangeAspect="1"/>
          </p:cNvPicPr>
          <p:nvPr/>
        </p:nvPicPr>
        <p:blipFill>
          <a:blip r:embed="rId4"/>
          <a:stretch>
            <a:fillRect/>
          </a:stretch>
        </p:blipFill>
        <p:spPr>
          <a:xfrm>
            <a:off x="4799549" y="504825"/>
            <a:ext cx="6669602" cy="3011685"/>
          </a:xfrm>
          <a:prstGeom prst="rect">
            <a:avLst/>
          </a:prstGeom>
        </p:spPr>
      </p:pic>
    </p:spTree>
    <p:extLst>
      <p:ext uri="{BB962C8B-B14F-4D97-AF65-F5344CB8AC3E}">
        <p14:creationId xmlns:p14="http://schemas.microsoft.com/office/powerpoint/2010/main" val="32311453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7204B0-2626-48A2-80B3-82DA6B62B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520" y="1685210"/>
            <a:ext cx="5380375" cy="5403458"/>
          </a:xfrm>
          <a:prstGeom prst="rect">
            <a:avLst/>
          </a:prstGeom>
        </p:spPr>
      </p:pic>
      <p:sp>
        <p:nvSpPr>
          <p:cNvPr id="3" name="Rectangle 2">
            <a:extLst>
              <a:ext uri="{FF2B5EF4-FFF2-40B4-BE49-F238E27FC236}">
                <a16:creationId xmlns:a16="http://schemas.microsoft.com/office/drawing/2014/main" id="{A183E6AE-9061-C10F-FEB4-BA38E360676C}"/>
              </a:ext>
            </a:extLst>
          </p:cNvPr>
          <p:cNvSpPr/>
          <p:nvPr/>
        </p:nvSpPr>
        <p:spPr>
          <a:xfrm>
            <a:off x="310908" y="2432347"/>
            <a:ext cx="4027064"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đốm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lửa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tàn</a:t>
            </a:r>
            <a:endParaRPr lang="vi-VN"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369CE77-8373-D6B2-18F3-C7D17F5AB75B}"/>
              </a:ext>
            </a:extLst>
          </p:cNvPr>
          <p:cNvPicPr>
            <a:picLocks noChangeAspect="1"/>
          </p:cNvPicPr>
          <p:nvPr/>
        </p:nvPicPr>
        <p:blipFill>
          <a:blip r:embed="rId4"/>
          <a:stretch>
            <a:fillRect/>
          </a:stretch>
        </p:blipFill>
        <p:spPr>
          <a:xfrm>
            <a:off x="380619" y="156397"/>
            <a:ext cx="11174937" cy="1865538"/>
          </a:xfrm>
          <a:prstGeom prst="rect">
            <a:avLst/>
          </a:prstGeom>
        </p:spPr>
      </p:pic>
      <p:sp>
        <p:nvSpPr>
          <p:cNvPr id="8" name="Rectangle 7">
            <a:extLst>
              <a:ext uri="{FF2B5EF4-FFF2-40B4-BE49-F238E27FC236}">
                <a16:creationId xmlns:a16="http://schemas.microsoft.com/office/drawing/2014/main" id="{B24DCDA7-CD67-2C0C-B921-9DCB88827570}"/>
              </a:ext>
            </a:extLst>
          </p:cNvPr>
          <p:cNvSpPr/>
          <p:nvPr/>
        </p:nvSpPr>
        <p:spPr>
          <a:xfrm>
            <a:off x="3663709" y="3588485"/>
            <a:ext cx="3304110"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măng</a:t>
            </a:r>
            <a:r>
              <a:rPr lang="en-US" sz="5400" b="1" dirty="0">
                <a:solidFill>
                  <a:srgbClr val="002060"/>
                </a:solidFill>
                <a:latin typeface="Cambria" panose="02040503050406030204" pitchFamily="18" charset="0"/>
                <a:ea typeface="Cambria" panose="02040503050406030204" pitchFamily="18" charset="0"/>
              </a:rPr>
              <a:t> non</a:t>
            </a:r>
            <a:endParaRPr lang="vi-VN" sz="5400" b="1" dirty="0">
              <a:solidFill>
                <a:srgbClr val="002060"/>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44DC121-E214-A295-874A-32E9C172068D}"/>
              </a:ext>
            </a:extLst>
          </p:cNvPr>
          <p:cNvSpPr/>
          <p:nvPr/>
        </p:nvSpPr>
        <p:spPr>
          <a:xfrm>
            <a:off x="5177199" y="5038913"/>
            <a:ext cx="3142207" cy="923330"/>
          </a:xfrm>
          <a:prstGeom prst="rect">
            <a:avLst/>
          </a:prstGeom>
        </p:spPr>
        <p:txBody>
          <a:bodyPr wrap="none">
            <a:spAutoFit/>
          </a:bodyPr>
          <a:lstStyle/>
          <a:p>
            <a:pPr lvl="0"/>
            <a:r>
              <a:rPr lang="en-US" sz="5400" b="1" dirty="0" err="1">
                <a:solidFill>
                  <a:srgbClr val="002060"/>
                </a:solidFill>
                <a:latin typeface="Cambria" panose="02040503050406030204" pitchFamily="18" charset="0"/>
                <a:ea typeface="Cambria" panose="02040503050406030204" pitchFamily="18" charset="0"/>
              </a:rPr>
              <a:t>chắt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chiu</a:t>
            </a:r>
            <a:endParaRPr lang="vi-VN"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29103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8C6C7-02E5-4918-74DC-799F51ECDDBC}"/>
              </a:ext>
            </a:extLst>
          </p:cNvPr>
          <p:cNvPicPr>
            <a:picLocks noChangeAspect="1"/>
          </p:cNvPicPr>
          <p:nvPr/>
        </p:nvPicPr>
        <p:blipFill>
          <a:blip r:embed="rId3"/>
          <a:srcRect/>
          <a:stretch>
            <a:fillRect/>
          </a:stretch>
        </p:blipFill>
        <p:spPr>
          <a:xfrm>
            <a:off x="6821202" y="37753"/>
            <a:ext cx="5020086" cy="1524851"/>
          </a:xfrm>
          <a:prstGeom prst="rect">
            <a:avLst/>
          </a:prstGeom>
        </p:spPr>
      </p:pic>
      <p:pic>
        <p:nvPicPr>
          <p:cNvPr id="8" name="Picture 7">
            <a:extLst>
              <a:ext uri="{FF2B5EF4-FFF2-40B4-BE49-F238E27FC236}">
                <a16:creationId xmlns:a16="http://schemas.microsoft.com/office/drawing/2014/main" id="{2B8C1FD4-BCA2-48FB-308D-310080C1E980}"/>
              </a:ext>
            </a:extLst>
          </p:cNvPr>
          <p:cNvPicPr>
            <a:picLocks noChangeAspect="1"/>
          </p:cNvPicPr>
          <p:nvPr/>
        </p:nvPicPr>
        <p:blipFill>
          <a:blip r:embed="rId3"/>
          <a:srcRect/>
          <a:stretch>
            <a:fillRect/>
          </a:stretch>
        </p:blipFill>
        <p:spPr>
          <a:xfrm>
            <a:off x="2582774" y="4905114"/>
            <a:ext cx="3819621" cy="1160210"/>
          </a:xfrm>
          <a:prstGeom prst="rect">
            <a:avLst/>
          </a:prstGeom>
        </p:spPr>
      </p:pic>
      <p:pic>
        <p:nvPicPr>
          <p:cNvPr id="9" name="Picture 12">
            <a:extLst>
              <a:ext uri="{FF2B5EF4-FFF2-40B4-BE49-F238E27FC236}">
                <a16:creationId xmlns:a16="http://schemas.microsoft.com/office/drawing/2014/main" id="{B69B56CA-F1D6-8BF7-1376-402E9322F745}"/>
              </a:ext>
            </a:extLst>
          </p:cNvPr>
          <p:cNvPicPr>
            <a:picLocks noChangeAspect="1"/>
          </p:cNvPicPr>
          <p:nvPr/>
        </p:nvPicPr>
        <p:blipFill>
          <a:blip r:embed="rId4"/>
          <a:srcRect/>
          <a:stretch>
            <a:fillRect/>
          </a:stretch>
        </p:blipFill>
        <p:spPr>
          <a:xfrm>
            <a:off x="3492783" y="117973"/>
            <a:ext cx="7190563" cy="6858000"/>
          </a:xfrm>
          <a:prstGeom prst="rect">
            <a:avLst/>
          </a:prstGeom>
        </p:spPr>
      </p:pic>
      <p:pic>
        <p:nvPicPr>
          <p:cNvPr id="10" name="Picture 14">
            <a:extLst>
              <a:ext uri="{FF2B5EF4-FFF2-40B4-BE49-F238E27FC236}">
                <a16:creationId xmlns:a16="http://schemas.microsoft.com/office/drawing/2014/main" id="{5042B4E6-39BD-1CE8-D0AB-2C3EAC0DE7C9}"/>
              </a:ext>
            </a:extLst>
          </p:cNvPr>
          <p:cNvPicPr>
            <a:picLocks noChangeAspect="1"/>
          </p:cNvPicPr>
          <p:nvPr/>
        </p:nvPicPr>
        <p:blipFill>
          <a:blip r:embed="rId5"/>
          <a:srcRect/>
          <a:stretch>
            <a:fillRect/>
          </a:stretch>
        </p:blipFill>
        <p:spPr>
          <a:xfrm>
            <a:off x="6465201" y="-1061817"/>
            <a:ext cx="7190563" cy="6858000"/>
          </a:xfrm>
          <a:prstGeom prst="rect">
            <a:avLst/>
          </a:prstGeom>
        </p:spPr>
      </p:pic>
      <p:grpSp>
        <p:nvGrpSpPr>
          <p:cNvPr id="11" name="Group 10">
            <a:extLst>
              <a:ext uri="{FF2B5EF4-FFF2-40B4-BE49-F238E27FC236}">
                <a16:creationId xmlns:a16="http://schemas.microsoft.com/office/drawing/2014/main" id="{A427EF39-75D6-D875-D922-7A085E328021}"/>
              </a:ext>
            </a:extLst>
          </p:cNvPr>
          <p:cNvGrpSpPr/>
          <p:nvPr/>
        </p:nvGrpSpPr>
        <p:grpSpPr>
          <a:xfrm>
            <a:off x="1940307" y="-402849"/>
            <a:ext cx="8116789" cy="2773909"/>
            <a:chOff x="1563554" y="-14377"/>
            <a:chExt cx="9458111" cy="3318082"/>
          </a:xfrm>
        </p:grpSpPr>
        <p:pic>
          <p:nvPicPr>
            <p:cNvPr id="12" name="图片 5" descr="黑暗里有星球&#10;&#10;中度可信度描述已自动生成">
              <a:extLst>
                <a:ext uri="{FF2B5EF4-FFF2-40B4-BE49-F238E27FC236}">
                  <a16:creationId xmlns:a16="http://schemas.microsoft.com/office/drawing/2014/main" id="{7D7493A4-8586-9B92-9F3A-C1837CC485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13" name="Rectangle 12">
              <a:extLst>
                <a:ext uri="{FF2B5EF4-FFF2-40B4-BE49-F238E27FC236}">
                  <a16:creationId xmlns:a16="http://schemas.microsoft.com/office/drawing/2014/main" id="{72EE2445-348A-662B-2330-1CDA25EFB06B}"/>
                </a:ext>
              </a:extLst>
            </p:cNvPr>
            <p:cNvSpPr/>
            <p:nvPr/>
          </p:nvSpPr>
          <p:spPr>
            <a:xfrm>
              <a:off x="2211239" y="1063140"/>
              <a:ext cx="8498159"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câu</a:t>
              </a:r>
              <a:endParaRPr kumimoji="0" lang="en-US" sz="5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图片 3">
            <a:extLst>
              <a:ext uri="{FF2B5EF4-FFF2-40B4-BE49-F238E27FC236}">
                <a16:creationId xmlns:a16="http://schemas.microsoft.com/office/drawing/2014/main" id="{A6A53B65-E941-1143-E782-C05C05E280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8222" y="2044756"/>
            <a:ext cx="13294129" cy="4813244"/>
          </a:xfrm>
          <a:prstGeom prst="rect">
            <a:avLst/>
          </a:prstGeom>
        </p:spPr>
      </p:pic>
      <p:sp>
        <p:nvSpPr>
          <p:cNvPr id="15" name="TextBox 14">
            <a:extLst>
              <a:ext uri="{FF2B5EF4-FFF2-40B4-BE49-F238E27FC236}">
                <a16:creationId xmlns:a16="http://schemas.microsoft.com/office/drawing/2014/main" id="{4BA02524-5A0E-D18B-FC6A-D4D6B3045BC2}"/>
              </a:ext>
            </a:extLst>
          </p:cNvPr>
          <p:cNvSpPr txBox="1"/>
          <p:nvPr/>
        </p:nvSpPr>
        <p:spPr>
          <a:xfrm>
            <a:off x="2438400" y="3577134"/>
            <a:ext cx="8138160" cy="1077218"/>
          </a:xfrm>
          <a:prstGeom prst="rect">
            <a:avLst/>
          </a:prstGeom>
          <a:noFill/>
        </p:spPr>
        <p:txBody>
          <a:bodyPr wrap="square" rtlCol="0">
            <a:spAutoFit/>
          </a:bodyPr>
          <a:lstStyle/>
          <a:p>
            <a:r>
              <a:rPr lang="vi-VN" sz="3200" b="1" i="1" dirty="0">
                <a:latin typeface="Cambria" panose="02040503050406030204" pitchFamily="18" charset="0"/>
                <a:ea typeface="Cambria" panose="02040503050406030204" pitchFamily="18" charset="0"/>
              </a:rPr>
              <a:t>Một người </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đâu phải trần gian?/</a:t>
            </a:r>
          </a:p>
          <a:p>
            <a:r>
              <a:rPr lang="vi-VN" sz="3200" b="1" i="1" dirty="0">
                <a:latin typeface="Cambria" panose="02040503050406030204" pitchFamily="18" charset="0"/>
                <a:ea typeface="Cambria" panose="02040503050406030204" pitchFamily="18" charset="0"/>
              </a:rPr>
              <a:t>Sống chăng,</a:t>
            </a:r>
            <a:r>
              <a:rPr lang="vi-VN" sz="3200" b="1" i="1" dirty="0">
                <a:solidFill>
                  <a:srgbClr val="FF0000"/>
                </a:solidFill>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 một đốm lửa tàn mà thôi!</a:t>
            </a:r>
            <a:r>
              <a:rPr lang="vi-VN" sz="3200" b="1"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53119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5507670" y="3853861"/>
            <a:ext cx="511969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449A3B-B755-DAC4-375A-3A9AEF23BCAF}"/>
                </a:ext>
              </a:extLst>
            </p:cNvPr>
            <p:cNvSpPr/>
            <p:nvPr/>
          </p:nvSpPr>
          <p:spPr>
            <a:xfrm>
              <a:off x="11025188" y="3409363"/>
              <a:ext cx="8007852" cy="830997"/>
            </a:xfrm>
            <a:prstGeom prst="rect">
              <a:avLst/>
            </a:prstGeom>
            <a:grpFill/>
          </p:spPr>
          <p:txBody>
            <a:bodyPr wrap="square">
              <a:spAutoFit/>
            </a:bodyPr>
            <a:lstStyle/>
            <a:p>
              <a:pPr algn="ctr"/>
              <a:r>
                <a:rPr lang="en-GB" sz="4800" b="1" dirty="0" err="1">
                  <a:solidFill>
                    <a:srgbClr val="3B5574"/>
                  </a:solidFill>
                  <a:latin typeface="Cambria" panose="02040503050406030204" pitchFamily="18" charset="0"/>
                  <a:ea typeface="Cambria" panose="02040503050406030204" pitchFamily="18" charset="0"/>
                </a:rPr>
                <a:t>Loài</a:t>
              </a:r>
              <a:r>
                <a:rPr lang="en-GB" sz="4800" b="1" dirty="0">
                  <a:solidFill>
                    <a:srgbClr val="3B5574"/>
                  </a:solidFill>
                  <a:latin typeface="Cambria" panose="02040503050406030204" pitchFamily="18" charset="0"/>
                  <a:ea typeface="Cambria" panose="02040503050406030204" pitchFamily="18" charset="0"/>
                </a:rPr>
                <a:t> </a:t>
              </a:r>
              <a:r>
                <a:rPr lang="en-GB" sz="4800" b="1" dirty="0" err="1">
                  <a:solidFill>
                    <a:srgbClr val="3B5574"/>
                  </a:solidFill>
                  <a:latin typeface="Cambria" panose="02040503050406030204" pitchFamily="18" charset="0"/>
                  <a:ea typeface="Cambria" panose="02040503050406030204" pitchFamily="18" charset="0"/>
                </a:rPr>
                <a:t>người</a:t>
              </a:r>
              <a:endParaRPr lang="en-GB" sz="2400" b="1" dirty="0">
                <a:solidFill>
                  <a:srgbClr val="3B5574"/>
                </a:solidFill>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5409398"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algn="ctr"/>
              <a:r>
                <a:rPr lang="en-GB" sz="6000" b="1" dirty="0" err="1">
                  <a:solidFill>
                    <a:schemeClr val="bg1"/>
                  </a:solidFill>
                  <a:latin typeface="Cambria" panose="02040503050406030204" pitchFamily="18" charset="0"/>
                  <a:ea typeface="Cambria" panose="02040503050406030204" pitchFamily="18" charset="0"/>
                </a:rPr>
                <a:t>Nhân</a:t>
              </a:r>
              <a:r>
                <a:rPr lang="en-GB" sz="6000" b="1" dirty="0">
                  <a:solidFill>
                    <a:schemeClr val="bg1"/>
                  </a:solidFill>
                  <a:latin typeface="Cambria" panose="02040503050406030204" pitchFamily="18" charset="0"/>
                  <a:ea typeface="Cambria" panose="02040503050406030204" pitchFamily="18" charset="0"/>
                </a:rPr>
                <a:t> </a:t>
              </a:r>
              <a:r>
                <a:rPr lang="en-GB" sz="6000" b="1" dirty="0" err="1">
                  <a:solidFill>
                    <a:schemeClr val="bg1"/>
                  </a:solidFill>
                  <a:latin typeface="Cambria" panose="02040503050406030204" pitchFamily="18" charset="0"/>
                  <a:ea typeface="Cambria" panose="02040503050406030204" pitchFamily="18" charset="0"/>
                </a:rPr>
                <a:t>gian</a:t>
              </a:r>
              <a:endParaRPr lang="en-GB" sz="3200" b="1" dirty="0">
                <a:solidFill>
                  <a:schemeClr val="bg1"/>
                </a:solidFill>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30430947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47C4C7-9829-3329-CC66-79A162EB375A}"/>
              </a:ext>
            </a:extLst>
          </p:cNvPr>
          <p:cNvGrpSpPr/>
          <p:nvPr/>
        </p:nvGrpSpPr>
        <p:grpSpPr>
          <a:xfrm>
            <a:off x="4511040" y="3853861"/>
            <a:ext cx="6807200" cy="1165179"/>
            <a:chOff x="10451647" y="3056705"/>
            <a:chExt cx="8709502" cy="2207630"/>
          </a:xfrm>
          <a:solidFill>
            <a:schemeClr val="accent4">
              <a:lumMod val="20000"/>
              <a:lumOff val="80000"/>
            </a:schemeClr>
          </a:solidFill>
        </p:grpSpPr>
        <p:sp>
          <p:nvSpPr>
            <p:cNvPr id="3" name="Rounded Rectangle 38">
              <a:extLst>
                <a:ext uri="{FF2B5EF4-FFF2-40B4-BE49-F238E27FC236}">
                  <a16:creationId xmlns:a16="http://schemas.microsoft.com/office/drawing/2014/main" id="{1A212685-AEE2-7801-782D-BFECF1AFFFD1}"/>
                </a:ext>
              </a:extLst>
            </p:cNvPr>
            <p:cNvSpPr/>
            <p:nvPr/>
          </p:nvSpPr>
          <p:spPr>
            <a:xfrm>
              <a:off x="10451647" y="3056705"/>
              <a:ext cx="8709502" cy="2207630"/>
            </a:xfrm>
            <a:prstGeom prst="roundRect">
              <a:avLst/>
            </a:prstGeom>
            <a:grpFill/>
            <a:ln>
              <a:solidFill>
                <a:srgbClr val="AEC4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Rectangle 4">
              <a:extLst>
                <a:ext uri="{FF2B5EF4-FFF2-40B4-BE49-F238E27FC236}">
                  <a16:creationId xmlns:a16="http://schemas.microsoft.com/office/drawing/2014/main" id="{C8449A3B-B755-DAC4-375A-3A9AEF23BCAF}"/>
                </a:ext>
              </a:extLst>
            </p:cNvPr>
            <p:cNvSpPr/>
            <p:nvPr/>
          </p:nvSpPr>
          <p:spPr>
            <a:xfrm>
              <a:off x="10672636" y="3409364"/>
              <a:ext cx="8360405" cy="1574465"/>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Thêm</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vào</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đắp</a:t>
              </a:r>
              <a:r>
                <a:rPr kumimoji="0" lang="en-GB" sz="4800" b="1" i="0" u="none" strike="noStrike" kern="1200" cap="none" spc="0" normalizeH="0" baseline="0" noProof="0" dirty="0">
                  <a:ln>
                    <a:noFill/>
                  </a:ln>
                  <a:solidFill>
                    <a:srgbClr val="3B5574"/>
                  </a:solidFill>
                  <a:effectLst/>
                  <a:uLnTx/>
                  <a:uFillTx/>
                  <a:latin typeface="Cambria" panose="02040503050406030204" pitchFamily="18" charset="0"/>
                  <a:ea typeface="Cambria" panose="02040503050406030204" pitchFamily="18" charset="0"/>
                  <a:cs typeface="+mn-cs"/>
                </a:rPr>
                <a:t> </a:t>
              </a:r>
              <a:r>
                <a:rPr kumimoji="0" lang="en-GB" sz="4800" b="1" i="0" u="none" strike="noStrike" kern="1200" cap="none" spc="0" normalizeH="0" baseline="0" noProof="0" dirty="0" err="1">
                  <a:ln>
                    <a:noFill/>
                  </a:ln>
                  <a:solidFill>
                    <a:srgbClr val="3B5574"/>
                  </a:solidFill>
                  <a:effectLst/>
                  <a:uLnTx/>
                  <a:uFillTx/>
                  <a:latin typeface="Cambria" panose="02040503050406030204" pitchFamily="18" charset="0"/>
                  <a:ea typeface="Cambria" panose="02040503050406030204" pitchFamily="18" charset="0"/>
                  <a:cs typeface="+mn-cs"/>
                </a:rPr>
                <a:t>nên</a:t>
              </a:r>
              <a:endParaRPr kumimoji="0" lang="en-GB" sz="2400" b="1" i="0" u="none" strike="noStrike" kern="1200" cap="none" spc="0" normalizeH="0" baseline="0" noProof="0" dirty="0">
                <a:ln>
                  <a:noFill/>
                </a:ln>
                <a:solidFill>
                  <a:srgbClr val="3B5574"/>
                </a:solidFill>
                <a:effectLst/>
                <a:uLnTx/>
                <a:uFillTx/>
                <a:latin typeface="等线" panose="020F0502020204030204"/>
                <a:ea typeface="+mn-ea"/>
                <a:cs typeface="+mn-cs"/>
              </a:endParaRPr>
            </a:p>
          </p:txBody>
        </p:sp>
      </p:grpSp>
      <p:grpSp>
        <p:nvGrpSpPr>
          <p:cNvPr id="6" name="Group 5">
            <a:extLst>
              <a:ext uri="{FF2B5EF4-FFF2-40B4-BE49-F238E27FC236}">
                <a16:creationId xmlns:a16="http://schemas.microsoft.com/office/drawing/2014/main" id="{DDDD1D33-6439-17FB-627D-393349FB0B07}"/>
              </a:ext>
            </a:extLst>
          </p:cNvPr>
          <p:cNvGrpSpPr/>
          <p:nvPr/>
        </p:nvGrpSpPr>
        <p:grpSpPr>
          <a:xfrm>
            <a:off x="481124" y="1824182"/>
            <a:ext cx="4842716" cy="1980445"/>
            <a:chOff x="6198158" y="1984634"/>
            <a:chExt cx="5409398" cy="1980445"/>
          </a:xfrm>
        </p:grpSpPr>
        <p:sp>
          <p:nvSpPr>
            <p:cNvPr id="13" name="Freeform 6">
              <a:extLst>
                <a:ext uri="{FF2B5EF4-FFF2-40B4-BE49-F238E27FC236}">
                  <a16:creationId xmlns:a16="http://schemas.microsoft.com/office/drawing/2014/main" id="{2B3BEE09-5694-3F3D-E04C-882DAFA6FECC}"/>
                </a:ext>
              </a:extLst>
            </p:cNvPr>
            <p:cNvSpPr/>
            <p:nvPr/>
          </p:nvSpPr>
          <p:spPr>
            <a:xfrm rot="21209372" flipV="1">
              <a:off x="6198158" y="1984634"/>
              <a:ext cx="5409398" cy="1980445"/>
            </a:xfrm>
            <a:custGeom>
              <a:avLst/>
              <a:gdLst/>
              <a:ahLst/>
              <a:cxnLst/>
              <a:rect l="l" t="t" r="r" b="b"/>
              <a:pathLst>
                <a:path w="7322035" h="5400001">
                  <a:moveTo>
                    <a:pt x="0" y="0"/>
                  </a:moveTo>
                  <a:lnTo>
                    <a:pt x="7322035" y="0"/>
                  </a:lnTo>
                  <a:lnTo>
                    <a:pt x="7322035" y="5400001"/>
                  </a:lnTo>
                  <a:lnTo>
                    <a:pt x="0" y="5400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Rectangle 17">
              <a:extLst>
                <a:ext uri="{FF2B5EF4-FFF2-40B4-BE49-F238E27FC236}">
                  <a16:creationId xmlns:a16="http://schemas.microsoft.com/office/drawing/2014/main" id="{BBCA8292-E8AD-C0FC-E3EC-AB74D7DA8CF8}"/>
                </a:ext>
              </a:extLst>
            </p:cNvPr>
            <p:cNvSpPr/>
            <p:nvPr/>
          </p:nvSpPr>
          <p:spPr>
            <a:xfrm>
              <a:off x="6752578" y="2423883"/>
              <a:ext cx="424765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err="1">
                  <a:solidFill>
                    <a:prstClr val="white"/>
                  </a:solidFill>
                  <a:latin typeface="Cambria" panose="02040503050406030204" pitchFamily="18" charset="0"/>
                  <a:ea typeface="Cambria" panose="02040503050406030204" pitchFamily="18" charset="0"/>
                </a:rPr>
                <a:t>Bồi</a:t>
              </a:r>
              <a:endParaRPr kumimoji="0" lang="en-GB" sz="3200" b="1"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9" name="Picture 18">
            <a:extLst>
              <a:ext uri="{FF2B5EF4-FFF2-40B4-BE49-F238E27FC236}">
                <a16:creationId xmlns:a16="http://schemas.microsoft.com/office/drawing/2014/main" id="{CB4D9E16-8723-9AD3-89AC-02397AC7C163}"/>
              </a:ext>
            </a:extLst>
          </p:cNvPr>
          <p:cNvPicPr>
            <a:picLocks noChangeAspect="1"/>
          </p:cNvPicPr>
          <p:nvPr/>
        </p:nvPicPr>
        <p:blipFill>
          <a:blip r:embed="rId5"/>
          <a:stretch>
            <a:fillRect/>
          </a:stretch>
        </p:blipFill>
        <p:spPr>
          <a:xfrm>
            <a:off x="1023160" y="-87316"/>
            <a:ext cx="11168840" cy="1822862"/>
          </a:xfrm>
          <a:prstGeom prst="rect">
            <a:avLst/>
          </a:prstGeom>
        </p:spPr>
      </p:pic>
    </p:spTree>
    <p:extLst>
      <p:ext uri="{BB962C8B-B14F-4D97-AF65-F5344CB8AC3E}">
        <p14:creationId xmlns:p14="http://schemas.microsoft.com/office/powerpoint/2010/main" val="26026727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949E7-A862-9F31-190B-AEB3FAFCF7E8}"/>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DD7A6AE-2BFE-8B16-3430-4825514E4F4B}"/>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45422FB-BDA0-0AB6-C2C0-4C6074C4B06E}"/>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5" name="Picture 4">
            <a:extLst>
              <a:ext uri="{FF2B5EF4-FFF2-40B4-BE49-F238E27FC236}">
                <a16:creationId xmlns:a16="http://schemas.microsoft.com/office/drawing/2014/main" id="{9ED6C17F-B0F5-B089-C135-D1457D595D2C}"/>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6" name="Kí hiệu - Khám phá &amp; Luyện tập">
            <a:extLst>
              <a:ext uri="{FF2B5EF4-FFF2-40B4-BE49-F238E27FC236}">
                <a16:creationId xmlns:a16="http://schemas.microsoft.com/office/drawing/2014/main" id="{4D85A683-5A24-B727-987B-3E48FEA36C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29867774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BC88FA-4065-A4EB-5818-3E02F6BEFD3C}"/>
              </a:ext>
            </a:extLst>
          </p:cNvPr>
          <p:cNvSpPr txBox="1"/>
          <p:nvPr/>
        </p:nvSpPr>
        <p:spPr>
          <a:xfrm>
            <a:off x="1644955" y="133324"/>
            <a:ext cx="94243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prstClr val="black"/>
                  </a:solidFill>
                </a:ln>
                <a:solidFill>
                  <a:schemeClr val="accent2"/>
                </a:solidFill>
                <a:effectLst/>
                <a:uLnTx/>
                <a:uFillTx/>
                <a:latin typeface="Cambria" panose="02040503050406030204" pitchFamily="18" charset="0"/>
                <a:ea typeface="Cambria" panose="02040503050406030204" pitchFamily="18" charset="0"/>
              </a:rPr>
              <a:t>LUYỆN ĐỌC TRƯỚC LỚP</a:t>
            </a:r>
          </a:p>
        </p:txBody>
      </p:sp>
      <p:grpSp>
        <p:nvGrpSpPr>
          <p:cNvPr id="3" name="Group 2">
            <a:extLst>
              <a:ext uri="{FF2B5EF4-FFF2-40B4-BE49-F238E27FC236}">
                <a16:creationId xmlns:a16="http://schemas.microsoft.com/office/drawing/2014/main" id="{D42AD4DE-32C4-E434-B21F-8191C94A0C0C}"/>
              </a:ext>
            </a:extLst>
          </p:cNvPr>
          <p:cNvGrpSpPr/>
          <p:nvPr/>
        </p:nvGrpSpPr>
        <p:grpSpPr>
          <a:xfrm>
            <a:off x="1541663" y="1702879"/>
            <a:ext cx="9122782" cy="3666080"/>
            <a:chOff x="4841104" y="3817600"/>
            <a:chExt cx="7073839" cy="2842692"/>
          </a:xfrm>
        </p:grpSpPr>
        <p:grpSp>
          <p:nvGrpSpPr>
            <p:cNvPr id="4" name="Group 3">
              <a:extLst>
                <a:ext uri="{FF2B5EF4-FFF2-40B4-BE49-F238E27FC236}">
                  <a16:creationId xmlns:a16="http://schemas.microsoft.com/office/drawing/2014/main" id="{C64FD7F7-92B3-F146-ABBD-A98E3560C472}"/>
                </a:ext>
              </a:extLst>
            </p:cNvPr>
            <p:cNvGrpSpPr/>
            <p:nvPr/>
          </p:nvGrpSpPr>
          <p:grpSpPr>
            <a:xfrm>
              <a:off x="4841104" y="3817600"/>
              <a:ext cx="7073839" cy="2842692"/>
              <a:chOff x="2975204" y="1255651"/>
              <a:chExt cx="7073839" cy="2842692"/>
            </a:xfrm>
          </p:grpSpPr>
          <p:sp>
            <p:nvSpPr>
              <p:cNvPr id="14" name="Rectangle: Rounded Corners 42">
                <a:extLst>
                  <a:ext uri="{FF2B5EF4-FFF2-40B4-BE49-F238E27FC236}">
                    <a16:creationId xmlns:a16="http://schemas.microsoft.com/office/drawing/2014/main" id="{E464AC86-4208-CF25-7117-D6FC531260EB}"/>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15" name="Rectangle: Rounded Corners 14">
                <a:extLst>
                  <a:ext uri="{FF2B5EF4-FFF2-40B4-BE49-F238E27FC236}">
                    <a16:creationId xmlns:a16="http://schemas.microsoft.com/office/drawing/2014/main" id="{41757CE4-8DAB-AC9F-F095-FAC6DDA8A0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F3CB55F6-5753-1B17-482A-64D1608C8312}"/>
                </a:ext>
              </a:extLst>
            </p:cNvPr>
            <p:cNvPicPr>
              <a:picLocks noChangeAspect="1"/>
            </p:cNvPicPr>
            <p:nvPr/>
          </p:nvPicPr>
          <p:blipFill>
            <a:blip r:embed="rId3"/>
            <a:stretch>
              <a:fillRect/>
            </a:stretch>
          </p:blipFill>
          <p:spPr>
            <a:xfrm>
              <a:off x="7754555" y="4927768"/>
              <a:ext cx="469963" cy="469963"/>
            </a:xfrm>
            <a:prstGeom prst="rect">
              <a:avLst/>
            </a:prstGeom>
          </p:spPr>
        </p:pic>
        <p:pic>
          <p:nvPicPr>
            <p:cNvPr id="6" name="Picture 5">
              <a:extLst>
                <a:ext uri="{FF2B5EF4-FFF2-40B4-BE49-F238E27FC236}">
                  <a16:creationId xmlns:a16="http://schemas.microsoft.com/office/drawing/2014/main" id="{0356BD34-253B-E933-174C-236D7A2E8570}"/>
                </a:ext>
              </a:extLst>
            </p:cNvPr>
            <p:cNvPicPr>
              <a:picLocks noChangeAspect="1"/>
            </p:cNvPicPr>
            <p:nvPr/>
          </p:nvPicPr>
          <p:blipFill>
            <a:blip r:embed="rId4"/>
            <a:stretch>
              <a:fillRect/>
            </a:stretch>
          </p:blipFill>
          <p:spPr>
            <a:xfrm>
              <a:off x="7197882" y="4927768"/>
              <a:ext cx="469963" cy="469963"/>
            </a:xfrm>
            <a:prstGeom prst="rect">
              <a:avLst/>
            </a:prstGeom>
          </p:spPr>
        </p:pic>
        <p:pic>
          <p:nvPicPr>
            <p:cNvPr id="7" name="Picture 6">
              <a:extLst>
                <a:ext uri="{FF2B5EF4-FFF2-40B4-BE49-F238E27FC236}">
                  <a16:creationId xmlns:a16="http://schemas.microsoft.com/office/drawing/2014/main" id="{7E9798A5-F971-861A-F73D-E13AF3CAA73A}"/>
                </a:ext>
              </a:extLst>
            </p:cNvPr>
            <p:cNvPicPr>
              <a:picLocks noChangeAspect="1"/>
            </p:cNvPicPr>
            <p:nvPr/>
          </p:nvPicPr>
          <p:blipFill>
            <a:blip r:embed="rId5"/>
            <a:stretch>
              <a:fillRect/>
            </a:stretch>
          </p:blipFill>
          <p:spPr>
            <a:xfrm>
              <a:off x="8311229" y="4927768"/>
              <a:ext cx="469963" cy="469963"/>
            </a:xfrm>
            <a:prstGeom prst="rect">
              <a:avLst/>
            </a:prstGeom>
          </p:spPr>
        </p:pic>
        <p:pic>
          <p:nvPicPr>
            <p:cNvPr id="8" name="Picture 7">
              <a:extLst>
                <a:ext uri="{FF2B5EF4-FFF2-40B4-BE49-F238E27FC236}">
                  <a16:creationId xmlns:a16="http://schemas.microsoft.com/office/drawing/2014/main" id="{E2FD4AAE-F4ED-0308-8D10-AB4C1DF9C656}"/>
                </a:ext>
              </a:extLst>
            </p:cNvPr>
            <p:cNvPicPr>
              <a:picLocks noChangeAspect="1"/>
            </p:cNvPicPr>
            <p:nvPr/>
          </p:nvPicPr>
          <p:blipFill>
            <a:blip r:embed="rId3"/>
            <a:stretch>
              <a:fillRect/>
            </a:stretch>
          </p:blipFill>
          <p:spPr>
            <a:xfrm>
              <a:off x="7776880" y="5512675"/>
              <a:ext cx="469963" cy="469963"/>
            </a:xfrm>
            <a:prstGeom prst="rect">
              <a:avLst/>
            </a:prstGeom>
          </p:spPr>
        </p:pic>
        <p:pic>
          <p:nvPicPr>
            <p:cNvPr id="9" name="Picture 8">
              <a:extLst>
                <a:ext uri="{FF2B5EF4-FFF2-40B4-BE49-F238E27FC236}">
                  <a16:creationId xmlns:a16="http://schemas.microsoft.com/office/drawing/2014/main" id="{C42731EF-F54E-FC09-A852-B7DD81765F88}"/>
                </a:ext>
              </a:extLst>
            </p:cNvPr>
            <p:cNvPicPr>
              <a:picLocks noChangeAspect="1"/>
            </p:cNvPicPr>
            <p:nvPr/>
          </p:nvPicPr>
          <p:blipFill>
            <a:blip r:embed="rId4"/>
            <a:stretch>
              <a:fillRect/>
            </a:stretch>
          </p:blipFill>
          <p:spPr>
            <a:xfrm>
              <a:off x="7220205" y="5512675"/>
              <a:ext cx="469963" cy="469963"/>
            </a:xfrm>
            <a:prstGeom prst="rect">
              <a:avLst/>
            </a:prstGeom>
          </p:spPr>
        </p:pic>
        <p:pic>
          <p:nvPicPr>
            <p:cNvPr id="10" name="Picture 9">
              <a:extLst>
                <a:ext uri="{FF2B5EF4-FFF2-40B4-BE49-F238E27FC236}">
                  <a16:creationId xmlns:a16="http://schemas.microsoft.com/office/drawing/2014/main" id="{BA6E6F47-5036-A798-42B8-E09BF8F32E40}"/>
                </a:ext>
              </a:extLst>
            </p:cNvPr>
            <p:cNvPicPr>
              <a:picLocks noChangeAspect="1"/>
            </p:cNvPicPr>
            <p:nvPr/>
          </p:nvPicPr>
          <p:blipFill>
            <a:blip r:embed="rId5"/>
            <a:stretch>
              <a:fillRect/>
            </a:stretch>
          </p:blipFill>
          <p:spPr>
            <a:xfrm>
              <a:off x="8333554" y="5512675"/>
              <a:ext cx="469963" cy="469963"/>
            </a:xfrm>
            <a:prstGeom prst="rect">
              <a:avLst/>
            </a:prstGeom>
          </p:spPr>
        </p:pic>
        <p:pic>
          <p:nvPicPr>
            <p:cNvPr id="11" name="Picture 10">
              <a:extLst>
                <a:ext uri="{FF2B5EF4-FFF2-40B4-BE49-F238E27FC236}">
                  <a16:creationId xmlns:a16="http://schemas.microsoft.com/office/drawing/2014/main" id="{D1290EB2-01DF-E0C9-1DED-8197821531D8}"/>
                </a:ext>
              </a:extLst>
            </p:cNvPr>
            <p:cNvPicPr>
              <a:picLocks noChangeAspect="1"/>
            </p:cNvPicPr>
            <p:nvPr/>
          </p:nvPicPr>
          <p:blipFill>
            <a:blip r:embed="rId3"/>
            <a:stretch>
              <a:fillRect/>
            </a:stretch>
          </p:blipFill>
          <p:spPr>
            <a:xfrm>
              <a:off x="10357915" y="6108002"/>
              <a:ext cx="469963" cy="469963"/>
            </a:xfrm>
            <a:prstGeom prst="rect">
              <a:avLst/>
            </a:prstGeom>
          </p:spPr>
        </p:pic>
        <p:pic>
          <p:nvPicPr>
            <p:cNvPr id="12" name="Picture 11">
              <a:extLst>
                <a:ext uri="{FF2B5EF4-FFF2-40B4-BE49-F238E27FC236}">
                  <a16:creationId xmlns:a16="http://schemas.microsoft.com/office/drawing/2014/main" id="{C8C5195C-82CD-C038-87C7-EE74B9D2A14D}"/>
                </a:ext>
              </a:extLst>
            </p:cNvPr>
            <p:cNvPicPr>
              <a:picLocks noChangeAspect="1"/>
            </p:cNvPicPr>
            <p:nvPr/>
          </p:nvPicPr>
          <p:blipFill>
            <a:blip r:embed="rId4"/>
            <a:stretch>
              <a:fillRect/>
            </a:stretch>
          </p:blipFill>
          <p:spPr>
            <a:xfrm>
              <a:off x="9801241" y="6108002"/>
              <a:ext cx="469963" cy="469963"/>
            </a:xfrm>
            <a:prstGeom prst="rect">
              <a:avLst/>
            </a:prstGeom>
          </p:spPr>
        </p:pic>
        <p:pic>
          <p:nvPicPr>
            <p:cNvPr id="13" name="Picture 12">
              <a:extLst>
                <a:ext uri="{FF2B5EF4-FFF2-40B4-BE49-F238E27FC236}">
                  <a16:creationId xmlns:a16="http://schemas.microsoft.com/office/drawing/2014/main" id="{9DA6D885-24C7-FA50-27C4-A30C2C051378}"/>
                </a:ext>
              </a:extLst>
            </p:cNvPr>
            <p:cNvPicPr>
              <a:picLocks noChangeAspect="1"/>
            </p:cNvPicPr>
            <p:nvPr/>
          </p:nvPicPr>
          <p:blipFill>
            <a:blip r:embed="rId5"/>
            <a:stretch>
              <a:fillRect/>
            </a:stretch>
          </p:blipFill>
          <p:spPr>
            <a:xfrm>
              <a:off x="10914589" y="6108002"/>
              <a:ext cx="469963" cy="469963"/>
            </a:xfrm>
            <a:prstGeom prst="rect">
              <a:avLst/>
            </a:prstGeom>
          </p:spPr>
        </p:pic>
      </p:grpSp>
      <p:pic>
        <p:nvPicPr>
          <p:cNvPr id="16" name="Picture 17">
            <a:extLst>
              <a:ext uri="{FF2B5EF4-FFF2-40B4-BE49-F238E27FC236}">
                <a16:creationId xmlns:a16="http://schemas.microsoft.com/office/drawing/2014/main" id="{7E0B327C-7B56-BB57-F5D5-0D5FAD7004D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26121394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66000">
                                          <p:cBhvr additive="base">
                                            <p:cTn id="16"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subTnLst>
                                        <p:audio>
                                          <p:cMediaNode>
                                            <p:cTn display="0" masterRel="sameClick">
                                              <p:stCondLst>
                                                <p:cond evt="begin" delay="0">
                                                  <p:tn val="8"/>
                                                </p:cond>
                                              </p:stCondLst>
                                              <p:endCondLst>
                                                <p:cond evt="onStopAudio" delay="0">
                                                  <p:tgtEl>
                                                    <p:sldTgt/>
                                                  </p:tgtEl>
                                                </p:cond>
                                              </p:endCondLst>
                                            </p:cTn>
                                            <p:tgtEl>
                                              <p:sndTgt r:embed="rId8" name="chimes.wav"/>
                                            </p:tgtEl>
                                          </p:cMediaNode>
                                        </p:audio>
                                      </p:sub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000" fill="hold"/>
                                            <p:tgtEl>
                                              <p:spTgt spid="3"/>
                                            </p:tgtEl>
                                            <p:attrNameLst>
                                              <p:attrName>ppt_x</p:attrName>
                                            </p:attrNameLst>
                                          </p:cBhvr>
                                          <p:tavLst>
                                            <p:tav tm="0">
                                              <p:val>
                                                <p:strVal val="#ppt_x"/>
                                              </p:val>
                                            </p:tav>
                                            <p:tav tm="100000">
                                              <p:val>
                                                <p:strVal val="#ppt_x"/>
                                              </p:val>
                                            </p:tav>
                                          </p:tavLst>
                                        </p:anim>
                                        <p:anim calcmode="lin" valueType="num">
                                          <p:cBhvr additive="base">
                                            <p:cTn id="17"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2" name="Picture 1">
            <a:extLst>
              <a:ext uri="{FF2B5EF4-FFF2-40B4-BE49-F238E27FC236}">
                <a16:creationId xmlns:a16="http://schemas.microsoft.com/office/drawing/2014/main" id="{852F19F9-23B8-A602-4899-4EB08A22DAFF}"/>
              </a:ext>
            </a:extLst>
          </p:cNvPr>
          <p:cNvPicPr>
            <a:picLocks noChangeAspect="1"/>
          </p:cNvPicPr>
          <p:nvPr/>
        </p:nvPicPr>
        <p:blipFill>
          <a:blip r:embed="rId4"/>
          <a:stretch>
            <a:fillRect/>
          </a:stretch>
        </p:blipFill>
        <p:spPr>
          <a:xfrm>
            <a:off x="4727933" y="1229359"/>
            <a:ext cx="6519874" cy="4222293"/>
          </a:xfrm>
          <a:prstGeom prst="rect">
            <a:avLst/>
          </a:prstGeom>
        </p:spPr>
      </p:pic>
    </p:spTree>
    <p:extLst>
      <p:ext uri="{BB962C8B-B14F-4D97-AF65-F5344CB8AC3E}">
        <p14:creationId xmlns:p14="http://schemas.microsoft.com/office/powerpoint/2010/main" val="35798878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3" name="Rectangle 2">
            <a:extLst>
              <a:ext uri="{FF2B5EF4-FFF2-40B4-BE49-F238E27FC236}">
                <a16:creationId xmlns:a16="http://schemas.microsoft.com/office/drawing/2014/main" id="{52733B70-1FC2-30E8-E0A8-30427F2C420B}"/>
              </a:ext>
            </a:extLst>
          </p:cNvPr>
          <p:cNvSpPr/>
          <p:nvPr/>
        </p:nvSpPr>
        <p:spPr>
          <a:xfrm>
            <a:off x="1874837" y="1938647"/>
            <a:ext cx="8382000" cy="584775"/>
          </a:xfrm>
          <a:prstGeom prst="rect">
            <a:avLst/>
          </a:prstGeom>
        </p:spPr>
        <p:txBody>
          <a:bodyPr wrap="square">
            <a:spAutoFit/>
          </a:bodyPr>
          <a:lstStyle/>
          <a:p>
            <a:pPr algn="ctr" defTabSz="609630"/>
            <a:r>
              <a:rPr lang="en-GB" sz="3200" b="1" dirty="0" err="1">
                <a:solidFill>
                  <a:prstClr val="white"/>
                </a:solidFill>
                <a:latin typeface="Cambria" panose="02040503050406030204" pitchFamily="18" charset="0"/>
                <a:ea typeface="Cambria" panose="02040503050406030204" pitchFamily="18" charset="0"/>
              </a:rPr>
              <a:t>Thảo</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luận</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nhóm</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đôi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trả</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lời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các</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câu</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hỏi</a:t>
            </a:r>
            <a:r>
              <a:rPr lang="en-GB" sz="3200" b="1" dirty="0">
                <a:solidFill>
                  <a:prstClr val="white"/>
                </a:solidFill>
                <a:latin typeface="Cambria" panose="02040503050406030204" pitchFamily="18" charset="0"/>
                <a:ea typeface="Cambria" panose="02040503050406030204" pitchFamily="18" charset="0"/>
              </a:rPr>
              <a:t> </a:t>
            </a:r>
            <a:r>
              <a:rPr lang="en-GB" sz="3200" b="1" dirty="0" err="1">
                <a:solidFill>
                  <a:prstClr val="white"/>
                </a:solidFill>
                <a:latin typeface="Cambria" panose="02040503050406030204" pitchFamily="18" charset="0"/>
                <a:ea typeface="Cambria" panose="02040503050406030204" pitchFamily="18" charset="0"/>
              </a:rPr>
              <a:t>sau</a:t>
            </a:r>
            <a:r>
              <a:rPr lang="en-GB" sz="3200" b="1" dirty="0">
                <a:solidFill>
                  <a:prstClr val="white"/>
                </a:solidFill>
                <a:latin typeface="Cambria" panose="02040503050406030204" pitchFamily="18" charset="0"/>
                <a:ea typeface="Cambria" panose="02040503050406030204" pitchFamily="18" charset="0"/>
              </a:rPr>
              <a:t>:</a:t>
            </a:r>
            <a:endParaRPr lang="en-GB" sz="1600" b="1" dirty="0">
              <a:solidFill>
                <a:prstClr val="white"/>
              </a:solidFill>
              <a:latin typeface="Calibri"/>
            </a:endParaRPr>
          </a:p>
        </p:txBody>
      </p:sp>
      <p:sp>
        <p:nvSpPr>
          <p:cNvPr id="4" name="Rectangle 3">
            <a:extLst>
              <a:ext uri="{FF2B5EF4-FFF2-40B4-BE49-F238E27FC236}">
                <a16:creationId xmlns:a16="http://schemas.microsoft.com/office/drawing/2014/main" id="{C3C5B5E7-C6E3-4226-D49F-0ED15FDC512E}"/>
              </a:ext>
            </a:extLst>
          </p:cNvPr>
          <p:cNvSpPr/>
          <p:nvPr/>
        </p:nvSpPr>
        <p:spPr>
          <a:xfrm>
            <a:off x="1767840" y="2578079"/>
            <a:ext cx="9265920" cy="3970318"/>
          </a:xfrm>
          <a:prstGeom prst="rect">
            <a:avLst/>
          </a:prstGeom>
        </p:spPr>
        <p:txBody>
          <a:bodyPr wrap="square">
            <a:spAutoFit/>
          </a:bodyPr>
          <a:lstStyle/>
          <a:p>
            <a:pPr marL="514350" indent="-514350" defTabSz="609630">
              <a:buAutoNum type="arabicPeriod"/>
            </a:pPr>
            <a:r>
              <a:rPr lang="vi-VN" sz="2800" b="1" i="1" dirty="0">
                <a:solidFill>
                  <a:schemeClr val="bg1"/>
                </a:solidFill>
                <a:latin typeface="Cambria" panose="02040503050406030204" pitchFamily="18" charset="0"/>
                <a:ea typeface="Cambria" panose="02040503050406030204" pitchFamily="18" charset="0"/>
              </a:rPr>
              <a:t>Bài thơ là lời của ai, nói với ai? Từ ngữ nào cho em biết điều đó?</a:t>
            </a:r>
            <a:endParaRPr lang="en-US" sz="2800" b="1" i="1" dirty="0">
              <a:solidFill>
                <a:schemeClr val="bg1"/>
              </a:solidFill>
              <a:latin typeface="Cambria" panose="02040503050406030204" pitchFamily="18" charset="0"/>
              <a:ea typeface="Cambria" panose="02040503050406030204" pitchFamily="18" charset="0"/>
            </a:endParaRPr>
          </a:p>
          <a:p>
            <a:r>
              <a:rPr lang="vi-VN" sz="2800" b="1" i="1" dirty="0">
                <a:solidFill>
                  <a:schemeClr val="bg1"/>
                </a:solidFill>
                <a:latin typeface="Cambria" panose="02040503050406030204" pitchFamily="18" charset="0"/>
                <a:ea typeface="Cambria" panose="02040503050406030204" pitchFamily="18" charset="0"/>
              </a:rPr>
              <a:t>2. Khổ thơ đầu khuyên chúng ta điều gì? Tìm câu trả lời đúng.</a:t>
            </a:r>
          </a:p>
          <a:p>
            <a:r>
              <a:rPr lang="vi-VN" sz="2800" dirty="0">
                <a:solidFill>
                  <a:schemeClr val="bg1"/>
                </a:solidFill>
                <a:latin typeface="Cambria" panose="02040503050406030204" pitchFamily="18" charset="0"/>
                <a:ea typeface="Cambria" panose="02040503050406030204" pitchFamily="18" charset="0"/>
              </a:rPr>
              <a:t>A. Cần phải sống chan hoà với thiên nhiên.</a:t>
            </a:r>
          </a:p>
          <a:p>
            <a:r>
              <a:rPr lang="vi-VN" sz="2800" dirty="0">
                <a:solidFill>
                  <a:schemeClr val="bg1"/>
                </a:solidFill>
                <a:latin typeface="Cambria" panose="02040503050406030204" pitchFamily="18" charset="0"/>
                <a:ea typeface="Cambria" panose="02040503050406030204" pitchFamily="18" charset="0"/>
              </a:rPr>
              <a:t>B. Cần phải biết bảo vệ môi trường sống của mình.</a:t>
            </a:r>
          </a:p>
          <a:p>
            <a:r>
              <a:rPr lang="vi-VN" sz="2800" dirty="0">
                <a:solidFill>
                  <a:schemeClr val="bg1"/>
                </a:solidFill>
                <a:latin typeface="Cambria" panose="02040503050406030204" pitchFamily="18" charset="0"/>
                <a:ea typeface="Cambria" panose="02040503050406030204" pitchFamily="18" charset="0"/>
              </a:rPr>
              <a:t>C. Cần phải biết yêu thương các loài vật.</a:t>
            </a:r>
          </a:p>
          <a:p>
            <a:r>
              <a:rPr lang="vi-VN" sz="2800" dirty="0">
                <a:solidFill>
                  <a:schemeClr val="bg1"/>
                </a:solidFill>
                <a:latin typeface="Cambria" panose="02040503050406030204" pitchFamily="18" charset="0"/>
                <a:ea typeface="Cambria" panose="02040503050406030204" pitchFamily="18" charset="0"/>
              </a:rPr>
              <a:t>D. Cần phải gắn bó với cộng đồng, yêu thương mọi người.</a:t>
            </a:r>
          </a:p>
          <a:p>
            <a:pPr defTabSz="609630"/>
            <a:endParaRPr lang="vi-VN" sz="2800" i="1" dirty="0">
              <a:solidFill>
                <a:schemeClr val="bg1"/>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D47AA1E-E948-2A6F-DEE2-1FA84DEF6212}"/>
              </a:ext>
            </a:extLst>
          </p:cNvPr>
          <p:cNvPicPr>
            <a:picLocks noChangeAspect="1"/>
          </p:cNvPicPr>
          <p:nvPr/>
        </p:nvPicPr>
        <p:blipFill>
          <a:blip r:embed="rId4"/>
          <a:stretch>
            <a:fillRect/>
          </a:stretch>
        </p:blipFill>
        <p:spPr>
          <a:xfrm>
            <a:off x="2200015" y="832178"/>
            <a:ext cx="7486537" cy="1186791"/>
          </a:xfrm>
          <a:prstGeom prst="rect">
            <a:avLst/>
          </a:prstGeom>
        </p:spPr>
      </p:pic>
    </p:spTree>
    <p:extLst>
      <p:ext uri="{BB962C8B-B14F-4D97-AF65-F5344CB8AC3E}">
        <p14:creationId xmlns:p14="http://schemas.microsoft.com/office/powerpoint/2010/main" val="18291501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D3E8E4F-51E8-44F2-B230-C727973B3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6" name="Picture 5">
            <a:extLst>
              <a:ext uri="{FF2B5EF4-FFF2-40B4-BE49-F238E27FC236}">
                <a16:creationId xmlns:a16="http://schemas.microsoft.com/office/drawing/2014/main" id="{753F875D-5671-F4DC-5D08-0038070AAF4B}"/>
              </a:ext>
            </a:extLst>
          </p:cNvPr>
          <p:cNvPicPr>
            <a:picLocks noChangeAspect="1"/>
          </p:cNvPicPr>
          <p:nvPr/>
        </p:nvPicPr>
        <p:blipFill>
          <a:blip r:embed="rId4"/>
          <a:stretch>
            <a:fillRect/>
          </a:stretch>
        </p:blipFill>
        <p:spPr>
          <a:xfrm>
            <a:off x="4552949" y="1189804"/>
            <a:ext cx="7235095" cy="4706171"/>
          </a:xfrm>
          <a:prstGeom prst="rect">
            <a:avLst/>
          </a:prstGeom>
        </p:spPr>
      </p:pic>
    </p:spTree>
    <p:extLst>
      <p:ext uri="{BB962C8B-B14F-4D97-AF65-F5344CB8AC3E}">
        <p14:creationId xmlns:p14="http://schemas.microsoft.com/office/powerpoint/2010/main" val="19623604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072960"/>
            <a:chOff x="921554" y="1847598"/>
            <a:chExt cx="11028575" cy="407296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380721"/>
              <a:chOff x="0" y="-57150"/>
              <a:chExt cx="1309636" cy="10782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210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algn="ctr">
                  <a:lnSpc>
                    <a:spcPts val="2659"/>
                  </a:lnSpc>
                </a:pPr>
                <a:endParaRPr sz="1200"/>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algn="ctr">
                  <a:lnSpc>
                    <a:spcPts val="5599"/>
                  </a:lnSpc>
                </a:pPr>
                <a:r>
                  <a:rPr lang="en-US" sz="6000" dirty="0">
                    <a:solidFill>
                      <a:srgbClr val="000000"/>
                    </a:solidFill>
                    <a:latin typeface="Cambria" panose="02040503050406030204" pitchFamily="18" charset="0"/>
                    <a:ea typeface="Cambria" panose="02040503050406030204" pitchFamily="18" charset="0"/>
                  </a:rPr>
                  <a:t>1</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300780"/>
              <a:ext cx="10346288" cy="2123658"/>
            </a:xfrm>
            <a:prstGeom prst="rect">
              <a:avLst/>
            </a:prstGeom>
          </p:spPr>
          <p:txBody>
            <a:bodyPr wrap="square">
              <a:spAutoFit/>
            </a:bodyPr>
            <a:lstStyle/>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Bài thơ là lời của cha mẹ nói với con cái.</a:t>
              </a:r>
            </a:p>
            <a:p>
              <a:pPr marL="571500" indent="-571500" algn="just">
                <a:buFont typeface="Arial" panose="020B0604020202020204" pitchFamily="34" charset="0"/>
                <a:buChar char="•"/>
              </a:pPr>
              <a:r>
                <a:rPr lang="vi-VN" sz="4400" dirty="0">
                  <a:solidFill>
                    <a:srgbClr val="000000"/>
                  </a:solidFill>
                  <a:latin typeface="Cambria" panose="02040503050406030204" pitchFamily="18" charset="0"/>
                  <a:ea typeface="Cambria" panose="02040503050406030204" pitchFamily="18" charset="0"/>
                </a:rPr>
                <a:t> Những từ ngữ  thể hiện điều đó: </a:t>
              </a:r>
              <a:r>
                <a:rPr lang="vi-VN" sz="4400" i="1" dirty="0">
                  <a:solidFill>
                    <a:srgbClr val="000000"/>
                  </a:solidFill>
                  <a:latin typeface="Cambria" panose="02040503050406030204" pitchFamily="18" charset="0"/>
                  <a:ea typeface="Cambria" panose="02040503050406030204" pitchFamily="18" charset="0"/>
                </a:rPr>
                <a:t>con ơi, con, các con.</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16795041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D57F06C0-290C-CF55-CD54-6A06714760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816237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468713" y="1445091"/>
            <a:ext cx="11028575" cy="5260508"/>
            <a:chOff x="921554" y="1840690"/>
            <a:chExt cx="11028575" cy="4079868"/>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389447"/>
              <a:ext cx="11028575" cy="3531111"/>
              <a:chOff x="0" y="-105115"/>
              <a:chExt cx="1309636" cy="1126201"/>
            </a:xfrm>
          </p:grpSpPr>
          <p:sp>
            <p:nvSpPr>
              <p:cNvPr id="13" name="Freeform 5">
                <a:extLst>
                  <a:ext uri="{FF2B5EF4-FFF2-40B4-BE49-F238E27FC236}">
                    <a16:creationId xmlns:a16="http://schemas.microsoft.com/office/drawing/2014/main" id="{BCEEC65E-70D6-47B5-2EC4-59E1F13535BB}"/>
                  </a:ext>
                </a:extLst>
              </p:cNvPr>
              <p:cNvSpPr/>
              <p:nvPr/>
            </p:nvSpPr>
            <p:spPr>
              <a:xfrm>
                <a:off x="0" y="-105115"/>
                <a:ext cx="1309636" cy="112620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349133" y="1840690"/>
              <a:ext cx="1712390" cy="1323377"/>
              <a:chOff x="390712" y="12735"/>
              <a:chExt cx="812800" cy="746125"/>
            </a:xfrm>
          </p:grpSpPr>
          <p:sp>
            <p:nvSpPr>
              <p:cNvPr id="11" name="Freeform 8">
                <a:extLst>
                  <a:ext uri="{FF2B5EF4-FFF2-40B4-BE49-F238E27FC236}">
                    <a16:creationId xmlns:a16="http://schemas.microsoft.com/office/drawing/2014/main" id="{AD08FBBD-51DC-5C07-E498-BFCF4F1CEC28}"/>
                  </a:ext>
                </a:extLst>
              </p:cNvPr>
              <p:cNvSpPr/>
              <p:nvPr/>
            </p:nvSpPr>
            <p:spPr>
              <a:xfrm>
                <a:off x="390712" y="49950"/>
                <a:ext cx="812800" cy="56372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735"/>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404432" y="3123486"/>
              <a:ext cx="10346288" cy="23631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Khổ thơ đầu khuyên chúng ta điều gì? Tìm câu trả lời đúng.</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Cần phải sống chan hoà với thiên nhiên.</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Cần phải biết bảo vệ môi trường sống của mình.</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Cần phải biết yêu thương các loài vật.</a:t>
              </a:r>
            </a:p>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Cần phải gắn bó với cộng đồng, yêu thương mọi người.</a:t>
              </a: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400050" y="0"/>
            <a:ext cx="10630034" cy="1653690"/>
          </a:xfrm>
          <a:prstGeom prst="rect">
            <a:avLst/>
          </a:prstGeom>
        </p:spPr>
      </p:pic>
      <p:sp>
        <p:nvSpPr>
          <p:cNvPr id="4" name="Oval 3">
            <a:extLst>
              <a:ext uri="{FF2B5EF4-FFF2-40B4-BE49-F238E27FC236}">
                <a16:creationId xmlns:a16="http://schemas.microsoft.com/office/drawing/2014/main" id="{138301AC-0893-DC24-AC4A-372898A6EDD2}"/>
              </a:ext>
            </a:extLst>
          </p:cNvPr>
          <p:cNvSpPr/>
          <p:nvPr/>
        </p:nvSpPr>
        <p:spPr>
          <a:xfrm>
            <a:off x="847725" y="5524500"/>
            <a:ext cx="609600" cy="5619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3223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5057AFF8-3072-3CA9-50D5-620E348CDE10}"/>
              </a:ext>
            </a:extLst>
          </p:cNvPr>
          <p:cNvPicPr>
            <a:picLocks noChangeAspect="1"/>
          </p:cNvPicPr>
          <p:nvPr/>
        </p:nvPicPr>
        <p:blipFill>
          <a:blip r:embed="rId3"/>
          <a:srcRect/>
          <a:stretch>
            <a:fillRect/>
          </a:stretch>
        </p:blipFill>
        <p:spPr>
          <a:xfrm>
            <a:off x="213360" y="-314325"/>
            <a:ext cx="11836400" cy="7753349"/>
          </a:xfrm>
          <a:prstGeom prst="rect">
            <a:avLst/>
          </a:prstGeom>
        </p:spPr>
      </p:pic>
      <p:sp>
        <p:nvSpPr>
          <p:cNvPr id="6" name="Rectangle 5">
            <a:extLst>
              <a:ext uri="{FF2B5EF4-FFF2-40B4-BE49-F238E27FC236}">
                <a16:creationId xmlns:a16="http://schemas.microsoft.com/office/drawing/2014/main" id="{8124CFB5-C0CB-EB17-C3D0-8EE8BEAB9FB1}"/>
              </a:ext>
            </a:extLst>
          </p:cNvPr>
          <p:cNvSpPr/>
          <p:nvPr/>
        </p:nvSpPr>
        <p:spPr>
          <a:xfrm>
            <a:off x="1646397" y="2105801"/>
            <a:ext cx="9031128" cy="584775"/>
          </a:xfrm>
          <a:prstGeom prst="rect">
            <a:avLst/>
          </a:prstGeom>
        </p:spPr>
        <p:txBody>
          <a:bodyPr wrap="square">
            <a:spAutoFit/>
          </a:bodyPr>
          <a:lstStyle/>
          <a:p>
            <a:pPr algn="ctr"/>
            <a:r>
              <a:rPr lang="en-GB" sz="3200" b="1" dirty="0" err="1">
                <a:solidFill>
                  <a:schemeClr val="bg1"/>
                </a:solidFill>
                <a:latin typeface="Cambria" panose="02040503050406030204" pitchFamily="18" charset="0"/>
                <a:ea typeface="Cambria" panose="02040503050406030204" pitchFamily="18" charset="0"/>
              </a:rPr>
              <a:t>Thảo</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luận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nhóm</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bốn</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trả</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lời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các</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câu</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hỏi</a:t>
            </a:r>
            <a:r>
              <a:rPr lang="en-GB" sz="3200" b="1" dirty="0">
                <a:solidFill>
                  <a:schemeClr val="bg1"/>
                </a:solidFill>
                <a:latin typeface="Cambria" panose="02040503050406030204" pitchFamily="18" charset="0"/>
                <a:ea typeface="Cambria" panose="02040503050406030204" pitchFamily="18" charset="0"/>
              </a:rPr>
              <a:t> </a:t>
            </a:r>
            <a:r>
              <a:rPr lang="en-GB" sz="3200" b="1" dirty="0" err="1">
                <a:solidFill>
                  <a:schemeClr val="bg1"/>
                </a:solidFill>
                <a:latin typeface="Cambria" panose="02040503050406030204" pitchFamily="18" charset="0"/>
                <a:ea typeface="Cambria" panose="02040503050406030204" pitchFamily="18" charset="0"/>
              </a:rPr>
              <a:t>sau</a:t>
            </a:r>
            <a:r>
              <a:rPr lang="en-GB" sz="3200" b="1" dirty="0">
                <a:solidFill>
                  <a:schemeClr val="bg1"/>
                </a:solidFill>
                <a:latin typeface="Cambria" panose="02040503050406030204" pitchFamily="18" charset="0"/>
                <a:ea typeface="Cambria" panose="02040503050406030204" pitchFamily="18" charset="0"/>
              </a:rPr>
              <a:t>:</a:t>
            </a:r>
            <a:endParaRPr lang="en-GB" sz="1400" b="1" dirty="0">
              <a:solidFill>
                <a:schemeClr val="bg1"/>
              </a:solidFill>
            </a:endParaRPr>
          </a:p>
        </p:txBody>
      </p:sp>
      <p:sp>
        <p:nvSpPr>
          <p:cNvPr id="7" name="Rectangle 6">
            <a:extLst>
              <a:ext uri="{FF2B5EF4-FFF2-40B4-BE49-F238E27FC236}">
                <a16:creationId xmlns:a16="http://schemas.microsoft.com/office/drawing/2014/main" id="{444FB78F-94C4-E500-52CB-6A9861DF05E5}"/>
              </a:ext>
            </a:extLst>
          </p:cNvPr>
          <p:cNvSpPr/>
          <p:nvPr/>
        </p:nvSpPr>
        <p:spPr>
          <a:xfrm>
            <a:off x="1514251" y="2872850"/>
            <a:ext cx="9172799" cy="3046988"/>
          </a:xfrm>
          <a:prstGeom prst="rect">
            <a:avLst/>
          </a:prstGeom>
        </p:spPr>
        <p:txBody>
          <a:bodyPr wrap="square">
            <a:spAutoFit/>
          </a:bodyPr>
          <a:lstStyle/>
          <a:p>
            <a:pPr algn="just"/>
            <a:r>
              <a:rPr lang="vi-VN" sz="3200" b="1" i="1" dirty="0">
                <a:solidFill>
                  <a:schemeClr val="bg1"/>
                </a:solidFill>
                <a:latin typeface="Cambria" panose="02040503050406030204" pitchFamily="18" charset="0"/>
                <a:ea typeface="Cambria" panose="02040503050406030204" pitchFamily="18" charset="0"/>
              </a:rPr>
              <a:t>Câu 3</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Hình ảnh nào giúp chúng ta hiểu vai trò, sức mạnh của sự đoàn kết?</a:t>
            </a:r>
          </a:p>
          <a:p>
            <a:pPr algn="just"/>
            <a:r>
              <a:rPr lang="vi-VN" sz="3200" b="1" i="1" dirty="0">
                <a:solidFill>
                  <a:schemeClr val="bg1"/>
                </a:solidFill>
                <a:latin typeface="Cambria" panose="02040503050406030204" pitchFamily="18" charset="0"/>
                <a:ea typeface="Cambria" panose="02040503050406030204" pitchFamily="18" charset="0"/>
              </a:rPr>
              <a:t>Câu 4</a:t>
            </a:r>
            <a:r>
              <a:rPr lang="en-GB" sz="3200" b="1" i="1" dirty="0">
                <a:solidFill>
                  <a:schemeClr val="bg1"/>
                </a:solidFill>
                <a:latin typeface="Cambria" panose="02040503050406030204" pitchFamily="18" charset="0"/>
                <a:ea typeface="Cambria" panose="02040503050406030204" pitchFamily="18" charset="0"/>
              </a:rPr>
              <a:t>: </a:t>
            </a:r>
            <a:r>
              <a:rPr lang="vi-VN" sz="3200" b="1" i="1" dirty="0">
                <a:solidFill>
                  <a:schemeClr val="bg1"/>
                </a:solidFill>
                <a:latin typeface="Cambria" panose="02040503050406030204" pitchFamily="18" charset="0"/>
                <a:ea typeface="Cambria" panose="02040503050406030204" pitchFamily="18" charset="0"/>
              </a:rPr>
              <a:t>Em nhận được lời khuyên gì từ khổ thơ thứ ba? </a:t>
            </a:r>
            <a:endParaRPr lang="en-US" sz="3200" b="1" i="1" dirty="0">
              <a:solidFill>
                <a:schemeClr val="bg1"/>
              </a:solidFill>
              <a:latin typeface="Cambria" panose="02040503050406030204" pitchFamily="18" charset="0"/>
              <a:ea typeface="Cambria" panose="02040503050406030204" pitchFamily="18" charset="0"/>
            </a:endParaRPr>
          </a:p>
          <a:p>
            <a:pPr algn="just"/>
            <a:r>
              <a:rPr lang="vi-VN" sz="3200" b="1" i="1" dirty="0">
                <a:solidFill>
                  <a:schemeClr val="bg1"/>
                </a:solidFill>
                <a:latin typeface="Cambria" panose="02040503050406030204" pitchFamily="18" charset="0"/>
                <a:ea typeface="Cambria" panose="02040503050406030204" pitchFamily="18" charset="0"/>
              </a:rPr>
              <a:t>Câu </a:t>
            </a:r>
            <a:r>
              <a:rPr lang="en-US" sz="3200" b="1" i="1" dirty="0">
                <a:solidFill>
                  <a:schemeClr val="bg1"/>
                </a:solidFill>
                <a:latin typeface="Cambria" panose="02040503050406030204" pitchFamily="18" charset="0"/>
                <a:ea typeface="Cambria" panose="02040503050406030204" pitchFamily="18" charset="0"/>
              </a:rPr>
              <a:t>5: </a:t>
            </a:r>
            <a:r>
              <a:rPr lang="vi-VN" sz="3200" b="1" i="1" dirty="0">
                <a:solidFill>
                  <a:schemeClr val="bg1"/>
                </a:solidFill>
                <a:latin typeface="Cambria" panose="02040503050406030204" pitchFamily="18" charset="0"/>
                <a:ea typeface="Cambria" panose="02040503050406030204" pitchFamily="18" charset="0"/>
              </a:rPr>
              <a:t>Khổ thơ cuối nói gì về tình cảm của cha mẹ dành cho con cái? </a:t>
            </a:r>
          </a:p>
        </p:txBody>
      </p:sp>
      <p:pic>
        <p:nvPicPr>
          <p:cNvPr id="8" name="Picture 7">
            <a:extLst>
              <a:ext uri="{FF2B5EF4-FFF2-40B4-BE49-F238E27FC236}">
                <a16:creationId xmlns:a16="http://schemas.microsoft.com/office/drawing/2014/main" id="{DCB5FE8F-BF90-0D7D-D5FC-8F568DB39707}"/>
              </a:ext>
            </a:extLst>
          </p:cNvPr>
          <p:cNvPicPr>
            <a:picLocks noChangeAspect="1"/>
          </p:cNvPicPr>
          <p:nvPr/>
        </p:nvPicPr>
        <p:blipFill>
          <a:blip r:embed="rId4"/>
          <a:stretch>
            <a:fillRect/>
          </a:stretch>
        </p:blipFill>
        <p:spPr>
          <a:xfrm>
            <a:off x="2436864" y="737930"/>
            <a:ext cx="8212601" cy="1300740"/>
          </a:xfrm>
          <a:prstGeom prst="rect">
            <a:avLst/>
          </a:prstGeom>
        </p:spPr>
      </p:pic>
    </p:spTree>
    <p:extLst>
      <p:ext uri="{BB962C8B-B14F-4D97-AF65-F5344CB8AC3E}">
        <p14:creationId xmlns:p14="http://schemas.microsoft.com/office/powerpoint/2010/main" val="16929214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796899"/>
            <a:ext cx="11028575" cy="4318150"/>
            <a:chOff x="921554" y="1847598"/>
            <a:chExt cx="11028575" cy="4318150"/>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539837"/>
              <a:ext cx="11028575" cy="3625911"/>
              <a:chOff x="0" y="-57150"/>
              <a:chExt cx="1309636" cy="1156436"/>
            </a:xfrm>
          </p:grpSpPr>
          <p:sp>
            <p:nvSpPr>
              <p:cNvPr id="13" name="Freeform 5">
                <a:extLst>
                  <a:ext uri="{FF2B5EF4-FFF2-40B4-BE49-F238E27FC236}">
                    <a16:creationId xmlns:a16="http://schemas.microsoft.com/office/drawing/2014/main" id="{BCEEC65E-70D6-47B5-2EC4-59E1F13535BB}"/>
                  </a:ext>
                </a:extLst>
              </p:cNvPr>
              <p:cNvSpPr/>
              <p:nvPr/>
            </p:nvSpPr>
            <p:spPr>
              <a:xfrm>
                <a:off x="0" y="0"/>
                <a:ext cx="1309636" cy="1099286"/>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568208" y="1847598"/>
              <a:ext cx="1712390" cy="1471600"/>
              <a:chOff x="494698" y="16630"/>
              <a:chExt cx="812800" cy="829694"/>
            </a:xfrm>
          </p:grpSpPr>
          <p:sp>
            <p:nvSpPr>
              <p:cNvPr id="11" name="Freeform 8">
                <a:extLst>
                  <a:ext uri="{FF2B5EF4-FFF2-40B4-BE49-F238E27FC236}">
                    <a16:creationId xmlns:a16="http://schemas.microsoft.com/office/drawing/2014/main" id="{AD08FBBD-51DC-5C07-E498-BFCF4F1CEC28}"/>
                  </a:ext>
                </a:extLst>
              </p:cNvPr>
              <p:cNvSpPr/>
              <p:nvPr/>
            </p:nvSpPr>
            <p:spPr>
              <a:xfrm>
                <a:off x="494698" y="1663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566832" y="100199"/>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318707" y="3196005"/>
              <a:ext cx="10346288" cy="2800767"/>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Hình ảnh một ngôi sao chẳng sáng đêm, một thân lúa chín chẳng nên mùa vàng, một người đâu phải nhân gian giúp chúng ta hiểu vai trò, sức mạnh của sự đoàn kết.</a:t>
              </a:r>
              <a:endParaRPr kumimoji="0" lang="vi-VN" sz="4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793617" y="0"/>
            <a:ext cx="12623801" cy="1963856"/>
          </a:xfrm>
          <a:prstGeom prst="rect">
            <a:avLst/>
          </a:prstGeom>
        </p:spPr>
      </p:pic>
    </p:spTree>
    <p:extLst>
      <p:ext uri="{BB962C8B-B14F-4D97-AF65-F5344CB8AC3E}">
        <p14:creationId xmlns:p14="http://schemas.microsoft.com/office/powerpoint/2010/main" val="33291985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11382377" cy="4273535"/>
            <a:chOff x="1834150" y="1963118"/>
            <a:chExt cx="5449824" cy="2146654"/>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690795"/>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684079"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59238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Đoàn kết tạo nên sức mạnh tập thể, giúp chúng ta dễ dàng vượt qua khó khăn dẫn đến thành công. Đoàn kết giúp mỗi con người không cảm thấy lạc lõng trong tập thể, cộng đồng.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5043549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3108543"/>
            </a:xfrm>
            <a:prstGeom prst="rect">
              <a:avLst/>
            </a:prstGeom>
          </p:spPr>
          <p:txBody>
            <a:bodyPr wrap="square">
              <a:spAutoFit/>
            </a:bodyPr>
            <a:lstStyle/>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“núi cao vì có đất bồi” </a:t>
              </a:r>
              <a:r>
                <a:rPr lang="nl-NL" sz="2800" dirty="0">
                  <a:effectLst/>
                  <a:latin typeface="Cambria" panose="02040503050406030204" pitchFamily="18" charset="0"/>
                  <a:ea typeface="Cambria" panose="02040503050406030204" pitchFamily="18" charset="0"/>
                </a:rPr>
                <a:t>chỉ rõ vì sao núi cao hơn đất. Vì thế không nên chên đất thấp hơn mình.</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Hình ảnh </a:t>
              </a:r>
              <a:r>
                <a:rPr lang="nl-NL" sz="2800" b="1" dirty="0">
                  <a:effectLst/>
                  <a:latin typeface="Cambria" panose="02040503050406030204" pitchFamily="18" charset="0"/>
                  <a:ea typeface="Cambria" panose="02040503050406030204" pitchFamily="18" charset="0"/>
                </a:rPr>
                <a:t>“Muôn dòng sông đổ biển sâu” </a:t>
              </a:r>
              <a:r>
                <a:rPr lang="nl-NL" sz="2800" dirty="0">
                  <a:effectLst/>
                  <a:latin typeface="Cambria" panose="02040503050406030204" pitchFamily="18" charset="0"/>
                  <a:ea typeface="Cambria" panose="02040503050406030204" pitchFamily="18" charset="0"/>
                </a:rPr>
                <a:t>cho biết vì sao biển rộng lớn, nước tràn đầy…</a:t>
              </a:r>
            </a:p>
            <a:p>
              <a:pPr marL="457200" marR="0" indent="-457200" algn="just">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Nhà thơ đã </a:t>
              </a:r>
              <a:r>
                <a:rPr lang="nl-NL" sz="2800" b="1" dirty="0">
                  <a:effectLst/>
                  <a:latin typeface="Cambria" panose="02040503050406030204" pitchFamily="18" charset="0"/>
                  <a:ea typeface="Cambria" panose="02040503050406030204" pitchFamily="18" charset="0"/>
                </a:rPr>
                <a:t>mượn biển, núi</a:t>
              </a:r>
              <a:r>
                <a:rPr lang="nl-NL" sz="2800" dirty="0">
                  <a:effectLst/>
                  <a:latin typeface="Cambria" panose="02040503050406030204" pitchFamily="18" charset="0"/>
                  <a:ea typeface="Cambria" panose="02040503050406030204" pitchFamily="18" charset="0"/>
                </a:rPr>
                <a:t>,… để đưa ra lời khuyên về lối sống đẹp, cần phải biết ơn giá trị tốt đẹp mà các em nhận được từ cuộc sống.</a:t>
              </a:r>
              <a:endParaRPr lang="en-US" sz="280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20731480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330C85-D148-904A-EE14-598C9CEF360B}"/>
              </a:ext>
            </a:extLst>
          </p:cNvPr>
          <p:cNvGrpSpPr/>
          <p:nvPr/>
        </p:nvGrpSpPr>
        <p:grpSpPr>
          <a:xfrm>
            <a:off x="573488" y="1545072"/>
            <a:ext cx="11028575" cy="4779529"/>
            <a:chOff x="921554" y="1595771"/>
            <a:chExt cx="11028575" cy="4779529"/>
          </a:xfrm>
        </p:grpSpPr>
        <p:grpSp>
          <p:nvGrpSpPr>
            <p:cNvPr id="8" name="Group 4">
              <a:extLst>
                <a:ext uri="{FF2B5EF4-FFF2-40B4-BE49-F238E27FC236}">
                  <a16:creationId xmlns:a16="http://schemas.microsoft.com/office/drawing/2014/main" id="{E2D31106-D1BA-6357-2C91-D14B6916F899}"/>
                </a:ext>
              </a:extLst>
            </p:cNvPr>
            <p:cNvGrpSpPr/>
            <p:nvPr/>
          </p:nvGrpSpPr>
          <p:grpSpPr>
            <a:xfrm>
              <a:off x="921554" y="2212872"/>
              <a:ext cx="11028575" cy="4162428"/>
              <a:chOff x="0" y="-161431"/>
              <a:chExt cx="1309636" cy="1327551"/>
            </a:xfrm>
          </p:grpSpPr>
          <p:sp>
            <p:nvSpPr>
              <p:cNvPr id="13" name="Freeform 5">
                <a:extLst>
                  <a:ext uri="{FF2B5EF4-FFF2-40B4-BE49-F238E27FC236}">
                    <a16:creationId xmlns:a16="http://schemas.microsoft.com/office/drawing/2014/main" id="{BCEEC65E-70D6-47B5-2EC4-59E1F13535BB}"/>
                  </a:ext>
                </a:extLst>
              </p:cNvPr>
              <p:cNvSpPr/>
              <p:nvPr/>
            </p:nvSpPr>
            <p:spPr>
              <a:xfrm>
                <a:off x="0" y="-161431"/>
                <a:ext cx="1309636" cy="1327551"/>
              </a:xfrm>
              <a:custGeom>
                <a:avLst/>
                <a:gdLst/>
                <a:ahLst/>
                <a:cxnLst/>
                <a:rect l="l" t="t" r="r" b="b"/>
                <a:pathLst>
                  <a:path w="1077064" h="1306426">
                    <a:moveTo>
                      <a:pt x="35969" y="0"/>
                    </a:moveTo>
                    <a:lnTo>
                      <a:pt x="1041095" y="0"/>
                    </a:lnTo>
                    <a:cubicBezTo>
                      <a:pt x="1050635" y="0"/>
                      <a:pt x="1059784" y="3790"/>
                      <a:pt x="1066529" y="10535"/>
                    </a:cubicBezTo>
                    <a:cubicBezTo>
                      <a:pt x="1073275" y="17281"/>
                      <a:pt x="1077064" y="26430"/>
                      <a:pt x="1077064" y="35969"/>
                    </a:cubicBezTo>
                    <a:lnTo>
                      <a:pt x="1077064" y="1270456"/>
                    </a:lnTo>
                    <a:cubicBezTo>
                      <a:pt x="1077064" y="1279996"/>
                      <a:pt x="1073275" y="1289145"/>
                      <a:pt x="1066529" y="1295891"/>
                    </a:cubicBezTo>
                    <a:cubicBezTo>
                      <a:pt x="1059784" y="1302636"/>
                      <a:pt x="1050635" y="1306426"/>
                      <a:pt x="1041095" y="1306426"/>
                    </a:cubicBezTo>
                    <a:lnTo>
                      <a:pt x="35969" y="1306426"/>
                    </a:lnTo>
                    <a:cubicBezTo>
                      <a:pt x="26430" y="1306426"/>
                      <a:pt x="17281" y="1302636"/>
                      <a:pt x="10535" y="1295891"/>
                    </a:cubicBezTo>
                    <a:cubicBezTo>
                      <a:pt x="3790" y="1289145"/>
                      <a:pt x="0" y="1279996"/>
                      <a:pt x="0" y="1270456"/>
                    </a:cubicBezTo>
                    <a:lnTo>
                      <a:pt x="0" y="35969"/>
                    </a:lnTo>
                    <a:cubicBezTo>
                      <a:pt x="0" y="26430"/>
                      <a:pt x="3790" y="17281"/>
                      <a:pt x="10535" y="10535"/>
                    </a:cubicBezTo>
                    <a:cubicBezTo>
                      <a:pt x="17281" y="3790"/>
                      <a:pt x="26430" y="0"/>
                      <a:pt x="35969" y="0"/>
                    </a:cubicBezTo>
                    <a:close/>
                  </a:path>
                </a:pathLst>
              </a:custGeom>
              <a:solidFill>
                <a:schemeClr val="accent4">
                  <a:lumMod val="20000"/>
                  <a:lumOff val="80000"/>
                </a:schemeClr>
              </a:solidFill>
            </p:spPr>
          </p:sp>
          <p:sp>
            <p:nvSpPr>
              <p:cNvPr id="14" name="TextBox 6">
                <a:extLst>
                  <a:ext uri="{FF2B5EF4-FFF2-40B4-BE49-F238E27FC236}">
                    <a16:creationId xmlns:a16="http://schemas.microsoft.com/office/drawing/2014/main" id="{87496EA0-C243-0F75-EC6C-8797709D38C2}"/>
                  </a:ext>
                </a:extLst>
              </p:cNvPr>
              <p:cNvSpPr txBox="1"/>
              <p:nvPr/>
            </p:nvSpPr>
            <p:spPr>
              <a:xfrm>
                <a:off x="0" y="-57150"/>
                <a:ext cx="812800" cy="86995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9" name="Group 7">
              <a:extLst>
                <a:ext uri="{FF2B5EF4-FFF2-40B4-BE49-F238E27FC236}">
                  <a16:creationId xmlns:a16="http://schemas.microsoft.com/office/drawing/2014/main" id="{0E5B4132-3EFB-8772-4E20-76DDE111EEFE}"/>
                </a:ext>
              </a:extLst>
            </p:cNvPr>
            <p:cNvGrpSpPr/>
            <p:nvPr/>
          </p:nvGrpSpPr>
          <p:grpSpPr>
            <a:xfrm>
              <a:off x="5463434" y="1595771"/>
              <a:ext cx="1542608" cy="1323377"/>
              <a:chOff x="444966" y="-125351"/>
              <a:chExt cx="732212" cy="746125"/>
            </a:xfrm>
          </p:grpSpPr>
          <p:sp>
            <p:nvSpPr>
              <p:cNvPr id="11" name="Freeform 8">
                <a:extLst>
                  <a:ext uri="{FF2B5EF4-FFF2-40B4-BE49-F238E27FC236}">
                    <a16:creationId xmlns:a16="http://schemas.microsoft.com/office/drawing/2014/main" id="{AD08FBBD-51DC-5C07-E498-BFCF4F1CEC28}"/>
                  </a:ext>
                </a:extLst>
              </p:cNvPr>
              <p:cNvSpPr/>
              <p:nvPr/>
            </p:nvSpPr>
            <p:spPr>
              <a:xfrm>
                <a:off x="444966" y="-122996"/>
                <a:ext cx="732212" cy="72685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sp>
          <p:sp>
            <p:nvSpPr>
              <p:cNvPr id="12" name="TextBox 9">
                <a:extLst>
                  <a:ext uri="{FF2B5EF4-FFF2-40B4-BE49-F238E27FC236}">
                    <a16:creationId xmlns:a16="http://schemas.microsoft.com/office/drawing/2014/main" id="{1E88D91D-C9E5-3D5F-9600-DD1A70AEF50A}"/>
                  </a:ext>
                </a:extLst>
              </p:cNvPr>
              <p:cNvSpPr txBox="1"/>
              <p:nvPr/>
            </p:nvSpPr>
            <p:spPr>
              <a:xfrm>
                <a:off x="476410" y="-125351"/>
                <a:ext cx="660400" cy="746125"/>
              </a:xfrm>
              <a:prstGeom prst="rect">
                <a:avLst/>
              </a:prstGeom>
            </p:spPr>
            <p:txBody>
              <a:bodyPr lIns="50800" tIns="50800" rIns="50800" bIns="50800" rtlCol="0" anchor="ctr"/>
              <a:lstStyle/>
              <a:p>
                <a:pPr marL="0" marR="0" lvl="0" indent="0" algn="ctr" defTabSz="914400" rtl="0" eaLnBrk="1" fontAlgn="auto" latinLnBrk="0" hangingPunct="1">
                  <a:lnSpc>
                    <a:spcPts val="5599"/>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5</a:t>
                </a:r>
              </a:p>
            </p:txBody>
          </p:sp>
        </p:grpSp>
        <p:sp>
          <p:nvSpPr>
            <p:cNvPr id="10" name="Rectangle 9">
              <a:extLst>
                <a:ext uri="{FF2B5EF4-FFF2-40B4-BE49-F238E27FC236}">
                  <a16:creationId xmlns:a16="http://schemas.microsoft.com/office/drawing/2014/main" id="{0F67ABED-ABF3-8AE4-056C-8AFEEB728678}"/>
                </a:ext>
              </a:extLst>
            </p:cNvPr>
            <p:cNvSpPr/>
            <p:nvPr/>
          </p:nvSpPr>
          <p:spPr>
            <a:xfrm>
              <a:off x="1032957" y="2929305"/>
              <a:ext cx="10346288" cy="2585323"/>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Khổ thơ cuối nói về tình cảm yêu thương vô bờ và niềm hi vọng của cha mẹ dành cho con.</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5" name="Picture 14">
            <a:extLst>
              <a:ext uri="{FF2B5EF4-FFF2-40B4-BE49-F238E27FC236}">
                <a16:creationId xmlns:a16="http://schemas.microsoft.com/office/drawing/2014/main" id="{34203080-F330-4E03-C916-1C62883948ED}"/>
              </a:ext>
            </a:extLst>
          </p:cNvPr>
          <p:cNvPicPr>
            <a:picLocks noChangeAspect="1"/>
          </p:cNvPicPr>
          <p:nvPr/>
        </p:nvPicPr>
        <p:blipFill>
          <a:blip r:embed="rId3"/>
          <a:stretch>
            <a:fillRect/>
          </a:stretch>
        </p:blipFill>
        <p:spPr>
          <a:xfrm>
            <a:off x="0" y="0"/>
            <a:ext cx="10953884" cy="1704071"/>
          </a:xfrm>
          <a:prstGeom prst="rect">
            <a:avLst/>
          </a:prstGeom>
        </p:spPr>
      </p:pic>
    </p:spTree>
    <p:extLst>
      <p:ext uri="{BB962C8B-B14F-4D97-AF65-F5344CB8AC3E}">
        <p14:creationId xmlns:p14="http://schemas.microsoft.com/office/powerpoint/2010/main" val="36604018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7497CB11-67F5-4C15-954D-D2C62ABC4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86" y="2324100"/>
            <a:ext cx="4674262" cy="4674262"/>
          </a:xfrm>
          <a:prstGeom prst="rect">
            <a:avLst/>
          </a:prstGeom>
        </p:spPr>
      </p:pic>
      <p:grpSp>
        <p:nvGrpSpPr>
          <p:cNvPr id="2" name="Group 1">
            <a:extLst>
              <a:ext uri="{FF2B5EF4-FFF2-40B4-BE49-F238E27FC236}">
                <a16:creationId xmlns:a16="http://schemas.microsoft.com/office/drawing/2014/main" id="{1639E38C-1425-55FB-2C96-FF20BE762800}"/>
              </a:ext>
            </a:extLst>
          </p:cNvPr>
          <p:cNvGrpSpPr/>
          <p:nvPr/>
        </p:nvGrpSpPr>
        <p:grpSpPr>
          <a:xfrm>
            <a:off x="3286123" y="650891"/>
            <a:ext cx="8772527" cy="5673709"/>
            <a:chOff x="1834150" y="1963118"/>
            <a:chExt cx="5449824" cy="2849980"/>
          </a:xfrm>
        </p:grpSpPr>
        <p:sp>
          <p:nvSpPr>
            <p:cNvPr id="3" name="Rectangle: Diagonal Corners Rounded 2">
              <a:extLst>
                <a:ext uri="{FF2B5EF4-FFF2-40B4-BE49-F238E27FC236}">
                  <a16:creationId xmlns:a16="http://schemas.microsoft.com/office/drawing/2014/main" id="{DC945FF9-B1A0-7064-95DA-AB75B97D41F2}"/>
                </a:ext>
              </a:extLst>
            </p:cNvPr>
            <p:cNvSpPr/>
            <p:nvPr/>
          </p:nvSpPr>
          <p:spPr>
            <a:xfrm>
              <a:off x="2428789" y="2256761"/>
              <a:ext cx="4855185" cy="2398447"/>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B6640541-53EB-C864-AB75-527D814BEE96}"/>
                </a:ext>
              </a:extLst>
            </p:cNvPr>
            <p:cNvSpPr/>
            <p:nvPr/>
          </p:nvSpPr>
          <p:spPr>
            <a:xfrm>
              <a:off x="2214643" y="2418977"/>
              <a:ext cx="4855185" cy="2394121"/>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1BF5FE27-C506-F2EB-B464-4E5FB97AD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175D3F55-616A-42E0-513C-0DA6936728F8}"/>
                </a:ext>
              </a:extLst>
            </p:cNvPr>
            <p:cNvSpPr txBox="1"/>
            <p:nvPr/>
          </p:nvSpPr>
          <p:spPr>
            <a:xfrm>
              <a:off x="2353577" y="2495530"/>
              <a:ext cx="4635608" cy="21489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Hình ảnh so sánh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chắt chiu như mẹ yêu con tháng ngày</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 kết hợp với hình ảnh được nhân hóa </a:t>
              </a:r>
              <a:r>
                <a:rPr kumimoji="0" lang="vi-VN" sz="3400" b="1" i="1" u="none" strike="noStrike" kern="1200" cap="none" spc="0" normalizeH="0" baseline="0" noProof="0" dirty="0">
                  <a:ln>
                    <a:noFill/>
                  </a:ln>
                  <a:solidFill>
                    <a:srgbClr val="990099"/>
                  </a:solidFill>
                  <a:effectLst/>
                  <a:uLnTx/>
                  <a:uFillTx/>
                  <a:latin typeface="Calibri" panose="020F0502020204030204"/>
                  <a:ea typeface="+mn-ea"/>
                  <a:cs typeface="+mn-cs"/>
                </a:rPr>
                <a:t>tre già yêu lấy măng non </a:t>
              </a: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giúp chúng ta liên tưởng đến tình yêu thương, sự chăm sóc của người mẹ dành cho con cái. Từ yêu thương dẫn tới mong ước, hi vọng sau này con sẽ trưởng thành...</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303870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EB5E9E7B-1534-4D94-9374-CFC480E2C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50" y="2664238"/>
            <a:ext cx="4114900" cy="4114900"/>
          </a:xfrm>
          <a:prstGeom prst="rect">
            <a:avLst/>
          </a:prstGeom>
        </p:spPr>
      </p:pic>
      <p:sp>
        <p:nvSpPr>
          <p:cNvPr id="2" name="矩形 5">
            <a:extLst>
              <a:ext uri="{FF2B5EF4-FFF2-40B4-BE49-F238E27FC236}">
                <a16:creationId xmlns:a16="http://schemas.microsoft.com/office/drawing/2014/main" id="{61675BA8-B1AE-74B2-24ED-335D91EF09D1}"/>
              </a:ext>
            </a:extLst>
          </p:cNvPr>
          <p:cNvSpPr/>
          <p:nvPr/>
        </p:nvSpPr>
        <p:spPr>
          <a:xfrm>
            <a:off x="3143428" y="1394601"/>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2">
            <a:extLst>
              <a:ext uri="{FF2B5EF4-FFF2-40B4-BE49-F238E27FC236}">
                <a16:creationId xmlns:a16="http://schemas.microsoft.com/office/drawing/2014/main" id="{36C50968-C252-826A-B8B1-FE25F989B4C3}"/>
              </a:ext>
            </a:extLst>
          </p:cNvPr>
          <p:cNvSpPr/>
          <p:nvPr/>
        </p:nvSpPr>
        <p:spPr>
          <a:xfrm>
            <a:off x="3867150" y="2262814"/>
            <a:ext cx="7544742" cy="3170099"/>
          </a:xfrm>
          <a:prstGeom prst="rect">
            <a:avLst/>
          </a:prstGeom>
        </p:spPr>
        <p:txBody>
          <a:bodyPr wrap="square">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Bài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tâm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tình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khuyên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cũng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như</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cha </a:t>
            </a:r>
            <a:r>
              <a:rPr lang="en-US" sz="4000" b="1" dirty="0" err="1">
                <a:solidFill>
                  <a:prstClr val="black"/>
                </a:solidFill>
                <a:latin typeface="Cambria" panose="02040503050406030204" pitchFamily="18" charset="0"/>
                <a:ea typeface="Cambria" panose="02040503050406030204" pitchFamily="18" charset="0"/>
              </a:rPr>
              <a:t>mẹ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cho</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cái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hành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trang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đầy</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quý</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báu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để</a:t>
            </a:r>
            <a:r>
              <a:rPr lang="en-US" sz="4000" b="1" dirty="0">
                <a:solidFill>
                  <a:prstClr val="black"/>
                </a:solidFill>
                <a:latin typeface="Cambria" panose="02040503050406030204" pitchFamily="18" charset="0"/>
                <a:ea typeface="Cambria" panose="02040503050406030204" pitchFamily="18" charset="0"/>
              </a:rPr>
              <a:t> con </a:t>
            </a:r>
            <a:r>
              <a:rPr lang="en-US" sz="4000" b="1" dirty="0" err="1">
                <a:solidFill>
                  <a:prstClr val="black"/>
                </a:solidFill>
                <a:latin typeface="Cambria" panose="02040503050406030204" pitchFamily="18" charset="0"/>
                <a:ea typeface="Cambria" panose="02040503050406030204" pitchFamily="18" charset="0"/>
              </a:rPr>
              <a:t>vững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bước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đời</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3C900A9B-88A7-E106-AEF3-28066F3A7FB3}"/>
              </a:ext>
            </a:extLst>
          </p:cNvPr>
          <p:cNvPicPr>
            <a:picLocks noChangeAspect="1"/>
          </p:cNvPicPr>
          <p:nvPr/>
        </p:nvPicPr>
        <p:blipFill>
          <a:blip r:embed="rId4"/>
          <a:stretch>
            <a:fillRect/>
          </a:stretch>
        </p:blipFill>
        <p:spPr>
          <a:xfrm>
            <a:off x="3796991" y="223393"/>
            <a:ext cx="7803556" cy="2383743"/>
          </a:xfrm>
          <a:prstGeom prst="rect">
            <a:avLst/>
          </a:prstGeom>
        </p:spPr>
      </p:pic>
    </p:spTree>
    <p:extLst>
      <p:ext uri="{BB962C8B-B14F-4D97-AF65-F5344CB8AC3E}">
        <p14:creationId xmlns:p14="http://schemas.microsoft.com/office/powerpoint/2010/main" val="24293443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535007-8945-27E6-BD26-0CC9CE5A8A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5" name="Picture 4">
            <a:extLst>
              <a:ext uri="{FF2B5EF4-FFF2-40B4-BE49-F238E27FC236}">
                <a16:creationId xmlns:a16="http://schemas.microsoft.com/office/drawing/2014/main" id="{3DCBBDFF-CF04-FCE6-67C1-E4FE1581036F}"/>
              </a:ext>
            </a:extLst>
          </p:cNvPr>
          <p:cNvPicPr>
            <a:picLocks noChangeAspect="1"/>
          </p:cNvPicPr>
          <p:nvPr/>
        </p:nvPicPr>
        <p:blipFill>
          <a:blip r:embed="rId4"/>
          <a:stretch>
            <a:fillRect/>
          </a:stretch>
        </p:blipFill>
        <p:spPr>
          <a:xfrm>
            <a:off x="731285" y="741728"/>
            <a:ext cx="10955462" cy="2292295"/>
          </a:xfrm>
          <a:prstGeom prst="rect">
            <a:avLst/>
          </a:prstGeom>
        </p:spPr>
      </p:pic>
    </p:spTree>
    <p:extLst>
      <p:ext uri="{BB962C8B-B14F-4D97-AF65-F5344CB8AC3E}">
        <p14:creationId xmlns:p14="http://schemas.microsoft.com/office/powerpoint/2010/main" val="2090184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97037-073A-6343-5D57-E278A88CE0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F2BD48-63D1-DD2C-A708-A1B341355F88}"/>
              </a:ext>
            </a:extLst>
          </p:cNvPr>
          <p:cNvSpPr>
            <a:spLocks noGrp="1"/>
          </p:cNvSpPr>
          <p:nvPr>
            <p:ph idx="1"/>
          </p:nvPr>
        </p:nvSpPr>
        <p:spPr/>
        <p:txBody>
          <a:bodyPr/>
          <a:lstStyle/>
          <a:p>
            <a:endParaRPr lang="en-US"/>
          </a:p>
        </p:txBody>
      </p:sp>
      <p:sp>
        <p:nvSpPr>
          <p:cNvPr id="4" name="圆角矩形 10">
            <a:extLst>
              <a:ext uri="{FF2B5EF4-FFF2-40B4-BE49-F238E27FC236}">
                <a16:creationId xmlns:a16="http://schemas.microsoft.com/office/drawing/2014/main" id="{613AC335-97C9-E06F-D989-3D9A2387E5EC}"/>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CDB44894-67DE-13A2-CFC6-E255B2A99424}"/>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6" name="TextBox 5">
            <a:extLst>
              <a:ext uri="{FF2B5EF4-FFF2-40B4-BE49-F238E27FC236}">
                <a16:creationId xmlns:a16="http://schemas.microsoft.com/office/drawing/2014/main" id="{7866729C-508A-4372-5C25-A31305E20B10}"/>
              </a:ext>
            </a:extLst>
          </p:cNvPr>
          <p:cNvSpPr txBox="1"/>
          <p:nvPr/>
        </p:nvSpPr>
        <p:spPr>
          <a:xfrm>
            <a:off x="665203" y="2187158"/>
            <a:ext cx="10964333" cy="2123658"/>
          </a:xfrm>
          <a:prstGeom prst="rect">
            <a:avLst/>
          </a:prstGeom>
          <a:noFill/>
        </p:spPr>
        <p:txBody>
          <a:bodyPr wrap="square" rtlCol="0">
            <a:spAutoFit/>
          </a:bodyPr>
          <a:lstStyle/>
          <a:p>
            <a:pPr lvl="0" algn="just">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như: </a:t>
            </a:r>
            <a:r>
              <a:rPr lang="vi-VN" sz="4400" i="1" dirty="0">
                <a:solidFill>
                  <a:prstClr val="black"/>
                </a:solidFill>
                <a:latin typeface="Cambria" panose="02040503050406030204" pitchFamily="18" charset="0"/>
                <a:ea typeface="Cambria" panose="02040503050406030204" pitchFamily="18" charset="0"/>
              </a:rPr>
              <a:t>yêu hoa, yêu nước, yêu trời,…</a:t>
            </a:r>
            <a:endParaRPr kumimoji="0" lang="vi-VN" sz="4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1694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ữ gi - Olm">
            <a:extLst>
              <a:ext uri="{FF2B5EF4-FFF2-40B4-BE49-F238E27FC236}">
                <a16:creationId xmlns:a16="http://schemas.microsoft.com/office/drawing/2014/main" id="{5FEDE715-071F-FD67-E162-B3528ED5A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95" y="1083206"/>
            <a:ext cx="2666108" cy="575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CA3DF1AB-2EA1-B4FB-C9B6-9DDBF7B0CC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9246">
            <a:off x="2886631" y="57794"/>
            <a:ext cx="7598704" cy="5484100"/>
          </a:xfrm>
          <a:prstGeom prst="rect">
            <a:avLst/>
          </a:prstGeom>
        </p:spPr>
      </p:pic>
      <p:sp>
        <p:nvSpPr>
          <p:cNvPr id="6" name="TextBox 5">
            <a:extLst>
              <a:ext uri="{FF2B5EF4-FFF2-40B4-BE49-F238E27FC236}">
                <a16:creationId xmlns:a16="http://schemas.microsoft.com/office/drawing/2014/main" id="{5DDC911A-5397-8159-B9C2-EFAE971A5A1E}"/>
              </a:ext>
            </a:extLst>
          </p:cNvPr>
          <p:cNvSpPr txBox="1"/>
          <p:nvPr/>
        </p:nvSpPr>
        <p:spPr>
          <a:xfrm>
            <a:off x="4150528" y="993001"/>
            <a:ext cx="5422097" cy="2554545"/>
          </a:xfrm>
          <a:prstGeom prst="rect">
            <a:avLst/>
          </a:prstGeom>
          <a:noFill/>
        </p:spPr>
        <p:txBody>
          <a:bodyPr wrap="square" rtlCol="0">
            <a:spAutoFit/>
          </a:bodyPr>
          <a:lstStyle/>
          <a:p>
            <a:pPr lvl="0" algn="ctr">
              <a:defRPr/>
            </a:pPr>
            <a:r>
              <a:rPr lang="vi-VN" sz="4000" b="1" dirty="0">
                <a:solidFill>
                  <a:srgbClr val="002060"/>
                </a:solidFill>
                <a:latin typeface="Cambria" panose="02040503050406030204" pitchFamily="18" charset="0"/>
                <a:ea typeface="Cambria" panose="02040503050406030204" pitchFamily="18" charset="0"/>
              </a:rPr>
              <a:t>Bài hát ru nói về nội dung gì? Em cảm thấy thế nào khi nghe bài hát ru đó?</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6924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spTree>
    <p:extLst>
      <p:ext uri="{BB962C8B-B14F-4D97-AF65-F5344CB8AC3E}">
        <p14:creationId xmlns:p14="http://schemas.microsoft.com/office/powerpoint/2010/main" val="616703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2D39CE1-27EB-4218-9BF8-A5B6D190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33" y="1286332"/>
            <a:ext cx="4570409" cy="5067068"/>
          </a:xfrm>
          <a:prstGeom prst="rect">
            <a:avLst/>
          </a:prstGeom>
        </p:spPr>
      </p:pic>
      <p:pic>
        <p:nvPicPr>
          <p:cNvPr id="3" name="Picture 2">
            <a:extLst>
              <a:ext uri="{FF2B5EF4-FFF2-40B4-BE49-F238E27FC236}">
                <a16:creationId xmlns:a16="http://schemas.microsoft.com/office/drawing/2014/main" id="{98AC4002-EBCD-12ED-5678-9066C0D217D2}"/>
              </a:ext>
            </a:extLst>
          </p:cNvPr>
          <p:cNvPicPr>
            <a:picLocks noChangeAspect="1"/>
          </p:cNvPicPr>
          <p:nvPr/>
        </p:nvPicPr>
        <p:blipFill>
          <a:blip r:embed="rId4"/>
          <a:stretch>
            <a:fillRect/>
          </a:stretch>
        </p:blipFill>
        <p:spPr>
          <a:xfrm>
            <a:off x="3995548" y="2079032"/>
            <a:ext cx="8772904" cy="1956986"/>
          </a:xfrm>
          <a:prstGeom prst="rect">
            <a:avLst/>
          </a:prstGeom>
        </p:spPr>
      </p:pic>
    </p:spTree>
    <p:extLst>
      <p:ext uri="{BB962C8B-B14F-4D97-AF65-F5344CB8AC3E}">
        <p14:creationId xmlns:p14="http://schemas.microsoft.com/office/powerpoint/2010/main" val="8553035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707886"/>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tính từ có trong khổ thơ thứ ba. </a:t>
            </a:r>
            <a:endParaRPr lang="en-US" sz="40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9F0A853-116E-E559-6868-364BAA8A8955}"/>
              </a:ext>
            </a:extLst>
          </p:cNvPr>
          <p:cNvSpPr txBox="1"/>
          <p:nvPr/>
        </p:nvSpPr>
        <p:spPr>
          <a:xfrm>
            <a:off x="2447925" y="1877695"/>
            <a:ext cx="8343899" cy="33135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cxnSp>
        <p:nvCxnSpPr>
          <p:cNvPr id="6" name="Straight Connector 5">
            <a:extLst>
              <a:ext uri="{FF2B5EF4-FFF2-40B4-BE49-F238E27FC236}">
                <a16:creationId xmlns:a16="http://schemas.microsoft.com/office/drawing/2014/main" id="{05F07486-5C14-C87B-06DB-CD65CE3356C1}"/>
              </a:ext>
            </a:extLst>
          </p:cNvPr>
          <p:cNvCxnSpPr>
            <a:cxnSpLocks/>
          </p:cNvCxnSpPr>
          <p:nvPr/>
        </p:nvCxnSpPr>
        <p:spPr>
          <a:xfrm>
            <a:off x="5238750" y="264795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16FFD9-7966-AA4C-40FF-91AD6EEAE052}"/>
              </a:ext>
            </a:extLst>
          </p:cNvPr>
          <p:cNvCxnSpPr>
            <a:cxnSpLocks/>
          </p:cNvCxnSpPr>
          <p:nvPr/>
        </p:nvCxnSpPr>
        <p:spPr>
          <a:xfrm>
            <a:off x="5695950" y="3429000"/>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39E0B77-0739-6AF9-3E73-6A6D0040A5DB}"/>
              </a:ext>
            </a:extLst>
          </p:cNvPr>
          <p:cNvCxnSpPr>
            <a:cxnSpLocks/>
          </p:cNvCxnSpPr>
          <p:nvPr/>
        </p:nvCxnSpPr>
        <p:spPr>
          <a:xfrm>
            <a:off x="8820150" y="4257675"/>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D43072-FA90-31F8-756D-2D6F06BA242D}"/>
              </a:ext>
            </a:extLst>
          </p:cNvPr>
          <p:cNvCxnSpPr>
            <a:cxnSpLocks/>
          </p:cNvCxnSpPr>
          <p:nvPr/>
        </p:nvCxnSpPr>
        <p:spPr>
          <a:xfrm>
            <a:off x="5619750" y="5105400"/>
            <a:ext cx="762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74808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194682" y="897689"/>
            <a:ext cx="12215031" cy="5862340"/>
          </a:xfrm>
          <a:prstGeom prst="rect">
            <a:avLst/>
          </a:prstGeom>
        </p:spPr>
      </p:pic>
      <p:sp>
        <p:nvSpPr>
          <p:cNvPr id="2" name="TextBox 1">
            <a:extLst>
              <a:ext uri="{FF2B5EF4-FFF2-40B4-BE49-F238E27FC236}">
                <a16:creationId xmlns:a16="http://schemas.microsoft.com/office/drawing/2014/main" id="{A3B08F9D-1C0C-49F1-884D-6358AE049EB4}"/>
              </a:ext>
            </a:extLst>
          </p:cNvPr>
          <p:cNvSpPr txBox="1"/>
          <p:nvPr/>
        </p:nvSpPr>
        <p:spPr>
          <a:xfrm>
            <a:off x="2819616" y="1685925"/>
            <a:ext cx="7391184" cy="3046988"/>
          </a:xfrm>
          <a:prstGeom prst="rect">
            <a:avLst/>
          </a:prstGeom>
          <a:noFill/>
        </p:spPr>
        <p:txBody>
          <a:bodyPr wrap="square" rtlCol="0">
            <a:spAutoFit/>
          </a:bodyPr>
          <a:lstStyle/>
          <a:p>
            <a:pPr lvl="0" algn="ctr">
              <a:defRPr/>
            </a:pP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Là</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những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từ</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miêu</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tả</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điểm</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hoặc</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tính</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chất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của</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sự</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vật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hoạt</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động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trạng</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en-US" sz="48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thái</a:t>
            </a:r>
            <a:r>
              <a:rPr lang="en-US" sz="4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4C87E8AB-58E6-9691-3B07-78D8886DFE3F}"/>
              </a:ext>
            </a:extLst>
          </p:cNvPr>
          <p:cNvSpPr txBox="1"/>
          <p:nvPr/>
        </p:nvSpPr>
        <p:spPr>
          <a:xfrm>
            <a:off x="4305300" y="6211669"/>
            <a:ext cx="68021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err="1"/>
              <a:t>Thiết</a:t>
            </a:r>
            <a:r>
              <a:rPr lang="en-US" altLang="zh-CN" sz="1600" dirty="0"/>
              <a:t> </a:t>
            </a:r>
            <a:r>
              <a:rPr lang="en-US" altLang="zh-CN" sz="1600" dirty="0" err="1"/>
              <a:t>kế</a:t>
            </a:r>
            <a:r>
              <a:rPr lang="en-US" altLang="zh-CN" sz="1600" dirty="0"/>
              <a:t>: </a:t>
            </a:r>
            <a:r>
              <a:rPr lang="en-US" altLang="zh-CN" sz="1600" dirty="0" err="1"/>
              <a:t>Hương</a:t>
            </a:r>
            <a:r>
              <a:rPr lang="en-US" altLang="zh-CN" sz="1600" dirty="0"/>
              <a:t> </a:t>
            </a:r>
            <a:r>
              <a:rPr lang="en-US" altLang="zh-CN" sz="1600" dirty="0" err="1"/>
              <a:t>Thảo</a:t>
            </a:r>
            <a:r>
              <a:rPr lang="en-US" altLang="zh-CN" sz="1600" dirty="0"/>
              <a:t> – </a:t>
            </a:r>
            <a:r>
              <a:rPr lang="en-US" altLang="zh-CN" sz="1600" dirty="0" err="1"/>
              <a:t>Zalo</a:t>
            </a:r>
            <a:r>
              <a:rPr lang="en-US" altLang="zh-CN" sz="1600" dirty="0"/>
              <a:t> 0972115126</a:t>
            </a:r>
            <a:endParaRPr lang="zh-CN" altLang="en-US" sz="1600" dirty="0"/>
          </a:p>
        </p:txBody>
      </p:sp>
    </p:spTree>
    <p:extLst>
      <p:ext uri="{BB962C8B-B14F-4D97-AF65-F5344CB8AC3E}">
        <p14:creationId xmlns:p14="http://schemas.microsoft.com/office/powerpoint/2010/main" val="1135164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down)">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48D87A26-5EC2-D205-2108-6B2C6611695E}"/>
              </a:ext>
            </a:extLst>
          </p:cNvPr>
          <p:cNvSpPr/>
          <p:nvPr/>
        </p:nvSpPr>
        <p:spPr>
          <a:xfrm>
            <a:off x="268358" y="248479"/>
            <a:ext cx="11923642" cy="6321286"/>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Bold" panose="020B0800000000000000"/>
              <a:cs typeface="+mn-cs"/>
            </a:endParaRPr>
          </a:p>
        </p:txBody>
      </p:sp>
      <p:sp>
        <p:nvSpPr>
          <p:cNvPr id="3" name="TextBox 2">
            <a:extLst>
              <a:ext uri="{FF2B5EF4-FFF2-40B4-BE49-F238E27FC236}">
                <a16:creationId xmlns:a16="http://schemas.microsoft.com/office/drawing/2014/main" id="{5F2982BD-A331-71CC-135F-2813E8A0FCD3}"/>
              </a:ext>
            </a:extLst>
          </p:cNvPr>
          <p:cNvSpPr txBox="1"/>
          <p:nvPr/>
        </p:nvSpPr>
        <p:spPr>
          <a:xfrm>
            <a:off x="1017142" y="544530"/>
            <a:ext cx="10387173" cy="1200329"/>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9070EC2-18E4-8530-069A-92801AF513A0}"/>
              </a:ext>
            </a:extLst>
          </p:cNvPr>
          <p:cNvSpPr txBox="1"/>
          <p:nvPr/>
        </p:nvSpPr>
        <p:spPr>
          <a:xfrm>
            <a:off x="3312668" y="2030430"/>
            <a:ext cx="6393308" cy="1446550"/>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Bạn</a:t>
            </a:r>
            <a:r>
              <a:rPr lang="en-US" sz="4400" u="sng" dirty="0">
                <a:latin typeface="Cambria" panose="02040503050406030204" pitchFamily="18" charset="0"/>
                <a:ea typeface="Cambria" panose="02040503050406030204" pitchFamily="18" charset="0"/>
              </a:rPr>
              <a:t> Huy</a:t>
            </a:r>
            <a:r>
              <a:rPr lang="en-US" sz="4400" dirty="0">
                <a:latin typeface="Cambria" panose="02040503050406030204" pitchFamily="18" charset="0"/>
                <a:ea typeface="Cambria" panose="02040503050406030204" pitchFamily="18" charset="0"/>
              </a:rPr>
              <a:t>/ </a:t>
            </a:r>
            <a:r>
              <a:rPr lang="en-US" sz="4400" u="sng" dirty="0" err="1">
                <a:latin typeface="Cambria" panose="02040503050406030204" pitchFamily="18" charset="0"/>
                <a:ea typeface="Cambria" panose="02040503050406030204" pitchFamily="18" charset="0"/>
              </a:rPr>
              <a:t>rất</a:t>
            </a:r>
            <a:r>
              <a:rPr lang="en-US" sz="4400" u="sng" dirty="0">
                <a:latin typeface="Cambria" panose="02040503050406030204" pitchFamily="18" charset="0"/>
                <a:ea typeface="Cambria" panose="02040503050406030204" pitchFamily="18" charset="0"/>
              </a:rPr>
              <a:t> </a:t>
            </a:r>
            <a:r>
              <a:rPr lang="en-US" sz="4400" u="sng" dirty="0" err="1">
                <a:solidFill>
                  <a:srgbClr val="FF0000"/>
                </a:solidFill>
                <a:latin typeface="Cambria" panose="02040503050406030204" pitchFamily="18" charset="0"/>
                <a:ea typeface="Cambria" panose="02040503050406030204" pitchFamily="18" charset="0"/>
              </a:rPr>
              <a:t>cao</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      CN         VN</a:t>
            </a:r>
          </a:p>
        </p:txBody>
      </p:sp>
      <p:sp>
        <p:nvSpPr>
          <p:cNvPr id="7" name="Rectangle: Rounded Corners 3">
            <a:extLst>
              <a:ext uri="{FF2B5EF4-FFF2-40B4-BE49-F238E27FC236}">
                <a16:creationId xmlns:a16="http://schemas.microsoft.com/office/drawing/2014/main" id="{88E4EE57-3991-58E6-3CBC-799DEFE0385B}"/>
              </a:ext>
            </a:extLst>
          </p:cNvPr>
          <p:cNvSpPr/>
          <p:nvPr/>
        </p:nvSpPr>
        <p:spPr>
          <a:xfrm>
            <a:off x="589936" y="2019300"/>
            <a:ext cx="2372340" cy="828675"/>
          </a:xfrm>
          <a:prstGeom prst="rect">
            <a:avLst/>
          </a:prstGeom>
          <a:ln w="57150">
            <a:solidFill>
              <a:srgbClr val="CC99FF"/>
            </a:solidFill>
            <a:prstDash val="dash"/>
            <a:extLst>
              <a:ext uri="{C807C97D-BFC1-408E-A445-0C87EB9F89A2}">
                <ask:lineSketchStyleProps xmlns:ask="http://schemas.microsoft.com/office/drawing/2018/sketchyshapes" sd="3259093642">
                  <a:custGeom>
                    <a:avLst/>
                    <a:gdLst>
                      <a:gd name="connsiteX0" fmla="*/ 0 w 2372340"/>
                      <a:gd name="connsiteY0" fmla="*/ 0 h 828675"/>
                      <a:gd name="connsiteX1" fmla="*/ 2372340 w 2372340"/>
                      <a:gd name="connsiteY1" fmla="*/ 0 h 828675"/>
                      <a:gd name="connsiteX2" fmla="*/ 2372340 w 2372340"/>
                      <a:gd name="connsiteY2" fmla="*/ 828675 h 828675"/>
                      <a:gd name="connsiteX3" fmla="*/ 0 w 2372340"/>
                      <a:gd name="connsiteY3" fmla="*/ 828675 h 828675"/>
                      <a:gd name="connsiteX4" fmla="*/ 0 w 2372340"/>
                      <a:gd name="connsiteY4" fmla="*/ 0 h 82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2340" h="828675" fill="none" extrusionOk="0">
                        <a:moveTo>
                          <a:pt x="0" y="0"/>
                        </a:moveTo>
                        <a:cubicBezTo>
                          <a:pt x="348353" y="-142987"/>
                          <a:pt x="1522032" y="-108173"/>
                          <a:pt x="2372340" y="0"/>
                        </a:cubicBezTo>
                        <a:cubicBezTo>
                          <a:pt x="2306102" y="223637"/>
                          <a:pt x="2344928" y="428183"/>
                          <a:pt x="2372340" y="828675"/>
                        </a:cubicBezTo>
                        <a:cubicBezTo>
                          <a:pt x="1409825" y="938492"/>
                          <a:pt x="668918" y="866318"/>
                          <a:pt x="0" y="828675"/>
                        </a:cubicBezTo>
                        <a:cubicBezTo>
                          <a:pt x="4578" y="581586"/>
                          <a:pt x="74391" y="236458"/>
                          <a:pt x="0" y="0"/>
                        </a:cubicBezTo>
                        <a:close/>
                      </a:path>
                      <a:path w="2372340" h="828675" stroke="0" extrusionOk="0">
                        <a:moveTo>
                          <a:pt x="0" y="0"/>
                        </a:moveTo>
                        <a:cubicBezTo>
                          <a:pt x="584876" y="-61518"/>
                          <a:pt x="1267709" y="141813"/>
                          <a:pt x="2372340" y="0"/>
                        </a:cubicBezTo>
                        <a:cubicBezTo>
                          <a:pt x="2347488" y="357160"/>
                          <a:pt x="2375916" y="609326"/>
                          <a:pt x="2372340" y="828675"/>
                        </a:cubicBezTo>
                        <a:cubicBezTo>
                          <a:pt x="1439851" y="975667"/>
                          <a:pt x="413128" y="874972"/>
                          <a:pt x="0" y="828675"/>
                        </a:cubicBezTo>
                        <a:cubicBezTo>
                          <a:pt x="61733" y="634192"/>
                          <a:pt x="50525" y="348758"/>
                          <a:pt x="0" y="0"/>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latin typeface="Cambria" panose="02040503050406030204" pitchFamily="18" charset="0"/>
                <a:ea typeface="Cambria" panose="02040503050406030204" pitchFamily="18" charset="0"/>
              </a:rPr>
              <a:t>Ví</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dụ</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E9A5B5EC-0354-51C1-A56C-CC5C644E546D}"/>
              </a:ext>
            </a:extLst>
          </p:cNvPr>
          <p:cNvSpPr txBox="1"/>
          <p:nvPr/>
        </p:nvSpPr>
        <p:spPr>
          <a:xfrm>
            <a:off x="3350768" y="3630630"/>
            <a:ext cx="6393308" cy="1323439"/>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Dòng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sông</a:t>
            </a:r>
            <a:r>
              <a:rPr lang="en-US" sz="4000" u="sng"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r>
              <a:rPr lang="en-US" sz="4000" u="sng" dirty="0" err="1">
                <a:latin typeface="Cambria" panose="02040503050406030204" pitchFamily="18" charset="0"/>
                <a:ea typeface="Cambria" panose="02040503050406030204" pitchFamily="18" charset="0"/>
              </a:rPr>
              <a:t>rất</a:t>
            </a:r>
            <a:r>
              <a:rPr lang="en-US" sz="4000" u="sng" dirty="0">
                <a:latin typeface="Cambria" panose="02040503050406030204" pitchFamily="18" charset="0"/>
                <a:ea typeface="Cambria" panose="02040503050406030204" pitchFamily="18" charset="0"/>
              </a:rPr>
              <a:t> </a:t>
            </a:r>
            <a:r>
              <a:rPr lang="en-US" sz="4000" u="sng" dirty="0" err="1">
                <a:solidFill>
                  <a:srgbClr val="FF0000"/>
                </a:solidFill>
                <a:latin typeface="Cambria" panose="02040503050406030204" pitchFamily="18" charset="0"/>
                <a:ea typeface="Cambria" panose="02040503050406030204" pitchFamily="18" charset="0"/>
              </a:rPr>
              <a:t>sâu</a:t>
            </a:r>
            <a:r>
              <a:rPr lang="en-US" sz="4000" u="sng" dirty="0">
                <a:latin typeface="Cambria" panose="02040503050406030204" pitchFamily="18" charset="0"/>
                <a:ea typeface="Cambria" panose="02040503050406030204" pitchFamily="18" charset="0"/>
              </a:rPr>
              <a: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          CN               VN</a:t>
            </a:r>
          </a:p>
        </p:txBody>
      </p:sp>
    </p:spTree>
    <p:extLst>
      <p:ext uri="{BB962C8B-B14F-4D97-AF65-F5344CB8AC3E}">
        <p14:creationId xmlns:p14="http://schemas.microsoft.com/office/powerpoint/2010/main" val="12625399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pic>
        <p:nvPicPr>
          <p:cNvPr id="3" name="Picture 2">
            <a:extLst>
              <a:ext uri="{FF2B5EF4-FFF2-40B4-BE49-F238E27FC236}">
                <a16:creationId xmlns:a16="http://schemas.microsoft.com/office/drawing/2014/main" id="{E51DA7C5-824A-7F08-14B3-ED53E5078C1D}"/>
              </a:ext>
            </a:extLst>
          </p:cNvPr>
          <p:cNvPicPr>
            <a:picLocks noChangeAspect="1"/>
          </p:cNvPicPr>
          <p:nvPr/>
        </p:nvPicPr>
        <p:blipFill>
          <a:blip r:embed="rId8"/>
          <a:stretch>
            <a:fillRect/>
          </a:stretch>
        </p:blipFill>
        <p:spPr>
          <a:xfrm>
            <a:off x="4429949" y="793189"/>
            <a:ext cx="3023878" cy="1018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14:presetBounceEnd="5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50000">
                                          <p:cBhvr additive="base">
                                            <p:cTn id="25"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lang="en-US" sz="2800" b="1" kern="0"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70C0"/>
                </a:solidFill>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70" y="905493"/>
            <a:ext cx="5047013" cy="5047013"/>
          </a:xfrm>
          <a:prstGeom prst="rect">
            <a:avLst/>
          </a:prstGeom>
        </p:spPr>
      </p:pic>
      <p:pic>
        <p:nvPicPr>
          <p:cNvPr id="2" name="Picture 1">
            <a:extLst>
              <a:ext uri="{FF2B5EF4-FFF2-40B4-BE49-F238E27FC236}">
                <a16:creationId xmlns:a16="http://schemas.microsoft.com/office/drawing/2014/main" id="{4C435733-396F-F0D0-542F-BD843C789564}"/>
              </a:ext>
            </a:extLst>
          </p:cNvPr>
          <p:cNvPicPr>
            <a:picLocks noChangeAspect="1"/>
          </p:cNvPicPr>
          <p:nvPr/>
        </p:nvPicPr>
        <p:blipFill>
          <a:blip r:embed="rId4"/>
          <a:stretch>
            <a:fillRect/>
          </a:stretch>
        </p:blipFill>
        <p:spPr>
          <a:xfrm>
            <a:off x="4781550" y="1223433"/>
            <a:ext cx="6833203" cy="4777561"/>
          </a:xfrm>
          <a:prstGeom prst="rect">
            <a:avLst/>
          </a:prstGeom>
        </p:spPr>
      </p:pic>
    </p:spTree>
    <p:extLst>
      <p:ext uri="{BB962C8B-B14F-4D97-AF65-F5344CB8AC3E}">
        <p14:creationId xmlns:p14="http://schemas.microsoft.com/office/powerpoint/2010/main" val="18003643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F828B0-9711-8373-8B70-8329935F6D0F}"/>
              </a:ext>
            </a:extLst>
          </p:cNvPr>
          <p:cNvGrpSpPr/>
          <p:nvPr/>
        </p:nvGrpSpPr>
        <p:grpSpPr>
          <a:xfrm>
            <a:off x="409573" y="1041416"/>
            <a:ext cx="9096377" cy="4291574"/>
            <a:chOff x="1834150" y="1963118"/>
            <a:chExt cx="5449824" cy="2155715"/>
          </a:xfrm>
        </p:grpSpPr>
        <p:sp>
          <p:nvSpPr>
            <p:cNvPr id="3" name="Rectangle: Diagonal Corners Rounded 2">
              <a:extLst>
                <a:ext uri="{FF2B5EF4-FFF2-40B4-BE49-F238E27FC236}">
                  <a16:creationId xmlns:a16="http://schemas.microsoft.com/office/drawing/2014/main" id="{754BFDE1-7C15-0BDE-1CB0-3D4BC820C1F6}"/>
                </a:ext>
              </a:extLst>
            </p:cNvPr>
            <p:cNvSpPr/>
            <p:nvPr/>
          </p:nvSpPr>
          <p:spPr>
            <a:xfrm>
              <a:off x="2428789" y="2256761"/>
              <a:ext cx="4855185" cy="1666221"/>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Diagonal Corners Rounded 3">
              <a:extLst>
                <a:ext uri="{FF2B5EF4-FFF2-40B4-BE49-F238E27FC236}">
                  <a16:creationId xmlns:a16="http://schemas.microsoft.com/office/drawing/2014/main" id="{10402244-C5A0-BA2A-2035-5E6E2E672366}"/>
                </a:ext>
              </a:extLst>
            </p:cNvPr>
            <p:cNvSpPr/>
            <p:nvPr/>
          </p:nvSpPr>
          <p:spPr>
            <a:xfrm>
              <a:off x="2214643" y="2418977"/>
              <a:ext cx="4855185" cy="1593847"/>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3">
              <a:extLst>
                <a:ext uri="{FF2B5EF4-FFF2-40B4-BE49-F238E27FC236}">
                  <a16:creationId xmlns:a16="http://schemas.microsoft.com/office/drawing/2014/main" id="{BB0FEDA1-4B34-C3C9-1405-187908A56BA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834150" y="1963118"/>
              <a:ext cx="1005065" cy="720349"/>
            </a:xfrm>
            <a:prstGeom prst="rect">
              <a:avLst/>
            </a:prstGeom>
          </p:spPr>
        </p:pic>
        <p:sp>
          <p:nvSpPr>
            <p:cNvPr id="6" name="TextBox 5">
              <a:extLst>
                <a:ext uri="{FF2B5EF4-FFF2-40B4-BE49-F238E27FC236}">
                  <a16:creationId xmlns:a16="http://schemas.microsoft.com/office/drawing/2014/main" id="{2D1521E9-27D5-FA02-ADE7-6FD84E50A471}"/>
                </a:ext>
              </a:extLst>
            </p:cNvPr>
            <p:cNvSpPr txBox="1"/>
            <p:nvPr/>
          </p:nvSpPr>
          <p:spPr>
            <a:xfrm>
              <a:off x="2353577" y="2495530"/>
              <a:ext cx="4635608" cy="16233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990099"/>
                  </a:solidFill>
                  <a:effectLst/>
                  <a:uLnTx/>
                  <a:uFillTx/>
                  <a:latin typeface="Calibri" panose="020F0502020204030204"/>
                  <a:ea typeface="+mn-ea"/>
                  <a:cs typeface="+mn-cs"/>
                </a:rPr>
                <a:t>Bài hát nói về nỗi vất vả trong lao động của người nông dân. Để làm ra hạt gạo họ phải đổ mồ hôi, công sức trên những cánh đồng. Vì thế cần có thái độ kính trọng và biết ơn người lao động.</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9" name="Picture 8" descr="A person holding a bunch of wheat&#10;&#10;Description automatically generated">
            <a:extLst>
              <a:ext uri="{FF2B5EF4-FFF2-40B4-BE49-F238E27FC236}">
                <a16:creationId xmlns:a16="http://schemas.microsoft.com/office/drawing/2014/main" id="{F30B940E-6D7B-268E-4737-6EAC373537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5862" y="1104900"/>
            <a:ext cx="3933825" cy="5753100"/>
          </a:xfrm>
          <a:prstGeom prst="rect">
            <a:avLst/>
          </a:prstGeom>
        </p:spPr>
      </p:pic>
    </p:spTree>
    <p:extLst>
      <p:ext uri="{BB962C8B-B14F-4D97-AF65-F5344CB8AC3E}">
        <p14:creationId xmlns:p14="http://schemas.microsoft.com/office/powerpoint/2010/main" val="21123752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865F34-D3E2-4733-8053-A6C410969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5068"/>
            <a:ext cx="5047013" cy="5047013"/>
          </a:xfrm>
          <a:prstGeom prst="rect">
            <a:avLst/>
          </a:prstGeom>
        </p:spPr>
      </p:pic>
      <p:pic>
        <p:nvPicPr>
          <p:cNvPr id="2" name="Picture 1">
            <a:extLst>
              <a:ext uri="{FF2B5EF4-FFF2-40B4-BE49-F238E27FC236}">
                <a16:creationId xmlns:a16="http://schemas.microsoft.com/office/drawing/2014/main" id="{07DC43E7-E4CC-C90A-F3D7-7C4ECD0ECBB4}"/>
              </a:ext>
            </a:extLst>
          </p:cNvPr>
          <p:cNvPicPr>
            <a:picLocks noChangeAspect="1"/>
          </p:cNvPicPr>
          <p:nvPr/>
        </p:nvPicPr>
        <p:blipFill>
          <a:blip r:embed="rId4"/>
          <a:stretch>
            <a:fillRect/>
          </a:stretch>
        </p:blipFill>
        <p:spPr>
          <a:xfrm>
            <a:off x="668810" y="-212138"/>
            <a:ext cx="4514916" cy="2050463"/>
          </a:xfrm>
          <a:prstGeom prst="rect">
            <a:avLst/>
          </a:prstGeom>
        </p:spPr>
      </p:pic>
      <p:pic>
        <p:nvPicPr>
          <p:cNvPr id="7" name="Picture 6">
            <a:extLst>
              <a:ext uri="{FF2B5EF4-FFF2-40B4-BE49-F238E27FC236}">
                <a16:creationId xmlns:a16="http://schemas.microsoft.com/office/drawing/2014/main" id="{DD383C87-97E4-DEA2-C56C-56CBAEE16EBE}"/>
              </a:ext>
            </a:extLst>
          </p:cNvPr>
          <p:cNvPicPr>
            <a:picLocks noChangeAspect="1"/>
          </p:cNvPicPr>
          <p:nvPr/>
        </p:nvPicPr>
        <p:blipFill>
          <a:blip r:embed="rId5"/>
          <a:stretch>
            <a:fillRect/>
          </a:stretch>
        </p:blipFill>
        <p:spPr>
          <a:xfrm>
            <a:off x="3517003" y="1584387"/>
            <a:ext cx="8967993" cy="4432176"/>
          </a:xfrm>
          <a:prstGeom prst="rect">
            <a:avLst/>
          </a:prstGeom>
        </p:spPr>
      </p:pic>
      <p:pic>
        <p:nvPicPr>
          <p:cNvPr id="10" name="Picture 9">
            <a:extLst>
              <a:ext uri="{FF2B5EF4-FFF2-40B4-BE49-F238E27FC236}">
                <a16:creationId xmlns:a16="http://schemas.microsoft.com/office/drawing/2014/main" id="{ECB231EC-C677-8EC6-F685-F08FA4149A07}"/>
              </a:ext>
            </a:extLst>
          </p:cNvPr>
          <p:cNvPicPr>
            <a:picLocks noChangeAspect="1"/>
          </p:cNvPicPr>
          <p:nvPr/>
        </p:nvPicPr>
        <p:blipFill>
          <a:blip r:embed="rId6"/>
          <a:stretch>
            <a:fillRect/>
          </a:stretch>
        </p:blipFill>
        <p:spPr>
          <a:xfrm>
            <a:off x="5870210" y="918496"/>
            <a:ext cx="5480779" cy="2182557"/>
          </a:xfrm>
          <a:prstGeom prst="rect">
            <a:avLst/>
          </a:prstGeom>
        </p:spPr>
      </p:pic>
    </p:spTree>
    <p:extLst>
      <p:ext uri="{BB962C8B-B14F-4D97-AF65-F5344CB8AC3E}">
        <p14:creationId xmlns:p14="http://schemas.microsoft.com/office/powerpoint/2010/main" val="13751909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3F8A01AB-A4EF-4E49-97ED-C98C772D7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351" y="148030"/>
            <a:ext cx="1719938" cy="1719938"/>
          </a:xfrm>
          <a:prstGeom prst="rect">
            <a:avLst/>
          </a:prstGeom>
        </p:spPr>
      </p:pic>
      <p:sp>
        <p:nvSpPr>
          <p:cNvPr id="2" name="Hộp Văn bản 3">
            <a:extLst>
              <a:ext uri="{FF2B5EF4-FFF2-40B4-BE49-F238E27FC236}">
                <a16:creationId xmlns:a16="http://schemas.microsoft.com/office/drawing/2014/main" id="{90167136-C9B8-AFD2-6FB6-7D6ECB0868BB}"/>
              </a:ext>
            </a:extLst>
          </p:cNvPr>
          <p:cNvSpPr txBox="1"/>
          <p:nvPr/>
        </p:nvSpPr>
        <p:spPr>
          <a:xfrm>
            <a:off x="895351" y="2216591"/>
            <a:ext cx="10722316" cy="3108543"/>
          </a:xfrm>
          <a:prstGeom prst="rect">
            <a:avLst/>
          </a:prstGeom>
          <a:noFill/>
        </p:spPr>
        <p:txBody>
          <a:bodyPr wrap="square" rtlCol="0">
            <a:spAutoFit/>
          </a:bodyPr>
          <a:lstStyle/>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Đọc đúng và diễn cảm bài thơ Tiếng ru, biết nhấn giọng vào những từ ngữ cần thiết để thể hiện lời khuyên nhủ, mong ước của cha mẹ dành cho con cái.</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Nhận biết được các hình ảnh thơ trong việc biểu đạt nội dung của  mỗi khổ thơ.</a:t>
            </a:r>
          </a:p>
          <a:p>
            <a:pPr marL="342900" lvl="0" indent="-342900" algn="just">
              <a:buFont typeface="Wingdings" panose="05000000000000000000" pitchFamily="2" charset="2"/>
              <a:buChar char="q"/>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Hiểu điều tác giả muốn nói qua bài thơ: </a:t>
            </a:r>
            <a:r>
              <a:rPr lang="vi-VN" sz="2800" b="1" i="1" dirty="0">
                <a:solidFill>
                  <a:srgbClr val="002060"/>
                </a:solidFill>
                <a:latin typeface="Cambria" panose="02040503050406030204" pitchFamily="18" charset="0"/>
                <a:ea typeface="Cambria" panose="02040503050406030204" pitchFamily="18" charset="0"/>
                <a:cs typeface="Calibri" panose="020F0502020204030204" pitchFamily="34" charset="0"/>
              </a:rPr>
              <a:t>Con người sống giữa cộng đồng phải yêu thương anh em, bạn bè, đồng chí.</a:t>
            </a:r>
          </a:p>
        </p:txBody>
      </p:sp>
      <p:pic>
        <p:nvPicPr>
          <p:cNvPr id="3" name="Picture 2">
            <a:extLst>
              <a:ext uri="{FF2B5EF4-FFF2-40B4-BE49-F238E27FC236}">
                <a16:creationId xmlns:a16="http://schemas.microsoft.com/office/drawing/2014/main" id="{DCBA1D5D-3A19-1E20-11D8-245F3758194B}"/>
              </a:ext>
            </a:extLst>
          </p:cNvPr>
          <p:cNvPicPr>
            <a:picLocks noChangeAspect="1"/>
          </p:cNvPicPr>
          <p:nvPr/>
        </p:nvPicPr>
        <p:blipFill>
          <a:blip r:embed="rId4"/>
          <a:stretch>
            <a:fillRect/>
          </a:stretch>
        </p:blipFill>
        <p:spPr>
          <a:xfrm>
            <a:off x="3186490" y="332288"/>
            <a:ext cx="7596274" cy="1432684"/>
          </a:xfrm>
          <a:prstGeom prst="rect">
            <a:avLst/>
          </a:prstGeom>
        </p:spPr>
      </p:pic>
    </p:spTree>
    <p:extLst>
      <p:ext uri="{BB962C8B-B14F-4D97-AF65-F5344CB8AC3E}">
        <p14:creationId xmlns:p14="http://schemas.microsoft.com/office/powerpoint/2010/main" val="27236940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17830B-8766-48EC-BC6C-F57483A75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72" y="1164301"/>
            <a:ext cx="5450626" cy="5450626"/>
          </a:xfrm>
          <a:prstGeom prst="rect">
            <a:avLst/>
          </a:prstGeom>
        </p:spPr>
      </p:pic>
      <p:pic>
        <p:nvPicPr>
          <p:cNvPr id="4" name="Picture 3">
            <a:extLst>
              <a:ext uri="{FF2B5EF4-FFF2-40B4-BE49-F238E27FC236}">
                <a16:creationId xmlns:a16="http://schemas.microsoft.com/office/drawing/2014/main" id="{3901C3D4-83C0-143A-AEA7-3CC7AA20506F}"/>
              </a:ext>
            </a:extLst>
          </p:cNvPr>
          <p:cNvPicPr>
            <a:picLocks noChangeAspect="1"/>
          </p:cNvPicPr>
          <p:nvPr/>
        </p:nvPicPr>
        <p:blipFill>
          <a:blip r:embed="rId4"/>
          <a:stretch>
            <a:fillRect/>
          </a:stretch>
        </p:blipFill>
        <p:spPr>
          <a:xfrm>
            <a:off x="4597822" y="1442720"/>
            <a:ext cx="7239547" cy="3941312"/>
          </a:xfrm>
          <a:prstGeom prst="rect">
            <a:avLst/>
          </a:prstGeom>
        </p:spPr>
      </p:pic>
    </p:spTree>
    <p:extLst>
      <p:ext uri="{BB962C8B-B14F-4D97-AF65-F5344CB8AC3E}">
        <p14:creationId xmlns:p14="http://schemas.microsoft.com/office/powerpoint/2010/main" val="5547786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Con ong làm mật, yêu hoa</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cá bơi, yêu nước; con chim ca, yêu trời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Con người muốn sống, con ơi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ngôi sao, chẳng sáng đêm</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thân lúa chín, chẳng nên mùa vàng.</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Một người – đâu phải nhân gian?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Núi cao bởi có đất bồi</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Núi chê đất thấp, núi ngồi ở đâu?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Muôn dòng sông đổ biển sâu</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algn="ctr" rtl="0" latinLnBrk="0"/>
            <a:r>
              <a:rPr lang="vi-VN" sz="2400" b="1" i="0" dirty="0">
                <a:solidFill>
                  <a:srgbClr val="000000"/>
                </a:solidFill>
                <a:effectLst/>
                <a:latin typeface="Cambria" panose="02040503050406030204" pitchFamily="18" charset="0"/>
                <a:ea typeface="Cambria" panose="02040503050406030204" pitchFamily="18" charset="0"/>
              </a:rPr>
              <a:t>Tre già yêu lấy măng non</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Chắt chiu như mẹ yêu con tháng ngày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Mai sau con lớn hơn thầy</a:t>
            </a:r>
          </a:p>
          <a:p>
            <a:pPr algn="ctr" rtl="0" latinLnBrk="0"/>
            <a:r>
              <a:rPr lang="vi-VN" sz="2400" b="1" i="0" dirty="0">
                <a:solidFill>
                  <a:srgbClr val="000000"/>
                </a:solidFill>
                <a:effectLst/>
                <a:latin typeface="Cambria" panose="02040503050406030204" pitchFamily="18" charset="0"/>
                <a:ea typeface="Cambria" panose="02040503050406030204" pitchFamily="18" charset="0"/>
              </a:rPr>
              <a:t>Các con ôm cả hai tay đất tròn.</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(Tố Hữu)</a:t>
            </a:r>
          </a:p>
        </p:txBody>
      </p:sp>
    </p:spTree>
    <p:extLst>
      <p:ext uri="{BB962C8B-B14F-4D97-AF65-F5344CB8AC3E}">
        <p14:creationId xmlns:p14="http://schemas.microsoft.com/office/powerpoint/2010/main" val="28884727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24D195-DA28-EAA7-6223-98AA5D2D64C3}"/>
              </a:ext>
            </a:extLst>
          </p:cNvPr>
          <p:cNvPicPr>
            <a:picLocks noChangeAspect="1"/>
          </p:cNvPicPr>
          <p:nvPr/>
        </p:nvPicPr>
        <p:blipFill>
          <a:blip r:embed="rId3"/>
          <a:stretch>
            <a:fillRect/>
          </a:stretch>
        </p:blipFill>
        <p:spPr>
          <a:xfrm>
            <a:off x="4226560" y="-112333"/>
            <a:ext cx="3484880" cy="1722303"/>
          </a:xfrm>
          <a:prstGeom prst="rect">
            <a:avLst/>
          </a:prstGeom>
        </p:spPr>
      </p:pic>
      <p:sp>
        <p:nvSpPr>
          <p:cNvPr id="22" name="TextBox 21">
            <a:extLst>
              <a:ext uri="{FF2B5EF4-FFF2-40B4-BE49-F238E27FC236}">
                <a16:creationId xmlns:a16="http://schemas.microsoft.com/office/drawing/2014/main" id="{2A809A83-F2E1-5AFE-98D4-107438D9C8A9}"/>
              </a:ext>
            </a:extLst>
          </p:cNvPr>
          <p:cNvSpPr txBox="1"/>
          <p:nvPr/>
        </p:nvSpPr>
        <p:spPr>
          <a:xfrm>
            <a:off x="172720" y="1391920"/>
            <a:ext cx="620776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ong làm mật, yêu hoa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cá bơi, yêu nước; con chim ca, yêu trời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người muốn sống, con 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Phải yêu đồng chí, yêu người anh em.</a:t>
            </a:r>
          </a:p>
        </p:txBody>
      </p:sp>
      <p:sp>
        <p:nvSpPr>
          <p:cNvPr id="23" name="TextBox 22">
            <a:extLst>
              <a:ext uri="{FF2B5EF4-FFF2-40B4-BE49-F238E27FC236}">
                <a16:creationId xmlns:a16="http://schemas.microsoft.com/office/drawing/2014/main" id="{CC2E5574-164D-C611-C649-CB2C15564175}"/>
              </a:ext>
            </a:extLst>
          </p:cNvPr>
          <p:cNvSpPr txBox="1"/>
          <p:nvPr/>
        </p:nvSpPr>
        <p:spPr>
          <a:xfrm>
            <a:off x="294640" y="3302000"/>
            <a:ext cx="578104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ngôi sao, chẳng sáng đêm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thân lúa chín, chẳng nên mùa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người – đâu phải nhân gian?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Sống chăng, một đốm lửa tàn mà thôi!</a:t>
            </a:r>
          </a:p>
        </p:txBody>
      </p:sp>
      <p:sp>
        <p:nvSpPr>
          <p:cNvPr id="24" name="TextBox 23">
            <a:extLst>
              <a:ext uri="{FF2B5EF4-FFF2-40B4-BE49-F238E27FC236}">
                <a16:creationId xmlns:a16="http://schemas.microsoft.com/office/drawing/2014/main" id="{8F766E90-2E70-DE87-22B0-8B72AC9216DD}"/>
              </a:ext>
            </a:extLst>
          </p:cNvPr>
          <p:cNvSpPr txBox="1"/>
          <p:nvPr/>
        </p:nvSpPr>
        <p:spPr>
          <a:xfrm>
            <a:off x="6380480" y="1391920"/>
            <a:ext cx="58115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cao bởi có đất bồi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Núi chê đất thấp, núi ngồi ở đâu?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Muôn dòng sông đổ biển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Biển chê sông nhỏ, biển đâu nước còn?</a:t>
            </a:r>
          </a:p>
        </p:txBody>
      </p:sp>
      <p:sp>
        <p:nvSpPr>
          <p:cNvPr id="25" name="TextBox 24">
            <a:extLst>
              <a:ext uri="{FF2B5EF4-FFF2-40B4-BE49-F238E27FC236}">
                <a16:creationId xmlns:a16="http://schemas.microsoft.com/office/drawing/2014/main" id="{09F8D488-94B5-C450-FBDE-916B459B92EE}"/>
              </a:ext>
            </a:extLst>
          </p:cNvPr>
          <p:cNvSpPr txBox="1"/>
          <p:nvPr/>
        </p:nvSpPr>
        <p:spPr>
          <a:xfrm>
            <a:off x="6604000" y="3332480"/>
            <a:ext cx="5486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Tre già yêu lấy măng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Chắt chiu như mẹ yêu con tháng ngày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Mai sau con lớn hơn thầy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con ôm cả hai tay đất tròn.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(Tố Hữu)</a:t>
            </a:r>
          </a:p>
        </p:txBody>
      </p:sp>
      <p:grpSp>
        <p:nvGrpSpPr>
          <p:cNvPr id="2" name="Group 1">
            <a:extLst>
              <a:ext uri="{FF2B5EF4-FFF2-40B4-BE49-F238E27FC236}">
                <a16:creationId xmlns:a16="http://schemas.microsoft.com/office/drawing/2014/main" id="{8C3CC65A-32E4-D77E-100C-B675D33F56A4}"/>
              </a:ext>
            </a:extLst>
          </p:cNvPr>
          <p:cNvGrpSpPr/>
          <p:nvPr/>
        </p:nvGrpSpPr>
        <p:grpSpPr>
          <a:xfrm>
            <a:off x="555313" y="0"/>
            <a:ext cx="2839087" cy="684000"/>
            <a:chOff x="3521613" y="0"/>
            <a:chExt cx="2523280" cy="684000"/>
          </a:xfrm>
        </p:grpSpPr>
        <p:grpSp>
          <p:nvGrpSpPr>
            <p:cNvPr id="3" name="Group 2">
              <a:extLst>
                <a:ext uri="{FF2B5EF4-FFF2-40B4-BE49-F238E27FC236}">
                  <a16:creationId xmlns:a16="http://schemas.microsoft.com/office/drawing/2014/main" id="{DFC8F165-8F0B-46FD-B827-D3A54D3A89DB}"/>
                </a:ext>
              </a:extLst>
            </p:cNvPr>
            <p:cNvGrpSpPr/>
            <p:nvPr/>
          </p:nvGrpSpPr>
          <p:grpSpPr>
            <a:xfrm>
              <a:off x="3521613" y="0"/>
              <a:ext cx="2057542" cy="684000"/>
              <a:chOff x="3770142" y="1493446"/>
              <a:chExt cx="2057542" cy="684000"/>
            </a:xfrm>
          </p:grpSpPr>
          <p:sp>
            <p:nvSpPr>
              <p:cNvPr id="5" name="Flowchart: Alternate Process 4">
                <a:extLst>
                  <a:ext uri="{FF2B5EF4-FFF2-40B4-BE49-F238E27FC236}">
                    <a16:creationId xmlns:a16="http://schemas.microsoft.com/office/drawing/2014/main" id="{B71124C9-5956-5C91-B79B-8922B83F20D4}"/>
                  </a:ext>
                </a:extLst>
              </p:cNvPr>
              <p:cNvSpPr/>
              <p:nvPr/>
            </p:nvSpPr>
            <p:spPr>
              <a:xfrm>
                <a:off x="3840483" y="1547446"/>
                <a:ext cx="1987201"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extLst>
                  <a:ext uri="{FF2B5EF4-FFF2-40B4-BE49-F238E27FC236}">
                    <a16:creationId xmlns:a16="http://schemas.microsoft.com/office/drawing/2014/main" id="{082C58B8-A2BD-4A28-F949-85295EF41A18}"/>
                  </a:ext>
                </a:extLst>
              </p:cNvPr>
              <p:cNvPicPr>
                <a:picLocks noChangeAspect="1"/>
              </p:cNvPicPr>
              <p:nvPr/>
            </p:nvPicPr>
            <p:blipFill>
              <a:blip r:embed="rId4"/>
              <a:stretch>
                <a:fillRect/>
              </a:stretch>
            </p:blipFill>
            <p:spPr>
              <a:xfrm rot="16200000">
                <a:off x="3751426" y="1512162"/>
                <a:ext cx="684000" cy="646568"/>
              </a:xfrm>
              <a:prstGeom prst="rect">
                <a:avLst/>
              </a:prstGeom>
            </p:spPr>
          </p:pic>
        </p:grpSp>
        <p:sp>
          <p:nvSpPr>
            <p:cNvPr id="4" name="TextBox 3">
              <a:extLst>
                <a:ext uri="{FF2B5EF4-FFF2-40B4-BE49-F238E27FC236}">
                  <a16:creationId xmlns:a16="http://schemas.microsoft.com/office/drawing/2014/main" id="{F3E08F5E-CDEE-7819-8B8C-69DB5715A160}"/>
                </a:ext>
              </a:extLst>
            </p:cNvPr>
            <p:cNvSpPr txBox="1"/>
            <p:nvPr/>
          </p:nvSpPr>
          <p:spPr>
            <a:xfrm>
              <a:off x="3613046" y="107686"/>
              <a:ext cx="243184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rgbClr val="000000"/>
                  </a:solidFill>
                  <a:latin typeface="Arial"/>
                  <a:ea typeface="微软雅黑"/>
                </a:rPr>
                <a:t>Chia </a:t>
              </a:r>
              <a:r>
                <a:rPr lang="en-US" sz="2400" b="1" dirty="0" err="1">
                  <a:solidFill>
                    <a:srgbClr val="000000"/>
                  </a:solidFill>
                  <a:latin typeface="Arial"/>
                  <a:ea typeface="微软雅黑"/>
                </a:rPr>
                <a:t>đoạn</a:t>
              </a:r>
              <a:endParaRPr kumimoji="0" lang="en-US" sz="2400" b="1" i="0" u="none" strike="noStrike" kern="1200" cap="none" spc="0" normalizeH="0" baseline="0" noProof="0" dirty="0">
                <a:ln>
                  <a:noFill/>
                </a:ln>
                <a:solidFill>
                  <a:srgbClr val="000000"/>
                </a:solidFill>
                <a:effectLst/>
                <a:uLnTx/>
                <a:uFillTx/>
                <a:latin typeface="Arial"/>
                <a:ea typeface="微软雅黑"/>
                <a:cs typeface="+mn-cs"/>
              </a:endParaRPr>
            </a:p>
          </p:txBody>
        </p:sp>
      </p:grpSp>
      <p:sp>
        <p:nvSpPr>
          <p:cNvPr id="7" name="Oval 6">
            <a:extLst>
              <a:ext uri="{FF2B5EF4-FFF2-40B4-BE49-F238E27FC236}">
                <a16:creationId xmlns:a16="http://schemas.microsoft.com/office/drawing/2014/main" id="{A78D1226-EFF0-75F5-5639-8848177975D7}"/>
              </a:ext>
            </a:extLst>
          </p:cNvPr>
          <p:cNvSpPr/>
          <p:nvPr/>
        </p:nvSpPr>
        <p:spPr>
          <a:xfrm>
            <a:off x="841774" y="13003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1</a:t>
            </a:r>
          </a:p>
        </p:txBody>
      </p:sp>
      <p:sp>
        <p:nvSpPr>
          <p:cNvPr id="8" name="Oval 7">
            <a:extLst>
              <a:ext uri="{FF2B5EF4-FFF2-40B4-BE49-F238E27FC236}">
                <a16:creationId xmlns:a16="http://schemas.microsoft.com/office/drawing/2014/main" id="{B127D9DE-17AA-B2E0-F309-050C188E6720}"/>
              </a:ext>
            </a:extLst>
          </p:cNvPr>
          <p:cNvSpPr/>
          <p:nvPr/>
        </p:nvSpPr>
        <p:spPr>
          <a:xfrm>
            <a:off x="435830" y="315684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2</a:t>
            </a:r>
          </a:p>
        </p:txBody>
      </p:sp>
      <p:sp>
        <p:nvSpPr>
          <p:cNvPr id="9" name="Oval 8">
            <a:extLst>
              <a:ext uri="{FF2B5EF4-FFF2-40B4-BE49-F238E27FC236}">
                <a16:creationId xmlns:a16="http://schemas.microsoft.com/office/drawing/2014/main" id="{9677A8C1-7ABE-2423-6653-4AFFCD69DCCD}"/>
              </a:ext>
            </a:extLst>
          </p:cNvPr>
          <p:cNvSpPr/>
          <p:nvPr/>
        </p:nvSpPr>
        <p:spPr>
          <a:xfrm>
            <a:off x="7110950" y="124676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3</a:t>
            </a:r>
          </a:p>
        </p:txBody>
      </p:sp>
      <p:sp>
        <p:nvSpPr>
          <p:cNvPr id="10" name="Oval 9">
            <a:extLst>
              <a:ext uri="{FF2B5EF4-FFF2-40B4-BE49-F238E27FC236}">
                <a16:creationId xmlns:a16="http://schemas.microsoft.com/office/drawing/2014/main" id="{C49CA3DB-5ED5-14AC-2D27-CC41941888BB}"/>
              </a:ext>
            </a:extLst>
          </p:cNvPr>
          <p:cNvSpPr/>
          <p:nvPr/>
        </p:nvSpPr>
        <p:spPr>
          <a:xfrm>
            <a:off x="6968710" y="3217803"/>
            <a:ext cx="578116" cy="543566"/>
          </a:xfrm>
          <a:prstGeom prst="ellipse">
            <a:avLst/>
          </a:prstGeom>
          <a:solidFill>
            <a:srgbClr val="00B050"/>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18426127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1640</Words>
  <Application>Microsoft Office PowerPoint</Application>
  <PresentationFormat>Widescreen</PresentationFormat>
  <Paragraphs>169</Paragraphs>
  <Slides>37</Slides>
  <Notes>29</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37</vt:i4>
      </vt:variant>
    </vt:vector>
  </HeadingPairs>
  <TitlesOfParts>
    <vt:vector size="49" baseType="lpstr">
      <vt:lpstr>等线</vt:lpstr>
      <vt:lpstr>等线 Light</vt:lpstr>
      <vt:lpstr>DFPOP1-W9</vt:lpstr>
      <vt:lpstr>Arial</vt:lpstr>
      <vt:lpstr>Calibri</vt:lpstr>
      <vt:lpstr>Calibri Light</vt:lpstr>
      <vt:lpstr>Cambria</vt:lpstr>
      <vt:lpstr>Times New Roman</vt:lpstr>
      <vt:lpstr>Wingdings</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44</cp:revision>
  <dcterms:created xsi:type="dcterms:W3CDTF">2023-12-07T04:03:03Z</dcterms:created>
  <dcterms:modified xsi:type="dcterms:W3CDTF">2023-12-10T03:50:43Z</dcterms:modified>
</cp:coreProperties>
</file>