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5" r:id="rId2"/>
    <p:sldId id="28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3A4BD5-8FCE-44A2-9C54-3339EEEFCC5E}" type="datetimeFigureOut">
              <a:rPr lang="vi-VN" smtClean="0"/>
              <a:t>05/05/2025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0A3EE5-C589-460C-B17C-5572F7C53C15}"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BBC84-7ABE-44DD-8E49-15D2139DE91A}" type="slidenum">
              <a:rPr lang="en-US" smtClean="0"/>
              <a:pPr/>
              <a:t>18</a:t>
            </a:fld>
            <a:endParaRPr lang="en-US"/>
          </a:p>
        </p:txBody>
      </p:sp>
    </p:spTree>
    <p:extLst>
      <p:ext uri="{BB962C8B-B14F-4D97-AF65-F5344CB8AC3E}">
        <p14:creationId xmlns:p14="http://schemas.microsoft.com/office/powerpoint/2010/main" xmlns="" val="401622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BBC84-7ABE-44DD-8E49-15D2139DE91A}" type="slidenum">
              <a:rPr lang="en-US" smtClean="0"/>
              <a:pPr/>
              <a:t>19</a:t>
            </a:fld>
            <a:endParaRPr lang="en-US"/>
          </a:p>
        </p:txBody>
      </p:sp>
    </p:spTree>
    <p:extLst>
      <p:ext uri="{BB962C8B-B14F-4D97-AF65-F5344CB8AC3E}">
        <p14:creationId xmlns:p14="http://schemas.microsoft.com/office/powerpoint/2010/main" xmlns="" val="283981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BBC84-7ABE-44DD-8E49-15D2139DE9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985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3D82B20-067C-4CE2-9427-713C1E1CD91C}" type="datetimeFigureOut">
              <a:rPr lang="vi-VN" smtClean="0"/>
              <a:t>05/05/2025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34D442-AF12-427B-B52D-C8543E0A6F96}"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3D82B20-067C-4CE2-9427-713C1E1CD91C}" type="datetimeFigureOut">
              <a:rPr lang="vi-VN" smtClean="0"/>
              <a:t>05/05/2025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34D442-AF12-427B-B52D-C8543E0A6F96}"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3D82B20-067C-4CE2-9427-713C1E1CD91C}" type="datetimeFigureOut">
              <a:rPr lang="vi-VN" smtClean="0"/>
              <a:t>05/05/2025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34D442-AF12-427B-B52D-C8543E0A6F96}"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3D82B20-067C-4CE2-9427-713C1E1CD91C}" type="datetimeFigureOut">
              <a:rPr lang="vi-VN" smtClean="0"/>
              <a:t>05/05/2025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34D442-AF12-427B-B52D-C8543E0A6F96}"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82B20-067C-4CE2-9427-713C1E1CD91C}" type="datetimeFigureOut">
              <a:rPr lang="vi-VN" smtClean="0"/>
              <a:t>05/05/2025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34D442-AF12-427B-B52D-C8543E0A6F96}"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3D82B20-067C-4CE2-9427-713C1E1CD91C}" type="datetimeFigureOut">
              <a:rPr lang="vi-VN" smtClean="0"/>
              <a:t>05/05/2025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34D442-AF12-427B-B52D-C8543E0A6F96}"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3D82B20-067C-4CE2-9427-713C1E1CD91C}" type="datetimeFigureOut">
              <a:rPr lang="vi-VN" smtClean="0"/>
              <a:t>05/05/2025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F34D442-AF12-427B-B52D-C8543E0A6F96}"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3D82B20-067C-4CE2-9427-713C1E1CD91C}" type="datetimeFigureOut">
              <a:rPr lang="vi-VN" smtClean="0"/>
              <a:t>05/05/2025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F34D442-AF12-427B-B52D-C8543E0A6F96}"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82B20-067C-4CE2-9427-713C1E1CD91C}" type="datetimeFigureOut">
              <a:rPr lang="vi-VN" smtClean="0"/>
              <a:t>05/05/2025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F34D442-AF12-427B-B52D-C8543E0A6F96}"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82B20-067C-4CE2-9427-713C1E1CD91C}" type="datetimeFigureOut">
              <a:rPr lang="vi-VN" smtClean="0"/>
              <a:t>05/05/2025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34D442-AF12-427B-B52D-C8543E0A6F96}"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82B20-067C-4CE2-9427-713C1E1CD91C}" type="datetimeFigureOut">
              <a:rPr lang="vi-VN" smtClean="0"/>
              <a:t>05/05/2025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34D442-AF12-427B-B52D-C8543E0A6F96}"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82B20-067C-4CE2-9427-713C1E1CD91C}" type="datetimeFigureOut">
              <a:rPr lang="vi-VN" smtClean="0"/>
              <a:t>05/05/2025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4D442-AF12-427B-B52D-C8543E0A6F96}"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4.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5.wdp"/><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2.wdp"/><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3.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4.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5.wdp"/><Relationship Id="rId4" Type="http://schemas.openxmlformats.org/officeDocument/2006/relationships/image" Target="../media/image2.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1">
            <a:extLst>
              <a:ext uri="{FF2B5EF4-FFF2-40B4-BE49-F238E27FC236}">
                <a16:creationId xmlns:a16="http://schemas.microsoft.com/office/drawing/2014/main" xmlns="" id="{7A1924F2-4EA4-4F9A-9332-A248F619E7CD}"/>
              </a:ext>
            </a:extLst>
          </p:cNvPr>
          <p:cNvGrpSpPr/>
          <p:nvPr/>
        </p:nvGrpSpPr>
        <p:grpSpPr>
          <a:xfrm>
            <a:off x="185955" y="821492"/>
            <a:ext cx="8827784" cy="6112594"/>
            <a:chOff x="21879" y="897806"/>
            <a:chExt cx="11770378" cy="6112594"/>
          </a:xfrm>
        </p:grpSpPr>
        <p:sp>
          <p:nvSpPr>
            <p:cNvPr id="3" name="Freeform: Shape 2">
              <a:extLst>
                <a:ext uri="{FF2B5EF4-FFF2-40B4-BE49-F238E27FC236}">
                  <a16:creationId xmlns:a16="http://schemas.microsoft.com/office/drawing/2014/main" xmlns="" id="{9E985275-5EF1-4A0C-8069-751113A6ABCA}"/>
                </a:ext>
              </a:extLst>
            </p:cNvPr>
            <p:cNvSpPr/>
            <p:nvPr/>
          </p:nvSpPr>
          <p:spPr>
            <a:xfrm>
              <a:off x="21879" y="897806"/>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CDED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xmlns="" id="{E2A2D2EB-FD14-4C15-9A35-6493AB932D15}"/>
                </a:ext>
              </a:extLst>
            </p:cNvPr>
            <p:cNvSpPr/>
            <p:nvPr/>
          </p:nvSpPr>
          <p:spPr>
            <a:xfrm>
              <a:off x="399742" y="1179818"/>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9A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Isosceles Triangle 4">
            <a:extLst>
              <a:ext uri="{FF2B5EF4-FFF2-40B4-BE49-F238E27FC236}">
                <a16:creationId xmlns:a16="http://schemas.microsoft.com/office/drawing/2014/main" xmlns="" id="{4C1186BA-102F-4BC4-BA1F-472A0D2D2A87}"/>
              </a:ext>
            </a:extLst>
          </p:cNvPr>
          <p:cNvSpPr/>
          <p:nvPr/>
        </p:nvSpPr>
        <p:spPr>
          <a:xfrm>
            <a:off x="1782694" y="850559"/>
            <a:ext cx="5551715" cy="6054461"/>
          </a:xfrm>
          <a:prstGeom prst="triangle">
            <a:avLst>
              <a:gd name="adj" fmla="val 5015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
            <a:extLst>
              <a:ext uri="{FF2B5EF4-FFF2-40B4-BE49-F238E27FC236}">
                <a16:creationId xmlns:a16="http://schemas.microsoft.com/office/drawing/2014/main" xmlns="" id="{304AB7CF-6839-46B8-9771-9EC408871FC9}"/>
              </a:ext>
            </a:extLst>
          </p:cNvPr>
          <p:cNvGrpSpPr/>
          <p:nvPr/>
        </p:nvGrpSpPr>
        <p:grpSpPr>
          <a:xfrm>
            <a:off x="4226813" y="1"/>
            <a:ext cx="690372" cy="1687669"/>
            <a:chOff x="5663184" y="852692"/>
            <a:chExt cx="920496" cy="1687669"/>
          </a:xfrm>
        </p:grpSpPr>
        <p:grpSp>
          <p:nvGrpSpPr>
            <p:cNvPr id="9" name="Group 6">
              <a:extLst>
                <a:ext uri="{FF2B5EF4-FFF2-40B4-BE49-F238E27FC236}">
                  <a16:creationId xmlns:a16="http://schemas.microsoft.com/office/drawing/2014/main" xmlns="" id="{B1F7A6CE-BEA7-4B70-A2A4-9460BB104BD5}"/>
                </a:ext>
              </a:extLst>
            </p:cNvPr>
            <p:cNvGrpSpPr/>
            <p:nvPr/>
          </p:nvGrpSpPr>
          <p:grpSpPr>
            <a:xfrm>
              <a:off x="5663184" y="1699774"/>
              <a:ext cx="920496" cy="840587"/>
              <a:chOff x="5663184" y="1699774"/>
              <a:chExt cx="920496" cy="840587"/>
            </a:xfrm>
          </p:grpSpPr>
          <p:grpSp>
            <p:nvGrpSpPr>
              <p:cNvPr id="13" name="Group 8">
                <a:extLst>
                  <a:ext uri="{FF2B5EF4-FFF2-40B4-BE49-F238E27FC236}">
                    <a16:creationId xmlns:a16="http://schemas.microsoft.com/office/drawing/2014/main" xmlns="" id="{C82ADB1B-44E6-4BF7-832C-F02280B798F0}"/>
                  </a:ext>
                </a:extLst>
              </p:cNvPr>
              <p:cNvGrpSpPr/>
              <p:nvPr/>
            </p:nvGrpSpPr>
            <p:grpSpPr>
              <a:xfrm>
                <a:off x="5663184" y="1699774"/>
                <a:ext cx="920496" cy="741670"/>
                <a:chOff x="5663184" y="1699774"/>
                <a:chExt cx="920496" cy="741670"/>
              </a:xfrm>
            </p:grpSpPr>
            <p:sp>
              <p:nvSpPr>
                <p:cNvPr id="11" name="Trapezoid 10">
                  <a:extLst>
                    <a:ext uri="{FF2B5EF4-FFF2-40B4-BE49-F238E27FC236}">
                      <a16:creationId xmlns:a16="http://schemas.microsoft.com/office/drawing/2014/main" xmlns="" id="{E264971B-309F-4304-AFAE-0190A1CF2A2B}"/>
                    </a:ext>
                  </a:extLst>
                </p:cNvPr>
                <p:cNvSpPr/>
                <p:nvPr/>
              </p:nvSpPr>
              <p:spPr>
                <a:xfrm>
                  <a:off x="5663184" y="1699774"/>
                  <a:ext cx="920496" cy="665474"/>
                </a:xfrm>
                <a:prstGeom prst="trapezoid">
                  <a:avLst>
                    <a:gd name="adj" fmla="val 31871"/>
                  </a:avLst>
                </a:prstGeom>
                <a:solidFill>
                  <a:srgbClr val="354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D064E5B9-1503-44B3-85E7-50A58C786A26}"/>
                    </a:ext>
                  </a:extLst>
                </p:cNvPr>
                <p:cNvSpPr/>
                <p:nvPr/>
              </p:nvSpPr>
              <p:spPr>
                <a:xfrm>
                  <a:off x="5663184" y="2283568"/>
                  <a:ext cx="920496" cy="157876"/>
                </a:xfrm>
                <a:prstGeom prst="ellipse">
                  <a:avLst/>
                </a:prstGeom>
                <a:solidFill>
                  <a:srgbClr val="50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Shape 9">
                <a:extLst>
                  <a:ext uri="{FF2B5EF4-FFF2-40B4-BE49-F238E27FC236}">
                    <a16:creationId xmlns:a16="http://schemas.microsoft.com/office/drawing/2014/main" xmlns="" id="{AC911AA4-7D9F-4FBC-AEA3-E8074444858C}"/>
                  </a:ext>
                </a:extLst>
              </p:cNvPr>
              <p:cNvSpPr/>
              <p:nvPr/>
            </p:nvSpPr>
            <p:spPr>
              <a:xfrm>
                <a:off x="5955467" y="2283568"/>
                <a:ext cx="336481" cy="256793"/>
              </a:xfrm>
              <a:custGeom>
                <a:avLst/>
                <a:gdLst>
                  <a:gd name="connsiteX0" fmla="*/ 41702 w 487680"/>
                  <a:gd name="connsiteY0" fmla="*/ 0 h 372184"/>
                  <a:gd name="connsiteX1" fmla="*/ 85846 w 487680"/>
                  <a:gd name="connsiteY1" fmla="*/ 5105 h 372184"/>
                  <a:gd name="connsiteX2" fmla="*/ 264995 w 487680"/>
                  <a:gd name="connsiteY2" fmla="*/ 11308 h 372184"/>
                  <a:gd name="connsiteX3" fmla="*/ 444145 w 487680"/>
                  <a:gd name="connsiteY3" fmla="*/ 5105 h 372184"/>
                  <a:gd name="connsiteX4" fmla="*/ 449039 w 487680"/>
                  <a:gd name="connsiteY4" fmla="*/ 4539 h 372184"/>
                  <a:gd name="connsiteX5" fmla="*/ 468518 w 487680"/>
                  <a:gd name="connsiteY5" fmla="*/ 33431 h 372184"/>
                  <a:gd name="connsiteX6" fmla="*/ 487680 w 487680"/>
                  <a:gd name="connsiteY6" fmla="*/ 128344 h 372184"/>
                  <a:gd name="connsiteX7" fmla="*/ 243840 w 487680"/>
                  <a:gd name="connsiteY7" fmla="*/ 372184 h 372184"/>
                  <a:gd name="connsiteX8" fmla="*/ 0 w 487680"/>
                  <a:gd name="connsiteY8" fmla="*/ 128344 h 372184"/>
                  <a:gd name="connsiteX9" fmla="*/ 19162 w 487680"/>
                  <a:gd name="connsiteY9" fmla="*/ 33431 h 37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680" h="372184">
                    <a:moveTo>
                      <a:pt x="41702" y="0"/>
                    </a:moveTo>
                    <a:lnTo>
                      <a:pt x="85846" y="5105"/>
                    </a:lnTo>
                    <a:cubicBezTo>
                      <a:pt x="140909" y="9099"/>
                      <a:pt x="201448" y="11308"/>
                      <a:pt x="264995" y="11308"/>
                    </a:cubicBezTo>
                    <a:cubicBezTo>
                      <a:pt x="328542" y="11308"/>
                      <a:pt x="389081" y="9099"/>
                      <a:pt x="444145" y="5105"/>
                    </a:cubicBezTo>
                    <a:lnTo>
                      <a:pt x="449039" y="4539"/>
                    </a:lnTo>
                    <a:lnTo>
                      <a:pt x="468518" y="33431"/>
                    </a:lnTo>
                    <a:cubicBezTo>
                      <a:pt x="480857" y="62603"/>
                      <a:pt x="487680" y="94677"/>
                      <a:pt x="487680" y="128344"/>
                    </a:cubicBezTo>
                    <a:cubicBezTo>
                      <a:pt x="487680" y="263013"/>
                      <a:pt x="378509" y="372184"/>
                      <a:pt x="243840" y="372184"/>
                    </a:cubicBezTo>
                    <a:cubicBezTo>
                      <a:pt x="109171" y="372184"/>
                      <a:pt x="0" y="263013"/>
                      <a:pt x="0" y="128344"/>
                    </a:cubicBezTo>
                    <a:cubicBezTo>
                      <a:pt x="0" y="94677"/>
                      <a:pt x="6823" y="62603"/>
                      <a:pt x="19162" y="33431"/>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8" name="Straight Connector 7">
              <a:extLst>
                <a:ext uri="{FF2B5EF4-FFF2-40B4-BE49-F238E27FC236}">
                  <a16:creationId xmlns:a16="http://schemas.microsoft.com/office/drawing/2014/main" xmlns="" id="{5A594236-375E-4F24-A70E-821570FCFAA6}"/>
                </a:ext>
              </a:extLst>
            </p:cNvPr>
            <p:cNvCxnSpPr>
              <a:cxnSpLocks/>
            </p:cNvCxnSpPr>
            <p:nvPr/>
          </p:nvCxnSpPr>
          <p:spPr>
            <a:xfrm>
              <a:off x="6123432" y="852692"/>
              <a:ext cx="0" cy="839438"/>
            </a:xfrm>
            <a:prstGeom prst="line">
              <a:avLst/>
            </a:prstGeom>
            <a:ln w="28575">
              <a:solidFill>
                <a:srgbClr val="354E68"/>
              </a:solidFill>
            </a:ln>
          </p:spPr>
          <p:style>
            <a:lnRef idx="1">
              <a:schemeClr val="accent1"/>
            </a:lnRef>
            <a:fillRef idx="0">
              <a:schemeClr val="accent1"/>
            </a:fillRef>
            <a:effectRef idx="0">
              <a:schemeClr val="accent1"/>
            </a:effectRef>
            <a:fontRef idx="minor">
              <a:schemeClr val="tx1"/>
            </a:fontRef>
          </p:style>
        </p:cxnSp>
      </p:grpSp>
      <p:pic>
        <p:nvPicPr>
          <p:cNvPr id="2" name="Picture 1" descr="A picture containing toy&#10;&#10;Description automatically generated">
            <a:extLst>
              <a:ext uri="{FF2B5EF4-FFF2-40B4-BE49-F238E27FC236}">
                <a16:creationId xmlns:a16="http://schemas.microsoft.com/office/drawing/2014/main" xmlns="" id="{17961C0E-27DC-48DB-A736-8496ADF62923}"/>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 uri="{28A0092B-C50C-407E-A947-70E740481C1C}">
                <a14:useLocalDpi xmlns:a14="http://schemas.microsoft.com/office/drawing/2010/main" xmlns="" val="0"/>
              </a:ext>
            </a:extLst>
          </a:blip>
          <a:srcRect t="28231" b="4649"/>
          <a:stretch/>
        </p:blipFill>
        <p:spPr>
          <a:xfrm>
            <a:off x="6069941" y="-359748"/>
            <a:ext cx="3648838" cy="3265475"/>
          </a:xfrm>
          <a:prstGeom prst="rect">
            <a:avLst/>
          </a:prstGeom>
        </p:spPr>
      </p:pic>
      <p:pic>
        <p:nvPicPr>
          <p:cNvPr id="24" name="Picture 4" descr="Thay đổi thói quen, sống khoẻ mỗi ngày - Xét nghiệm Dr.Labo">
            <a:extLst>
              <a:ext uri="{FF2B5EF4-FFF2-40B4-BE49-F238E27FC236}">
                <a16:creationId xmlns:a16="http://schemas.microsoft.com/office/drawing/2014/main" xmlns="" id="{B4D5863D-490E-41B1-9E5D-9F39FF48FC4F}"/>
              </a:ext>
            </a:extLst>
          </p:cNvPr>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9821" b="90476" l="9874" r="89874">
                        <a14:foregroundMark x1="18494" y1="48810" x2="20000" y2="67857"/>
                        <a14:foregroundMark x1="25021" y1="28274" x2="25021" y2="28274"/>
                        <a14:foregroundMark x1="22845" y1="23958" x2="28368" y2="29762"/>
                        <a14:foregroundMark x1="23515" y1="44792" x2="20251" y2="62798"/>
                        <a14:foregroundMark x1="35230" y1="45982" x2="36151" y2="72917"/>
                        <a14:foregroundMark x1="32469" y1="47768" x2="31967" y2="55655"/>
                        <a14:foregroundMark x1="31967" y1="55655" x2="36569" y2="56101"/>
                        <a14:foregroundMark x1="36569" y1="56101" x2="36569" y2="48363"/>
                        <a14:foregroundMark x1="36569" y1="48363" x2="35900" y2="48810"/>
                        <a14:foregroundMark x1="35230" y1="34226" x2="34728" y2="42113"/>
                        <a14:foregroundMark x1="49289" y1="19196" x2="60000" y2="19048"/>
                        <a14:foregroundMark x1="39247" y1="19196" x2="45607" y2="19792"/>
                        <a14:foregroundMark x1="39414" y1="16815" x2="46192" y2="25000"/>
                        <a14:foregroundMark x1="46192" y1="25000" x2="45105" y2="15923"/>
                        <a14:foregroundMark x1="45105" y1="15923" x2="40418" y2="14286"/>
                        <a14:foregroundMark x1="36569" y1="15923" x2="41255" y2="27381"/>
                        <a14:foregroundMark x1="41255" y1="27381" x2="45105" y2="29315"/>
                        <a14:foregroundMark x1="46611" y1="13542" x2="38075" y2="12946"/>
                        <a14:foregroundMark x1="38075" y1="12946" x2="37071" y2="13393"/>
                        <a14:foregroundMark x1="70544" y1="26935" x2="85021" y2="22321"/>
                        <a14:foregroundMark x1="79833" y1="38542" x2="81674" y2="46429"/>
                        <a14:foregroundMark x1="81674" y1="46429" x2="79749" y2="64137"/>
                        <a14:foregroundMark x1="80335" y1="64286" x2="78661" y2="76042"/>
                        <a14:foregroundMark x1="79079" y1="49256" x2="79247" y2="59821"/>
                        <a14:foregroundMark x1="66527" y1="35714" x2="65774" y2="40327"/>
                        <a14:foregroundMark x1="69707" y1="37054" x2="69205" y2="40923"/>
                        <a14:foregroundMark x1="31799" y1="68155" x2="38326" y2="68750"/>
                        <a14:foregroundMark x1="34226" y1="72321" x2="34477" y2="76935"/>
                        <a14:foregroundMark x1="37573" y1="71875" x2="37657" y2="79911"/>
                        <a14:foregroundMark x1="33054" y1="78423" x2="33138" y2="79464"/>
                        <a14:foregroundMark x1="33640" y1="77679" x2="32301" y2="83482"/>
                        <a14:foregroundMark x1="33389" y1="83333" x2="32469" y2="90179"/>
                        <a14:foregroundMark x1="20084" y1="89732" x2="20084" y2="89732"/>
                        <a14:foregroundMark x1="46527" y1="11161" x2="35565" y2="15327"/>
                        <a14:foregroundMark x1="35565" y1="15327" x2="36318" y2="24702"/>
                        <a14:foregroundMark x1="36318" y1="24702" x2="40418" y2="28869"/>
                        <a14:foregroundMark x1="40418" y1="28869" x2="45105" y2="29315"/>
                        <a14:foregroundMark x1="42092" y1="13542" x2="36151" y2="13988"/>
                        <a14:foregroundMark x1="36151" y1="13988" x2="35816" y2="14435"/>
                        <a14:foregroundMark x1="67364" y1="86012" x2="66695" y2="90476"/>
                        <a14:foregroundMark x1="62929" y1="84970" x2="63180" y2="87054"/>
                        <a14:foregroundMark x1="69372" y1="50744" x2="69372" y2="50744"/>
                        <a14:foregroundMark x1="69038" y1="51637" x2="69038" y2="51637"/>
                        <a14:foregroundMark x1="22343" y1="27827" x2="26192" y2="35565"/>
                        <a14:foregroundMark x1="45774" y1="11458" x2="39582" y2="12351"/>
                        <a14:foregroundMark x1="39582" y1="12351" x2="35649" y2="17113"/>
                        <a14:foregroundMark x1="35649" y1="17113" x2="36987" y2="26042"/>
                        <a14:foregroundMark x1="36987" y1="26042" x2="41674" y2="28274"/>
                        <a14:foregroundMark x1="35900" y1="17560" x2="35900" y2="23958"/>
                        <a14:foregroundMark x1="35649" y1="18006" x2="34561" y2="23810"/>
                        <a14:backgroundMark x1="33628" y1="23276" x2="35146" y2="29464"/>
                        <a14:backgroundMark x1="37657" y1="33185" x2="40586" y2="35268"/>
                      </a14:backgroundRemoval>
                    </a14:imgEffect>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231774" y="0"/>
            <a:ext cx="2570219" cy="192712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21C8605B-35DE-7E71-7E9E-CD17462AC416}"/>
              </a:ext>
            </a:extLst>
          </p:cNvPr>
          <p:cNvPicPr>
            <a:picLocks noChangeAspect="1"/>
          </p:cNvPicPr>
          <p:nvPr/>
        </p:nvPicPr>
        <p:blipFill>
          <a:blip r:embed="rId6"/>
          <a:stretch>
            <a:fillRect/>
          </a:stretch>
        </p:blipFill>
        <p:spPr>
          <a:xfrm>
            <a:off x="3619571" y="1774739"/>
            <a:ext cx="3374429" cy="1566808"/>
          </a:xfrm>
          <a:prstGeom prst="rect">
            <a:avLst/>
          </a:prstGeom>
        </p:spPr>
      </p:pic>
      <p:pic>
        <p:nvPicPr>
          <p:cNvPr id="25" name="Picture 24">
            <a:extLst>
              <a:ext uri="{FF2B5EF4-FFF2-40B4-BE49-F238E27FC236}">
                <a16:creationId xmlns:a16="http://schemas.microsoft.com/office/drawing/2014/main" xmlns="" id="{A378BF6E-A771-18A4-C3F5-C1249724B506}"/>
              </a:ext>
            </a:extLst>
          </p:cNvPr>
          <p:cNvPicPr>
            <a:picLocks noChangeAspect="1"/>
          </p:cNvPicPr>
          <p:nvPr/>
        </p:nvPicPr>
        <p:blipFill>
          <a:blip r:embed="rId7"/>
          <a:stretch>
            <a:fillRect/>
          </a:stretch>
        </p:blipFill>
        <p:spPr>
          <a:xfrm>
            <a:off x="4107226" y="3150721"/>
            <a:ext cx="1435733" cy="926672"/>
          </a:xfrm>
          <a:prstGeom prst="rect">
            <a:avLst/>
          </a:prstGeom>
        </p:spPr>
      </p:pic>
      <p:pic>
        <p:nvPicPr>
          <p:cNvPr id="26" name="Picture 25">
            <a:extLst>
              <a:ext uri="{FF2B5EF4-FFF2-40B4-BE49-F238E27FC236}">
                <a16:creationId xmlns:a16="http://schemas.microsoft.com/office/drawing/2014/main" xmlns="" id="{FD6E0BB7-51C9-3F8B-5883-067A689299A9}"/>
              </a:ext>
            </a:extLst>
          </p:cNvPr>
          <p:cNvPicPr>
            <a:picLocks noChangeAspect="1"/>
          </p:cNvPicPr>
          <p:nvPr/>
        </p:nvPicPr>
        <p:blipFill>
          <a:blip r:embed="rId8"/>
          <a:stretch>
            <a:fillRect/>
          </a:stretch>
        </p:blipFill>
        <p:spPr>
          <a:xfrm>
            <a:off x="542728" y="3971433"/>
            <a:ext cx="8303472" cy="2572735"/>
          </a:xfrm>
          <a:prstGeom prst="rect">
            <a:avLst/>
          </a:prstGeom>
        </p:spPr>
      </p:pic>
      <p:pic>
        <p:nvPicPr>
          <p:cNvPr id="27" name="Picture 26" descr="A round pink label with white text and a black background&#10;&#10;Description automatically generated">
            <a:extLst>
              <a:ext uri="{FF2B5EF4-FFF2-40B4-BE49-F238E27FC236}">
                <a16:creationId xmlns:a16="http://schemas.microsoft.com/office/drawing/2014/main" xmlns="" id="{D5A85422-8439-3C3C-B2ED-0D5466628B2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421296" y="123709"/>
            <a:ext cx="1137186" cy="1516248"/>
          </a:xfrm>
          <a:prstGeom prst="rect">
            <a:avLst/>
          </a:prstGeom>
        </p:spPr>
      </p:pic>
    </p:spTree>
    <p:extLst>
      <p:ext uri="{BB962C8B-B14F-4D97-AF65-F5344CB8AC3E}">
        <p14:creationId xmlns:p14="http://schemas.microsoft.com/office/powerpoint/2010/main" xmlns="" val="29419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26" presetClass="emph" presetSubtype="0" repeatCount="3000" fill="hold" grpId="1" nodeType="with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par>
                                <p:cTn id="17" presetID="2" presetClass="entr" presetSubtype="9"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BD3EBD3-8787-4366-BC3C-C9F5B8AE0F45}"/>
              </a:ext>
            </a:extLst>
          </p:cNvPr>
          <p:cNvGrpSpPr/>
          <p:nvPr/>
        </p:nvGrpSpPr>
        <p:grpSpPr>
          <a:xfrm>
            <a:off x="-25810" y="842115"/>
            <a:ext cx="10355875" cy="6236018"/>
            <a:chOff x="-34413" y="842115"/>
            <a:chExt cx="13807833" cy="6236018"/>
          </a:xfrm>
        </p:grpSpPr>
        <p:sp>
          <p:nvSpPr>
            <p:cNvPr id="3" name="Rectangle 2">
              <a:extLst>
                <a:ext uri="{FF2B5EF4-FFF2-40B4-BE49-F238E27FC236}">
                  <a16:creationId xmlns:a16="http://schemas.microsoft.com/office/drawing/2014/main" xmlns="" id="{BA7E78CB-14BC-49F5-BC39-7F80DCD7D0B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C92A9F15-C516-4519-9D74-8A227BC29F61}"/>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7AEC855-319A-47D4-B0A5-0E711496B79B}"/>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7B5B9A0E-2A38-4EF3-8083-AE07A90DB2DA}"/>
                </a:ext>
              </a:extLst>
            </p:cNvPr>
            <p:cNvGrpSpPr/>
            <p:nvPr/>
          </p:nvGrpSpPr>
          <p:grpSpPr>
            <a:xfrm>
              <a:off x="0" y="5666207"/>
              <a:ext cx="13773420" cy="1411926"/>
              <a:chOff x="0" y="5666207"/>
              <a:chExt cx="13773420" cy="1411926"/>
            </a:xfrm>
          </p:grpSpPr>
          <p:sp>
            <p:nvSpPr>
              <p:cNvPr id="7" name="Rectangle 6">
                <a:extLst>
                  <a:ext uri="{FF2B5EF4-FFF2-40B4-BE49-F238E27FC236}">
                    <a16:creationId xmlns:a16="http://schemas.microsoft.com/office/drawing/2014/main" xmlns="" id="{DB68E064-7CC2-4628-A187-AB10089A61E7}"/>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xmlns="" id="{5BAD4100-E865-4A9B-8B01-91A047AEE905}"/>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 name="Picture 8" descr="Graphical user interface, application, PowerPoint&#10;&#10;Description automatically generated">
            <a:extLst>
              <a:ext uri="{FF2B5EF4-FFF2-40B4-BE49-F238E27FC236}">
                <a16:creationId xmlns:a16="http://schemas.microsoft.com/office/drawing/2014/main" xmlns="" id="{ECAA6E99-C3BB-4076-BF46-94B47FB842E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514" y="473737"/>
            <a:ext cx="1889787" cy="2043013"/>
          </a:xfrm>
          <a:prstGeom prst="rect">
            <a:avLst/>
          </a:prstGeom>
        </p:spPr>
      </p:pic>
      <p:pic>
        <p:nvPicPr>
          <p:cNvPr id="10" name="Picture 9" descr="Calendar&#10;&#10;Description automatically generated">
            <a:extLst>
              <a:ext uri="{FF2B5EF4-FFF2-40B4-BE49-F238E27FC236}">
                <a16:creationId xmlns:a16="http://schemas.microsoft.com/office/drawing/2014/main" xmlns="" id="{7C4561A7-8072-411E-B2F1-A61D9217F756}"/>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9856" t="2811" r="31733" b="3357"/>
          <a:stretch/>
        </p:blipFill>
        <p:spPr>
          <a:xfrm>
            <a:off x="8105834" y="198686"/>
            <a:ext cx="887284" cy="2890095"/>
          </a:xfrm>
          <a:prstGeom prst="rect">
            <a:avLst/>
          </a:prstGeom>
          <a:effectLst>
            <a:innerShdw blurRad="63500" dist="50800" dir="13500000">
              <a:prstClr val="black">
                <a:alpha val="50000"/>
              </a:prstClr>
            </a:innerShdw>
          </a:effectLst>
        </p:spPr>
      </p:pic>
      <p:pic>
        <p:nvPicPr>
          <p:cNvPr id="25" name="Picture 24" descr="A picture containing text, clock&#10;&#10;Description automatically generated">
            <a:extLst>
              <a:ext uri="{FF2B5EF4-FFF2-40B4-BE49-F238E27FC236}">
                <a16:creationId xmlns:a16="http://schemas.microsoft.com/office/drawing/2014/main" xmlns="" id="{123AFFE0-F49E-4521-A4DC-1EC7B8CC42D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85326" y="227414"/>
            <a:ext cx="712718" cy="949529"/>
          </a:xfrm>
          <a:prstGeom prst="rect">
            <a:avLst/>
          </a:prstGeom>
          <a:effectLst>
            <a:outerShdw blurRad="50800" dist="38100" dir="2700000" sx="105000" sy="105000" algn="tl" rotWithShape="0">
              <a:prstClr val="black">
                <a:alpha val="40000"/>
              </a:prstClr>
            </a:outerShdw>
          </a:effectLst>
        </p:spPr>
      </p:pic>
      <p:grpSp>
        <p:nvGrpSpPr>
          <p:cNvPr id="11" name="Group 47">
            <a:extLst>
              <a:ext uri="{FF2B5EF4-FFF2-40B4-BE49-F238E27FC236}">
                <a16:creationId xmlns:a16="http://schemas.microsoft.com/office/drawing/2014/main" xmlns="" id="{BBC43D03-8728-4C3D-965E-1A0002FFBDC9}"/>
              </a:ext>
            </a:extLst>
          </p:cNvPr>
          <p:cNvGrpSpPr/>
          <p:nvPr/>
        </p:nvGrpSpPr>
        <p:grpSpPr>
          <a:xfrm>
            <a:off x="328586" y="3227168"/>
            <a:ext cx="2147643" cy="3326388"/>
            <a:chOff x="438115" y="3035956"/>
            <a:chExt cx="2863524" cy="3326388"/>
          </a:xfrm>
        </p:grpSpPr>
        <p:grpSp>
          <p:nvGrpSpPr>
            <p:cNvPr id="12" name="Group 44">
              <a:extLst>
                <a:ext uri="{FF2B5EF4-FFF2-40B4-BE49-F238E27FC236}">
                  <a16:creationId xmlns:a16="http://schemas.microsoft.com/office/drawing/2014/main" xmlns="" id="{5B0D4D0D-F658-45E8-9B15-F3B398C79BF0}"/>
                </a:ext>
              </a:extLst>
            </p:cNvPr>
            <p:cNvGrpSpPr/>
            <p:nvPr/>
          </p:nvGrpSpPr>
          <p:grpSpPr>
            <a:xfrm>
              <a:off x="864614" y="3276853"/>
              <a:ext cx="242566" cy="959721"/>
              <a:chOff x="1885573" y="3215073"/>
              <a:chExt cx="242566" cy="959721"/>
            </a:xfrm>
          </p:grpSpPr>
          <p:cxnSp>
            <p:nvCxnSpPr>
              <p:cNvPr id="38" name="Straight Connector 37">
                <a:extLst>
                  <a:ext uri="{FF2B5EF4-FFF2-40B4-BE49-F238E27FC236}">
                    <a16:creationId xmlns:a16="http://schemas.microsoft.com/office/drawing/2014/main" xmlns="" id="{9053FD4C-8F24-4042-B96E-110460D2EBBE}"/>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43">
                <a:extLst>
                  <a:ext uri="{FF2B5EF4-FFF2-40B4-BE49-F238E27FC236}">
                    <a16:creationId xmlns:a16="http://schemas.microsoft.com/office/drawing/2014/main" xmlns="" id="{4A4C134C-7045-4235-85D1-F9A49C646ECA}"/>
                  </a:ext>
                </a:extLst>
              </p:cNvPr>
              <p:cNvGrpSpPr/>
              <p:nvPr/>
            </p:nvGrpSpPr>
            <p:grpSpPr>
              <a:xfrm>
                <a:off x="1885573" y="3215073"/>
                <a:ext cx="242566" cy="959721"/>
                <a:chOff x="1885573" y="3215073"/>
                <a:chExt cx="242566" cy="959721"/>
              </a:xfrm>
            </p:grpSpPr>
            <p:sp>
              <p:nvSpPr>
                <p:cNvPr id="33" name="Freeform: Shape 32">
                  <a:extLst>
                    <a:ext uri="{FF2B5EF4-FFF2-40B4-BE49-F238E27FC236}">
                      <a16:creationId xmlns:a16="http://schemas.microsoft.com/office/drawing/2014/main" xmlns="" id="{9B610D09-9EB7-4FAC-9A60-133F4689E691}"/>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11C594CF-FDC4-4C6A-B770-871AF17F7CCD}"/>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EF5409BB-8212-45AC-8F44-2A038571D161}"/>
                    </a:ext>
                  </a:extLst>
                </p:cNvPr>
                <p:cNvCxnSpPr>
                  <a:endCxn id="31"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9698731-0CFB-4C46-8846-F94FDAF0598A}"/>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xmlns="" id="{C71C46B1-6CED-4997-843F-5FBBB86C258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1ECC894F-2CCD-402B-B829-983DE345F193}"/>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reeform: Shape 26">
              <a:extLst>
                <a:ext uri="{FF2B5EF4-FFF2-40B4-BE49-F238E27FC236}">
                  <a16:creationId xmlns:a16="http://schemas.microsoft.com/office/drawing/2014/main" xmlns="" id="{270EFE42-FA94-4C79-8DDE-06D1016120F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1">
              <a:extLst>
                <a:ext uri="{FF2B5EF4-FFF2-40B4-BE49-F238E27FC236}">
                  <a16:creationId xmlns:a16="http://schemas.microsoft.com/office/drawing/2014/main" xmlns="" id="{5483029F-041D-451A-A4AF-7F4DD5ADE2EA}"/>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xmlns="" id="{5A5D7446-97C4-495A-A79F-945F940A44A1}"/>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60A7187F-6FDF-47B6-AE90-BDBDD536B025}"/>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3902857-AA4B-4265-939B-1BEC378B5AA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A2AC812B-92D2-4844-B639-68F2DC87C9AE}"/>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16D6E8B4-8D25-41C1-8DE2-4E1790A5D060}"/>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265A7D9-B7D3-442C-A2BA-B74D3EF6AB56}"/>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2CD6E40-75A6-41B1-9BB7-53119ECEFB45}"/>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6AA0AAED-9077-44C5-B957-CA7EF25E058F}"/>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D2973AB1-43B6-4A0F-8CE1-B45804908C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325E7E2A-6158-4CAD-92AC-0AD26CEB21DD}"/>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23E8823C-5A32-4334-8617-EFCAD072B3A0}"/>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C87FB2A6-3C4F-4953-873C-FD5F0519750D}"/>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rapezoid 28">
              <a:extLst>
                <a:ext uri="{FF2B5EF4-FFF2-40B4-BE49-F238E27FC236}">
                  <a16:creationId xmlns:a16="http://schemas.microsoft.com/office/drawing/2014/main" xmlns="" id="{25EB57BB-87E8-40E0-B601-748137832FEC}"/>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xmlns="" id="{7CDC303D-37F9-4EB4-AA9C-6ED6801665B9}"/>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descr="Application&#10;&#10;Description automatically generated with medium confidence">
            <a:extLst>
              <a:ext uri="{FF2B5EF4-FFF2-40B4-BE49-F238E27FC236}">
                <a16:creationId xmlns:a16="http://schemas.microsoft.com/office/drawing/2014/main" xmlns="" id="{728E61AA-B7AD-4F1F-9671-ECEC99114D8C}"/>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xmlns="" val="0"/>
              </a:ext>
            </a:extLst>
          </a:blip>
          <a:srcRect l="40842" t="6228" r="34875" b="52868"/>
          <a:stretch/>
        </p:blipFill>
        <p:spPr>
          <a:xfrm>
            <a:off x="7060426" y="3438840"/>
            <a:ext cx="2201627" cy="3297530"/>
          </a:xfrm>
          <a:prstGeom prst="rect">
            <a:avLst/>
          </a:prstGeom>
        </p:spPr>
      </p:pic>
      <p:grpSp>
        <p:nvGrpSpPr>
          <p:cNvPr id="30" name="Group 76">
            <a:extLst>
              <a:ext uri="{FF2B5EF4-FFF2-40B4-BE49-F238E27FC236}">
                <a16:creationId xmlns:a16="http://schemas.microsoft.com/office/drawing/2014/main" xmlns="" id="{1DB880FE-F0EE-4DD2-90CF-263EC2362BA5}"/>
              </a:ext>
            </a:extLst>
          </p:cNvPr>
          <p:cNvGrpSpPr/>
          <p:nvPr/>
        </p:nvGrpSpPr>
        <p:grpSpPr>
          <a:xfrm>
            <a:off x="2612063" y="707231"/>
            <a:ext cx="5059463" cy="5740116"/>
            <a:chOff x="3482751" y="707231"/>
            <a:chExt cx="6745950" cy="5740116"/>
          </a:xfrm>
        </p:grpSpPr>
        <p:pic>
          <p:nvPicPr>
            <p:cNvPr id="73" name="Picture 72" descr="Icon&#10;&#10;Description automatically generated">
              <a:extLst>
                <a:ext uri="{FF2B5EF4-FFF2-40B4-BE49-F238E27FC236}">
                  <a16:creationId xmlns:a16="http://schemas.microsoft.com/office/drawing/2014/main" xmlns="" id="{947BA601-E5B3-4E82-AAF2-711BEB2EF55C}"/>
                </a:ext>
              </a:extLst>
            </p:cNvPr>
            <p:cNvPicPr>
              <a:picLocks noChangeAspect="1"/>
            </p:cNvPicPr>
            <p:nvPr/>
          </p:nvPicPr>
          <p:blipFill rotWithShape="1">
            <a:blip r:embed="rId7">
              <a:extLst>
                <a:ext uri="{28A0092B-C50C-407E-A947-70E740481C1C}">
                  <a14:useLocalDpi xmlns:a14="http://schemas.microsoft.com/office/drawing/2010/main" xmlns="" val="0"/>
                </a:ext>
              </a:extLst>
            </a:blip>
            <a:srcRect t="1" b="38750"/>
            <a:stretch/>
          </p:blipFill>
          <p:spPr>
            <a:xfrm rot="21354838" flipH="1">
              <a:off x="3482751" y="707231"/>
              <a:ext cx="6745950" cy="4153363"/>
            </a:xfrm>
            <a:prstGeom prst="rect">
              <a:avLst/>
            </a:prstGeom>
          </p:spPr>
        </p:pic>
        <p:sp>
          <p:nvSpPr>
            <p:cNvPr id="49" name="TextBox 48">
              <a:extLst>
                <a:ext uri="{FF2B5EF4-FFF2-40B4-BE49-F238E27FC236}">
                  <a16:creationId xmlns:a16="http://schemas.microsoft.com/office/drawing/2014/main" xmlns="" id="{C8D86789-1F8C-44EB-A902-3063F7E80EA9}"/>
                </a:ext>
              </a:extLst>
            </p:cNvPr>
            <p:cNvSpPr txBox="1"/>
            <p:nvPr/>
          </p:nvSpPr>
          <p:spPr>
            <a:xfrm>
              <a:off x="4234543" y="2175543"/>
              <a:ext cx="5401183" cy="2308324"/>
            </a:xfrm>
            <a:prstGeom prst="rect">
              <a:avLst/>
            </a:prstGeom>
            <a:noFill/>
          </p:spPr>
          <p:txBody>
            <a:bodyPr wrap="square" rtlCol="0">
              <a:spAutoFit/>
            </a:bodyPr>
            <a:lstStyle/>
            <a:p>
              <a:pPr marL="0" marR="0" algn="ctr">
                <a:spcBef>
                  <a:spcPts val="0"/>
                </a:spcBef>
                <a:spcAft>
                  <a:spcPts val="0"/>
                </a:spcAft>
              </a:pPr>
              <a:r>
                <a:rPr lang="en-US" sz="4800" b="1" dirty="0" err="1">
                  <a:solidFill>
                    <a:srgbClr val="FF0000"/>
                  </a:solidFill>
                  <a:effectLst/>
                  <a:latin typeface="Cambria" panose="02040503050406030204" pitchFamily="18" charset="0"/>
                  <a:ea typeface="Cambria" panose="02040503050406030204" pitchFamily="18" charset="0"/>
                </a:rPr>
                <a:t>Hoạt</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động</a:t>
              </a:r>
              <a:r>
                <a:rPr lang="en-US" sz="4800" b="1" dirty="0">
                  <a:solidFill>
                    <a:srgbClr val="FF0000"/>
                  </a:solidFill>
                  <a:effectLst/>
                  <a:latin typeface="Cambria" panose="02040503050406030204" pitchFamily="18" charset="0"/>
                  <a:ea typeface="Cambria" panose="02040503050406030204" pitchFamily="18" charset="0"/>
                </a:rPr>
                <a:t> 1: </a:t>
              </a:r>
              <a:r>
                <a:rPr lang="en-US" sz="4800" b="1" dirty="0" err="1">
                  <a:solidFill>
                    <a:srgbClr val="FF0000"/>
                  </a:solidFill>
                  <a:effectLst/>
                  <a:latin typeface="Cambria" panose="02040503050406030204" pitchFamily="18" charset="0"/>
                  <a:ea typeface="Cambria" panose="02040503050406030204" pitchFamily="18" charset="0"/>
                </a:rPr>
                <a:t>Tuổi</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trưởng</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thành</a:t>
              </a:r>
              <a:endParaRPr lang="en-US" sz="4800" dirty="0">
                <a:solidFill>
                  <a:srgbClr val="FF0000"/>
                </a:solidFill>
                <a:effectLst/>
                <a:latin typeface="Cambria" panose="02040503050406030204" pitchFamily="18" charset="0"/>
                <a:ea typeface="Cambria" panose="02040503050406030204" pitchFamily="18" charset="0"/>
              </a:endParaRPr>
            </a:p>
          </p:txBody>
        </p:sp>
        <p:pic>
          <p:nvPicPr>
            <p:cNvPr id="76" name="Picture 75" descr="Icon&#10;&#10;Description automatically generated">
              <a:extLst>
                <a:ext uri="{FF2B5EF4-FFF2-40B4-BE49-F238E27FC236}">
                  <a16:creationId xmlns:a16="http://schemas.microsoft.com/office/drawing/2014/main" xmlns="" id="{A4927F30-568F-4E31-92E3-E228991A6348}"/>
                </a:ext>
              </a:extLst>
            </p:cNvPr>
            <p:cNvPicPr>
              <a:picLocks noChangeAspect="1"/>
            </p:cNvPicPr>
            <p:nvPr/>
          </p:nvPicPr>
          <p:blipFill rotWithShape="1">
            <a:blip r:embed="rId7">
              <a:extLst>
                <a:ext uri="{28A0092B-C50C-407E-A947-70E740481C1C}">
                  <a14:useLocalDpi xmlns:a14="http://schemas.microsoft.com/office/drawing/2010/main" xmlns="" val="0"/>
                </a:ext>
              </a:extLst>
            </a:blip>
            <a:srcRect t="62957"/>
            <a:stretch/>
          </p:blipFill>
          <p:spPr>
            <a:xfrm rot="10800000" flipV="1">
              <a:off x="6375087" y="4782210"/>
              <a:ext cx="3762493" cy="1665137"/>
            </a:xfrm>
            <a:prstGeom prst="rect">
              <a:avLst/>
            </a:prstGeom>
          </p:spPr>
        </p:pic>
      </p:grpSp>
    </p:spTree>
    <p:extLst>
      <p:ext uri="{BB962C8B-B14F-4D97-AF65-F5344CB8AC3E}">
        <p14:creationId xmlns:p14="http://schemas.microsoft.com/office/powerpoint/2010/main" xmlns="" val="29149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233936" y="266844"/>
            <a:ext cx="870186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xmlns="" id="{47ADE7B2-7F32-4E58-B01C-423CEEBA5705}"/>
              </a:ext>
            </a:extLst>
          </p:cNvPr>
          <p:cNvSpPr txBox="1"/>
          <p:nvPr/>
        </p:nvSpPr>
        <p:spPr>
          <a:xfrm>
            <a:off x="1109542" y="266845"/>
            <a:ext cx="7569094" cy="3046988"/>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Quan sát hình 4, đọc thông tin và cho biết:</a:t>
            </a:r>
          </a:p>
          <a:p>
            <a:pPr algn="just"/>
            <a:r>
              <a:rPr lang="vi-VN" sz="3200" dirty="0">
                <a:solidFill>
                  <a:srgbClr val="002060"/>
                </a:solidFill>
                <a:latin typeface="Cambria" panose="02040503050406030204" pitchFamily="18" charset="0"/>
                <a:ea typeface="Cambria" panose="02040503050406030204" pitchFamily="18" charset="0"/>
              </a:rPr>
              <a:t>- Một số đặc điểm nổi bật của con người ở tuổi trưởng thành.</a:t>
            </a:r>
          </a:p>
          <a:p>
            <a:pPr algn="just"/>
            <a:r>
              <a:rPr lang="vi-VN" sz="3200" dirty="0">
                <a:solidFill>
                  <a:srgbClr val="002060"/>
                </a:solidFill>
                <a:latin typeface="Cambria" panose="02040503050406030204" pitchFamily="18" charset="0"/>
                <a:ea typeface="Cambria" panose="02040503050406030204" pitchFamily="18" charset="0"/>
              </a:rPr>
              <a:t>- Vai trò của người trưởng thành trong gia đình và xã hội.</a:t>
            </a:r>
            <a:endParaRPr lang="en-US" sz="3200" dirty="0">
              <a:solidFill>
                <a:srgbClr val="002060"/>
              </a:solidFill>
              <a:latin typeface="Cambria" panose="02040503050406030204" pitchFamily="18" charset="0"/>
              <a:ea typeface="Cambria" panose="02040503050406030204" pitchFamily="18" charset="0"/>
            </a:endParaRPr>
          </a:p>
        </p:txBody>
      </p:sp>
      <p:pic>
        <p:nvPicPr>
          <p:cNvPr id="15" name="Picture 14" descr="A picture containing clipart&#10;&#10;Description automatically generated">
            <a:extLst>
              <a:ext uri="{FF2B5EF4-FFF2-40B4-BE49-F238E27FC236}">
                <a16:creationId xmlns:a16="http://schemas.microsoft.com/office/drawing/2014/main" xmlns="" id="{85E5BC11-5C9C-44AF-963E-B96E4EFEB15B}"/>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4739" b="90047" l="8787" r="89540">
                        <a14:foregroundMark x1="30126" y1="5687" x2="30126" y2="5687"/>
                        <a14:foregroundMark x1="47699" y1="90047" x2="47699" y2="90047"/>
                        <a14:foregroundMark x1="53975" y1="90047" x2="53975" y2="90047"/>
                      </a14:backgroundRemoval>
                    </a14:imgEffect>
                    <a14:imgEffect>
                      <a14:sharpenSoften amount="25000"/>
                    </a14:imgEffect>
                    <a14:imgEffect>
                      <a14:saturation sat="200000"/>
                    </a14:imgEffect>
                  </a14:imgLayer>
                </a14:imgProps>
              </a:ext>
              <a:ext uri="{28A0092B-C50C-407E-A947-70E740481C1C}">
                <a14:useLocalDpi xmlns:a14="http://schemas.microsoft.com/office/drawing/2010/main" xmlns="" val="0"/>
              </a:ext>
            </a:extLst>
          </a:blip>
          <a:stretch>
            <a:fillRect/>
          </a:stretch>
        </p:blipFill>
        <p:spPr>
          <a:xfrm>
            <a:off x="94869" y="170579"/>
            <a:ext cx="1359001" cy="1599716"/>
          </a:xfrm>
          <a:prstGeom prst="rect">
            <a:avLst/>
          </a:prstGeom>
        </p:spPr>
      </p:pic>
      <p:pic>
        <p:nvPicPr>
          <p:cNvPr id="7" name="Picture 6">
            <a:extLst>
              <a:ext uri="{FF2B5EF4-FFF2-40B4-BE49-F238E27FC236}">
                <a16:creationId xmlns:a16="http://schemas.microsoft.com/office/drawing/2014/main" xmlns="" id="{33B85530-3827-15A2-189D-E6D4AA13BC8A}"/>
              </a:ext>
            </a:extLst>
          </p:cNvPr>
          <p:cNvPicPr>
            <a:picLocks noChangeAspect="1"/>
          </p:cNvPicPr>
          <p:nvPr/>
        </p:nvPicPr>
        <p:blipFill>
          <a:blip r:embed="rId4"/>
          <a:stretch>
            <a:fillRect/>
          </a:stretch>
        </p:blipFill>
        <p:spPr>
          <a:xfrm>
            <a:off x="1396093" y="2437150"/>
            <a:ext cx="6185219" cy="4057018"/>
          </a:xfrm>
          <a:prstGeom prst="rect">
            <a:avLst/>
          </a:prstGeom>
        </p:spPr>
      </p:pic>
    </p:spTree>
    <p:extLst>
      <p:ext uri="{BB962C8B-B14F-4D97-AF65-F5344CB8AC3E}">
        <p14:creationId xmlns:p14="http://schemas.microsoft.com/office/powerpoint/2010/main" xmlns="" val="41898093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21070" y="328870"/>
            <a:ext cx="870186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7">
            <a:extLst>
              <a:ext uri="{FF2B5EF4-FFF2-40B4-BE49-F238E27FC236}">
                <a16:creationId xmlns:a16="http://schemas.microsoft.com/office/drawing/2014/main" xmlns="" id="{78F1D8DC-2386-94D6-FD14-C4BBC68BED04}"/>
              </a:ext>
            </a:extLst>
          </p:cNvPr>
          <p:cNvGrpSpPr/>
          <p:nvPr/>
        </p:nvGrpSpPr>
        <p:grpSpPr>
          <a:xfrm>
            <a:off x="1366304" y="206828"/>
            <a:ext cx="7238853" cy="2211320"/>
            <a:chOff x="2061225" y="445969"/>
            <a:chExt cx="7785663" cy="2764507"/>
          </a:xfrm>
        </p:grpSpPr>
        <p:grpSp>
          <p:nvGrpSpPr>
            <p:cNvPr id="3"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895239" y="786423"/>
              <a:ext cx="6215742" cy="242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Nêu một số điểm nổi bật của của con người ở tuổi trưởng thành?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2408465" y="2743201"/>
            <a:ext cx="6474278" cy="3668486"/>
          </a:xfrm>
          <a:prstGeom prst="roundRect">
            <a:avLst>
              <a:gd name="adj" fmla="val 258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Đặc điểm nổi bật của con người ở trưởng thành là: </a:t>
            </a:r>
            <a:r>
              <a:rPr lang="vi-VN" sz="4000" dirty="0">
                <a:solidFill>
                  <a:srgbClr val="FF0000"/>
                </a:solidFill>
                <a:latin typeface="Calibri" panose="020F0502020204030204"/>
              </a:rPr>
              <a:t>Cơ thể phát triển và hoàn thiện về thể chất và tâm lí. Ở lứa tuổi này, con người có thể lập gia đình, sinh con, chịu trách nhiệm với bản thân, gia đình và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7170" name="Picture 2" descr="Hình ảnh Chàng Trai Trẻ Hạnh Phúc Chào đón Vẻ đẹp Trưởng Thành Hấp Dẫn  Vectơ PNG , Sắc đẹp, Vẻ đẹp, Người Lớn PNG và Vector với nền trong suốt để">
            <a:extLst>
              <a:ext uri="{FF2B5EF4-FFF2-40B4-BE49-F238E27FC236}">
                <a16:creationId xmlns:a16="http://schemas.microsoft.com/office/drawing/2014/main" xmlns="" id="{6F168322-7722-90CE-8873-EDA246EEEED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00150" y="979714"/>
            <a:ext cx="4555672" cy="60742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84003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21070" y="328870"/>
            <a:ext cx="870186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7">
            <a:extLst>
              <a:ext uri="{FF2B5EF4-FFF2-40B4-BE49-F238E27FC236}">
                <a16:creationId xmlns:a16="http://schemas.microsoft.com/office/drawing/2014/main" xmlns="" id="{78F1D8DC-2386-94D6-FD14-C4BBC68BED04}"/>
              </a:ext>
            </a:extLst>
          </p:cNvPr>
          <p:cNvGrpSpPr/>
          <p:nvPr/>
        </p:nvGrpSpPr>
        <p:grpSpPr>
          <a:xfrm>
            <a:off x="1366304" y="206828"/>
            <a:ext cx="7238853" cy="2298406"/>
            <a:chOff x="2061225" y="445969"/>
            <a:chExt cx="7785663" cy="2873379"/>
          </a:xfrm>
        </p:grpSpPr>
        <p:grpSp>
          <p:nvGrpSpPr>
            <p:cNvPr id="3"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895239" y="895295"/>
              <a:ext cx="6215742" cy="242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Vai trò của người trưởng thành đối với gia đình và xã hội?</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2612572" y="2743201"/>
            <a:ext cx="6270171" cy="3668486"/>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Vai trò của người trưởng thành đối với gia đình và xã hội: </a:t>
            </a:r>
            <a:r>
              <a:rPr lang="vi-VN" sz="4000" dirty="0">
                <a:solidFill>
                  <a:srgbClr val="FF0000"/>
                </a:solidFill>
                <a:latin typeface="Calibri" panose="020F0502020204030204"/>
              </a:rPr>
              <a:t>Là lực lượng chủ yếu tham gia vào các hoạt động lao động, sản xuất trong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3074" name="Picture 2" descr="Hình ảnh Phim Hoạt Hình Người Phụ Nữ Trẻ Trưởng Thành PNG , Người Phụ Nữ  Trẻ Tuổi, Phụ Nữ Trưởng Thành, Người Phụ Nữ Hoạt Hình PNG trong suốt và  Vector">
            <a:extLst>
              <a:ext uri="{FF2B5EF4-FFF2-40B4-BE49-F238E27FC236}">
                <a16:creationId xmlns:a16="http://schemas.microsoft.com/office/drawing/2014/main" xmlns="" id="{A358420D-3DD2-33D0-6BA7-C3328A5582A8}"/>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3594" b="95000" l="10000" r="90000">
                        <a14:foregroundMark x1="43438" y1="5156" x2="55469" y2="7656"/>
                        <a14:foregroundMark x1="55469" y1="7656" x2="56250" y2="11250"/>
                        <a14:foregroundMark x1="44219" y1="6250" x2="55313" y2="3906"/>
                        <a14:foregroundMark x1="55313" y1="3906" x2="55469" y2="3594"/>
                        <a14:foregroundMark x1="40000" y1="78594" x2="36719" y2="89531"/>
                        <a14:foregroundMark x1="36719" y1="89531" x2="30000" y2="94688"/>
                        <a14:foregroundMark x1="30000" y1="94688" x2="28750" y2="95000"/>
                        <a14:foregroundMark x1="54219" y1="31563" x2="61406" y2="42813"/>
                        <a14:foregroundMark x1="44219" y1="33594" x2="54688" y2="4109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857251" y="1219201"/>
            <a:ext cx="4572000" cy="60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71277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7">
            <a:extLst>
              <a:ext uri="{FF2B5EF4-FFF2-40B4-BE49-F238E27FC236}">
                <a16:creationId xmlns:a16="http://schemas.microsoft.com/office/drawing/2014/main" xmlns="" id="{571F10DC-E210-4C44-A927-0117A2835AC0}"/>
              </a:ext>
            </a:extLst>
          </p:cNvPr>
          <p:cNvGrpSpPr/>
          <p:nvPr/>
        </p:nvGrpSpPr>
        <p:grpSpPr>
          <a:xfrm>
            <a:off x="-1" y="0"/>
            <a:ext cx="9144001" cy="5644082"/>
            <a:chOff x="-1" y="0"/>
            <a:chExt cx="12192001" cy="5644082"/>
          </a:xfrm>
        </p:grpSpPr>
        <p:grpSp>
          <p:nvGrpSpPr>
            <p:cNvPr id="8" name="Group 17">
              <a:extLst>
                <a:ext uri="{FF2B5EF4-FFF2-40B4-BE49-F238E27FC236}">
                  <a16:creationId xmlns:a16="http://schemas.microsoft.com/office/drawing/2014/main" xmlns=""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xmlns=""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xmlns=""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18">
            <a:extLst>
              <a:ext uri="{FF2B5EF4-FFF2-40B4-BE49-F238E27FC236}">
                <a16:creationId xmlns:a16="http://schemas.microsoft.com/office/drawing/2014/main" xmlns="" id="{E36D0E46-35AF-4195-B794-1D01ED99ED4B}"/>
              </a:ext>
            </a:extLst>
          </p:cNvPr>
          <p:cNvGrpSpPr/>
          <p:nvPr/>
        </p:nvGrpSpPr>
        <p:grpSpPr>
          <a:xfrm>
            <a:off x="2462923" y="16203"/>
            <a:ext cx="2150533" cy="812800"/>
            <a:chOff x="5007836" y="507047"/>
            <a:chExt cx="1501614" cy="308638"/>
          </a:xfrm>
        </p:grpSpPr>
        <p:cxnSp>
          <p:nvCxnSpPr>
            <p:cNvPr id="20" name="Straight Connector 19">
              <a:extLst>
                <a:ext uri="{FF2B5EF4-FFF2-40B4-BE49-F238E27FC236}">
                  <a16:creationId xmlns:a16="http://schemas.microsoft.com/office/drawing/2014/main" xmlns=""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25">
            <a:extLst>
              <a:ext uri="{FF2B5EF4-FFF2-40B4-BE49-F238E27FC236}">
                <a16:creationId xmlns:a16="http://schemas.microsoft.com/office/drawing/2014/main" xmlns="" id="{9630D08D-99D7-42C6-B781-FFD6BB96E0EF}"/>
              </a:ext>
            </a:extLst>
          </p:cNvPr>
          <p:cNvGrpSpPr/>
          <p:nvPr/>
        </p:nvGrpSpPr>
        <p:grpSpPr>
          <a:xfrm>
            <a:off x="6588582" y="17451"/>
            <a:ext cx="2150533" cy="812800"/>
            <a:chOff x="5007836" y="507047"/>
            <a:chExt cx="1501614" cy="308638"/>
          </a:xfrm>
        </p:grpSpPr>
        <p:cxnSp>
          <p:nvCxnSpPr>
            <p:cNvPr id="27" name="Straight Connector 26">
              <a:extLst>
                <a:ext uri="{FF2B5EF4-FFF2-40B4-BE49-F238E27FC236}">
                  <a16:creationId xmlns:a16="http://schemas.microsoft.com/office/drawing/2014/main" xmlns=""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35">
            <a:extLst>
              <a:ext uri="{FF2B5EF4-FFF2-40B4-BE49-F238E27FC236}">
                <a16:creationId xmlns:a16="http://schemas.microsoft.com/office/drawing/2014/main" xmlns="" id="{AB42F68E-F931-4A6D-99F2-7BBCDDB87668}"/>
              </a:ext>
            </a:extLst>
          </p:cNvPr>
          <p:cNvGrpSpPr/>
          <p:nvPr/>
        </p:nvGrpSpPr>
        <p:grpSpPr>
          <a:xfrm>
            <a:off x="212492" y="543530"/>
            <a:ext cx="1984844" cy="5120012"/>
            <a:chOff x="8805333" y="1495260"/>
            <a:chExt cx="2646459" cy="5120012"/>
          </a:xfrm>
        </p:grpSpPr>
        <p:sp>
          <p:nvSpPr>
            <p:cNvPr id="24" name="Rectangle 23">
              <a:extLst>
                <a:ext uri="{FF2B5EF4-FFF2-40B4-BE49-F238E27FC236}">
                  <a16:creationId xmlns:a16="http://schemas.microsoft.com/office/drawing/2014/main" xmlns=""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xmlns=""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xmlns=""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xmlns=""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xmlns=""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xmlns=""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0" name="Picture 49" descr="Calendar&#10;&#10;Description automatically generated">
            <a:extLst>
              <a:ext uri="{FF2B5EF4-FFF2-40B4-BE49-F238E27FC236}">
                <a16:creationId xmlns:a16="http://schemas.microsoft.com/office/drawing/2014/main" xmlns=""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9856" t="2811" r="31733" b="3357"/>
          <a:stretch/>
        </p:blipFill>
        <p:spPr>
          <a:xfrm>
            <a:off x="4371429" y="1201483"/>
            <a:ext cx="582871" cy="2180473"/>
          </a:xfrm>
          <a:prstGeom prst="rect">
            <a:avLst/>
          </a:prstGeom>
          <a:effectLst>
            <a:innerShdw blurRad="63500" dist="50800" dir="13500000">
              <a:prstClr val="black">
                <a:alpha val="50000"/>
              </a:prstClr>
            </a:innerShdw>
          </a:effectLst>
        </p:spPr>
      </p:pic>
      <p:pic>
        <p:nvPicPr>
          <p:cNvPr id="39" name="Picture 38">
            <a:extLst>
              <a:ext uri="{FF2B5EF4-FFF2-40B4-BE49-F238E27FC236}">
                <a16:creationId xmlns:a16="http://schemas.microsoft.com/office/drawing/2014/main" xmlns="" id="{3089073F-6131-4678-98C8-FDE980DBA13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220" y="2940523"/>
            <a:ext cx="4194455" cy="4042009"/>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xmlns="" id="{35A7BA1F-79F5-42C5-A1D1-388C3A98F91F}"/>
              </a:ext>
            </a:extLst>
          </p:cNvPr>
          <p:cNvPicPr>
            <a:picLocks noChangeAspect="1"/>
          </p:cNvPicPr>
          <p:nvPr/>
        </p:nvPicPr>
        <p:blipFill>
          <a:blip r:embed="rId4">
            <a:extLst>
              <a:ext uri="{BEBA8EAE-BF5A-486C-A8C5-ECC9F3942E4B}">
                <a14:imgProps xmlns:a14="http://schemas.microsoft.com/office/drawing/2010/main" xmlns="">
                  <a14:imgLayer r:embed="rId5">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xmlns="" val="0"/>
              </a:ext>
            </a:extLst>
          </a:blip>
          <a:stretch>
            <a:fillRect/>
          </a:stretch>
        </p:blipFill>
        <p:spPr>
          <a:xfrm>
            <a:off x="1204913" y="3547972"/>
            <a:ext cx="1973802" cy="2631736"/>
          </a:xfrm>
          <a:prstGeom prst="rect">
            <a:avLst/>
          </a:prstGeom>
        </p:spPr>
      </p:pic>
      <p:pic>
        <p:nvPicPr>
          <p:cNvPr id="3" name="Picture 2">
            <a:extLst>
              <a:ext uri="{FF2B5EF4-FFF2-40B4-BE49-F238E27FC236}">
                <a16:creationId xmlns:a16="http://schemas.microsoft.com/office/drawing/2014/main" xmlns="" id="{60BA93BD-5187-509B-6751-32CDCF211F6B}"/>
              </a:ext>
            </a:extLst>
          </p:cNvPr>
          <p:cNvPicPr>
            <a:picLocks noChangeAspect="1"/>
          </p:cNvPicPr>
          <p:nvPr/>
        </p:nvPicPr>
        <p:blipFill>
          <a:blip r:embed="rId6"/>
          <a:stretch>
            <a:fillRect/>
          </a:stretch>
        </p:blipFill>
        <p:spPr>
          <a:xfrm>
            <a:off x="135754" y="1194582"/>
            <a:ext cx="4275497" cy="1374448"/>
          </a:xfrm>
          <a:prstGeom prst="rect">
            <a:avLst/>
          </a:prstGeom>
        </p:spPr>
      </p:pic>
      <p:sp>
        <p:nvSpPr>
          <p:cNvPr id="5" name="Rectangle: Rounded Corners 4">
            <a:extLst>
              <a:ext uri="{FF2B5EF4-FFF2-40B4-BE49-F238E27FC236}">
                <a16:creationId xmlns:a16="http://schemas.microsoft.com/office/drawing/2014/main" xmlns="" id="{F7B20069-6DFB-9322-E172-7CE1C76D9308}"/>
              </a:ext>
            </a:extLst>
          </p:cNvPr>
          <p:cNvSpPr/>
          <p:nvPr/>
        </p:nvSpPr>
        <p:spPr>
          <a:xfrm>
            <a:off x="4743450" y="272143"/>
            <a:ext cx="4106636" cy="22751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Đóng vai là phóng viên tìm hiểu về những người trưởng thành và đóng góp của họ với gia đình và xã hội; tham khảo câu hỏi gợi ý trong “Khung phỏng vấn”.</a:t>
            </a:r>
            <a:endParaRPr lang="en-US" sz="2800" dirty="0">
              <a:solidFill>
                <a:srgbClr val="FF000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xmlns="" id="{8D9E5B0F-2D9D-34DD-2341-CF7B9802B646}"/>
              </a:ext>
            </a:extLst>
          </p:cNvPr>
          <p:cNvPicPr>
            <a:picLocks noChangeAspect="1"/>
          </p:cNvPicPr>
          <p:nvPr/>
        </p:nvPicPr>
        <p:blipFill>
          <a:blip r:embed="rId7"/>
          <a:stretch>
            <a:fillRect/>
          </a:stretch>
        </p:blipFill>
        <p:spPr>
          <a:xfrm>
            <a:off x="4406673" y="3256190"/>
            <a:ext cx="4396451" cy="3177267"/>
          </a:xfrm>
          <a:prstGeom prst="rect">
            <a:avLst/>
          </a:prstGeom>
        </p:spPr>
      </p:pic>
    </p:spTree>
    <p:extLst>
      <p:ext uri="{BB962C8B-B14F-4D97-AF65-F5344CB8AC3E}">
        <p14:creationId xmlns:p14="http://schemas.microsoft.com/office/powerpoint/2010/main" xmlns="" val="28149219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AFDE974-CC8D-43BD-93C9-9D662C33A821}"/>
              </a:ext>
            </a:extLst>
          </p:cNvPr>
          <p:cNvPicPr>
            <a:picLocks noChangeAspect="1"/>
          </p:cNvPicPr>
          <p:nvPr/>
        </p:nvPicPr>
        <p:blipFill>
          <a:blip r:embed="rId2">
            <a:extLst>
              <a:ext uri="{BEBA8EAE-BF5A-486C-A8C5-ECC9F3942E4B}">
                <a14:imgProps xmlns:a14="http://schemas.microsoft.com/office/drawing/2010/main" xmlns="">
                  <a14:imgLayer r:embed="rId3">
                    <a14:imgEffect>
                      <a14:saturation sat="200000"/>
                    </a14:imgEffect>
                  </a14:imgLayer>
                </a14:imgProps>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xmlns="" id="{1FCC7738-7ACF-8391-D2A4-50AED2AB2EAA}"/>
              </a:ext>
            </a:extLst>
          </p:cNvPr>
          <p:cNvSpPr/>
          <p:nvPr/>
        </p:nvSpPr>
        <p:spPr>
          <a:xfrm>
            <a:off x="1" y="0"/>
            <a:ext cx="5690507"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xmlns="" id="{7CF25302-A0B0-36EA-2815-8A3988DD5944}"/>
              </a:ext>
            </a:extLst>
          </p:cNvPr>
          <p:cNvSpPr txBox="1"/>
          <p:nvPr/>
        </p:nvSpPr>
        <p:spPr>
          <a:xfrm>
            <a:off x="106136" y="2035630"/>
            <a:ext cx="5486400" cy="3785652"/>
          </a:xfrm>
          <a:prstGeom prst="rect">
            <a:avLst/>
          </a:prstGeom>
          <a:noFill/>
        </p:spPr>
        <p:txBody>
          <a:bodyPr wrap="square" rtlCol="0">
            <a:spAutoFit/>
          </a:bodyPr>
          <a:lstStyle/>
          <a:p>
            <a:pPr algn="just"/>
            <a:r>
              <a:rPr lang="vi-VN" sz="4000" b="1" dirty="0">
                <a:solidFill>
                  <a:srgbClr val="FF0000"/>
                </a:solidFill>
                <a:latin typeface="Cambria" panose="02040503050406030204" pitchFamily="18" charset="0"/>
                <a:ea typeface="Cambria" panose="02040503050406030204" pitchFamily="18" charset="0"/>
              </a:rPr>
              <a:t>Tìm hiểu, chia sẻ về công việc và đóng góp của một người trưởng thành trong gia đình em đối với gia đình và xã hội.</a:t>
            </a:r>
            <a:endParaRPr lang="vi-VN"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218237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233936" y="266844"/>
            <a:ext cx="870186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2BE29631-B7FD-5297-29C6-FE703990D1AA}"/>
              </a:ext>
            </a:extLst>
          </p:cNvPr>
          <p:cNvSpPr txBox="1"/>
          <p:nvPr/>
        </p:nvSpPr>
        <p:spPr>
          <a:xfrm>
            <a:off x="2979965" y="1665514"/>
            <a:ext cx="5723164" cy="5078313"/>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Anh họ em là nhân viên ngân hàng Quân đội Việt Nam. Ở gia đình, vào thời gian rảnh anh thường nấu cơm, dọn dẹp nhà cửa, chơi với em, ... Anh là nhân viên có trách nhiệm, làm việc rất tốt, góp phần vào phát triển của ngân hàng.</a:t>
            </a:r>
            <a:endParaRPr lang="en-US" sz="3600" dirty="0">
              <a:latin typeface="Cambria" panose="02040503050406030204" pitchFamily="18" charset="0"/>
              <a:ea typeface="Cambria" panose="02040503050406030204" pitchFamily="18" charset="0"/>
            </a:endParaRPr>
          </a:p>
        </p:txBody>
      </p:sp>
      <p:pic>
        <p:nvPicPr>
          <p:cNvPr id="9218" name="Picture 2" descr="Hình ảnh Ngồi Vị Trí Ngồi Máy Tính Xách Tay Phim Hoạt Hình PNG , Người,  Máy, Máy Tính Xách Tay PNG và Vector với nền trong suốt để tải xuống miễn">
            <a:extLst>
              <a:ext uri="{FF2B5EF4-FFF2-40B4-BE49-F238E27FC236}">
                <a16:creationId xmlns:a16="http://schemas.microsoft.com/office/drawing/2014/main" xmlns="" id="{29F5E704-A197-BCFF-B29F-45807C00F174}"/>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5500" b="95333" l="10000" r="90000">
                        <a14:foregroundMark x1="43833" y1="17500" x2="46333" y2="22500"/>
                        <a14:foregroundMark x1="51750" y1="17167" x2="52833" y2="24000"/>
                        <a14:foregroundMark x1="40833" y1="16000" x2="48500" y2="10250"/>
                        <a14:foregroundMark x1="48500" y1="10250" x2="57000" y2="17167"/>
                        <a14:foregroundMark x1="72250" y1="7750" x2="70000" y2="13167"/>
                        <a14:foregroundMark x1="73333" y1="5583" x2="73667" y2="7500"/>
                        <a14:foregroundMark x1="44917" y1="88417" x2="41583" y2="95333"/>
                        <a14:foregroundMark x1="41583" y1="95333" x2="41583" y2="9491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857250" y="195944"/>
            <a:ext cx="4996543" cy="66620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86820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BD3EBD3-8787-4366-BC3C-C9F5B8AE0F45}"/>
              </a:ext>
            </a:extLst>
          </p:cNvPr>
          <p:cNvGrpSpPr/>
          <p:nvPr/>
        </p:nvGrpSpPr>
        <p:grpSpPr>
          <a:xfrm>
            <a:off x="-25810" y="842115"/>
            <a:ext cx="10355875" cy="6236018"/>
            <a:chOff x="-34413" y="842115"/>
            <a:chExt cx="13807833" cy="6236018"/>
          </a:xfrm>
        </p:grpSpPr>
        <p:sp>
          <p:nvSpPr>
            <p:cNvPr id="3" name="Rectangle 2">
              <a:extLst>
                <a:ext uri="{FF2B5EF4-FFF2-40B4-BE49-F238E27FC236}">
                  <a16:creationId xmlns:a16="http://schemas.microsoft.com/office/drawing/2014/main" xmlns="" id="{BA7E78CB-14BC-49F5-BC39-7F80DCD7D0B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xmlns="" id="{C92A9F15-C516-4519-9D74-8A227BC29F61}"/>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AEC855-319A-47D4-B0A5-0E711496B79B}"/>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xmlns="" id="{7B5B9A0E-2A38-4EF3-8083-AE07A90DB2DA}"/>
                </a:ext>
              </a:extLst>
            </p:cNvPr>
            <p:cNvGrpSpPr/>
            <p:nvPr/>
          </p:nvGrpSpPr>
          <p:grpSpPr>
            <a:xfrm>
              <a:off x="0" y="5666207"/>
              <a:ext cx="13773420" cy="1411926"/>
              <a:chOff x="0" y="5666207"/>
              <a:chExt cx="13773420" cy="1411926"/>
            </a:xfrm>
          </p:grpSpPr>
          <p:sp>
            <p:nvSpPr>
              <p:cNvPr id="7" name="Rectangle 6">
                <a:extLst>
                  <a:ext uri="{FF2B5EF4-FFF2-40B4-BE49-F238E27FC236}">
                    <a16:creationId xmlns:a16="http://schemas.microsoft.com/office/drawing/2014/main" xmlns="" id="{DB68E064-7CC2-4628-A187-AB10089A61E7}"/>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5BAD4100-E865-4A9B-8B01-91A047AEE905}"/>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9" name="Picture 8" descr="Graphical user interface, application, PowerPoint&#10;&#10;Description automatically generated">
            <a:extLst>
              <a:ext uri="{FF2B5EF4-FFF2-40B4-BE49-F238E27FC236}">
                <a16:creationId xmlns:a16="http://schemas.microsoft.com/office/drawing/2014/main" xmlns="" id="{ECAA6E99-C3BB-4076-BF46-94B47FB842E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514" y="473737"/>
            <a:ext cx="1889787" cy="2043013"/>
          </a:xfrm>
          <a:prstGeom prst="rect">
            <a:avLst/>
          </a:prstGeom>
        </p:spPr>
      </p:pic>
      <p:pic>
        <p:nvPicPr>
          <p:cNvPr id="10" name="Picture 9" descr="Calendar&#10;&#10;Description automatically generated">
            <a:extLst>
              <a:ext uri="{FF2B5EF4-FFF2-40B4-BE49-F238E27FC236}">
                <a16:creationId xmlns:a16="http://schemas.microsoft.com/office/drawing/2014/main" xmlns="" id="{7C4561A7-8072-411E-B2F1-A61D9217F756}"/>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9856" t="2811" r="31733" b="3357"/>
          <a:stretch/>
        </p:blipFill>
        <p:spPr>
          <a:xfrm>
            <a:off x="8105834" y="198686"/>
            <a:ext cx="887284" cy="2890095"/>
          </a:xfrm>
          <a:prstGeom prst="rect">
            <a:avLst/>
          </a:prstGeom>
          <a:effectLst>
            <a:innerShdw blurRad="63500" dist="50800" dir="13500000">
              <a:prstClr val="black">
                <a:alpha val="50000"/>
              </a:prstClr>
            </a:innerShdw>
          </a:effectLst>
        </p:spPr>
      </p:pic>
      <p:pic>
        <p:nvPicPr>
          <p:cNvPr id="25" name="Picture 24" descr="A picture containing text, clock&#10;&#10;Description automatically generated">
            <a:extLst>
              <a:ext uri="{FF2B5EF4-FFF2-40B4-BE49-F238E27FC236}">
                <a16:creationId xmlns:a16="http://schemas.microsoft.com/office/drawing/2014/main" xmlns="" id="{123AFFE0-F49E-4521-A4DC-1EC7B8CC42D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85326" y="227414"/>
            <a:ext cx="712718" cy="949529"/>
          </a:xfrm>
          <a:prstGeom prst="rect">
            <a:avLst/>
          </a:prstGeom>
          <a:effectLst>
            <a:outerShdw blurRad="50800" dist="38100" dir="2700000" sx="105000" sy="105000" algn="tl" rotWithShape="0">
              <a:prstClr val="black">
                <a:alpha val="40000"/>
              </a:prstClr>
            </a:outerShdw>
          </a:effectLst>
        </p:spPr>
      </p:pic>
      <p:grpSp>
        <p:nvGrpSpPr>
          <p:cNvPr id="12" name="Group 47">
            <a:extLst>
              <a:ext uri="{FF2B5EF4-FFF2-40B4-BE49-F238E27FC236}">
                <a16:creationId xmlns:a16="http://schemas.microsoft.com/office/drawing/2014/main" xmlns="" id="{BBC43D03-8728-4C3D-965E-1A0002FFBDC9}"/>
              </a:ext>
            </a:extLst>
          </p:cNvPr>
          <p:cNvGrpSpPr/>
          <p:nvPr/>
        </p:nvGrpSpPr>
        <p:grpSpPr>
          <a:xfrm>
            <a:off x="328586" y="3227168"/>
            <a:ext cx="2147643" cy="3326388"/>
            <a:chOff x="438115" y="3035956"/>
            <a:chExt cx="2863524" cy="3326388"/>
          </a:xfrm>
        </p:grpSpPr>
        <p:grpSp>
          <p:nvGrpSpPr>
            <p:cNvPr id="26" name="Group 44">
              <a:extLst>
                <a:ext uri="{FF2B5EF4-FFF2-40B4-BE49-F238E27FC236}">
                  <a16:creationId xmlns:a16="http://schemas.microsoft.com/office/drawing/2014/main" xmlns="" id="{5B0D4D0D-F658-45E8-9B15-F3B398C79BF0}"/>
                </a:ext>
              </a:extLst>
            </p:cNvPr>
            <p:cNvGrpSpPr/>
            <p:nvPr/>
          </p:nvGrpSpPr>
          <p:grpSpPr>
            <a:xfrm>
              <a:off x="864614" y="3276853"/>
              <a:ext cx="242566" cy="959721"/>
              <a:chOff x="1885573" y="3215073"/>
              <a:chExt cx="242566" cy="959721"/>
            </a:xfrm>
          </p:grpSpPr>
          <p:cxnSp>
            <p:nvCxnSpPr>
              <p:cNvPr id="38" name="Straight Connector 37">
                <a:extLst>
                  <a:ext uri="{FF2B5EF4-FFF2-40B4-BE49-F238E27FC236}">
                    <a16:creationId xmlns:a16="http://schemas.microsoft.com/office/drawing/2014/main" xmlns="" id="{9053FD4C-8F24-4042-B96E-110460D2EBBE}"/>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43">
                <a:extLst>
                  <a:ext uri="{FF2B5EF4-FFF2-40B4-BE49-F238E27FC236}">
                    <a16:creationId xmlns:a16="http://schemas.microsoft.com/office/drawing/2014/main" xmlns="" id="{4A4C134C-7045-4235-85D1-F9A49C646ECA}"/>
                  </a:ext>
                </a:extLst>
              </p:cNvPr>
              <p:cNvGrpSpPr/>
              <p:nvPr/>
            </p:nvGrpSpPr>
            <p:grpSpPr>
              <a:xfrm>
                <a:off x="1885573" y="3215073"/>
                <a:ext cx="242566" cy="959721"/>
                <a:chOff x="1885573" y="3215073"/>
                <a:chExt cx="242566" cy="959721"/>
              </a:xfrm>
            </p:grpSpPr>
            <p:sp>
              <p:nvSpPr>
                <p:cNvPr id="33" name="Freeform: Shape 32">
                  <a:extLst>
                    <a:ext uri="{FF2B5EF4-FFF2-40B4-BE49-F238E27FC236}">
                      <a16:creationId xmlns:a16="http://schemas.microsoft.com/office/drawing/2014/main" xmlns="" id="{9B610D09-9EB7-4FAC-9A60-133F4689E691}"/>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xmlns="" id="{11C594CF-FDC4-4C6A-B770-871AF17F7CCD}"/>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xmlns="" id="{EF5409BB-8212-45AC-8F44-2A038571D161}"/>
                    </a:ext>
                  </a:extLst>
                </p:cNvPr>
                <p:cNvCxnSpPr>
                  <a:endCxn id="31"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9698731-0CFB-4C46-8846-F94FDAF0598A}"/>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xmlns="" id="{C71C46B1-6CED-4997-843F-5FBBB86C258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xmlns="" id="{1ECC894F-2CCD-402B-B829-983DE345F193}"/>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7" name="Freeform: Shape 26">
              <a:extLst>
                <a:ext uri="{FF2B5EF4-FFF2-40B4-BE49-F238E27FC236}">
                  <a16:creationId xmlns:a16="http://schemas.microsoft.com/office/drawing/2014/main" xmlns="" id="{270EFE42-FA94-4C79-8DDE-06D1016120F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11">
              <a:extLst>
                <a:ext uri="{FF2B5EF4-FFF2-40B4-BE49-F238E27FC236}">
                  <a16:creationId xmlns:a16="http://schemas.microsoft.com/office/drawing/2014/main" xmlns="" id="{5483029F-041D-451A-A4AF-7F4DD5ADE2EA}"/>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xmlns="" id="{5A5D7446-97C4-495A-A79F-945F940A44A1}"/>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xmlns="" id="{60A7187F-6FDF-47B6-AE90-BDBDD536B025}"/>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3902857-AA4B-4265-939B-1BEC378B5AA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A2AC812B-92D2-4844-B639-68F2DC87C9AE}"/>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xmlns="" id="{16D6E8B4-8D25-41C1-8DE2-4E1790A5D060}"/>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265A7D9-B7D3-442C-A2BA-B74D3EF6AB56}"/>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2CD6E40-75A6-41B1-9BB7-53119ECEFB45}"/>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6AA0AAED-9077-44C5-B957-CA7EF25E058F}"/>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xmlns="" id="{D2973AB1-43B6-4A0F-8CE1-B45804908C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xmlns="" id="{325E7E2A-6158-4CAD-92AC-0AD26CEB21DD}"/>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xmlns="" id="{23E8823C-5A32-4334-8617-EFCAD072B3A0}"/>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xmlns="" id="{C87FB2A6-3C4F-4953-873C-FD5F0519750D}"/>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Trapezoid 28">
              <a:extLst>
                <a:ext uri="{FF2B5EF4-FFF2-40B4-BE49-F238E27FC236}">
                  <a16:creationId xmlns:a16="http://schemas.microsoft.com/office/drawing/2014/main" xmlns="" id="{25EB57BB-87E8-40E0-B601-748137832FEC}"/>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rapezoid 46">
              <a:extLst>
                <a:ext uri="{FF2B5EF4-FFF2-40B4-BE49-F238E27FC236}">
                  <a16:creationId xmlns:a16="http://schemas.microsoft.com/office/drawing/2014/main" xmlns="" id="{7CDC303D-37F9-4EB4-AA9C-6ED6801665B9}"/>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0" name="Picture 69" descr="Application&#10;&#10;Description automatically generated with medium confidence">
            <a:extLst>
              <a:ext uri="{FF2B5EF4-FFF2-40B4-BE49-F238E27FC236}">
                <a16:creationId xmlns:a16="http://schemas.microsoft.com/office/drawing/2014/main" xmlns="" id="{728E61AA-B7AD-4F1F-9671-ECEC99114D8C}"/>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xmlns="" val="0"/>
              </a:ext>
            </a:extLst>
          </a:blip>
          <a:srcRect l="40842" t="6228" r="34875" b="52868"/>
          <a:stretch/>
        </p:blipFill>
        <p:spPr>
          <a:xfrm>
            <a:off x="7060426" y="3438840"/>
            <a:ext cx="2201627" cy="3297530"/>
          </a:xfrm>
          <a:prstGeom prst="rect">
            <a:avLst/>
          </a:prstGeom>
        </p:spPr>
      </p:pic>
      <p:grpSp>
        <p:nvGrpSpPr>
          <p:cNvPr id="32" name="Group 76">
            <a:extLst>
              <a:ext uri="{FF2B5EF4-FFF2-40B4-BE49-F238E27FC236}">
                <a16:creationId xmlns:a16="http://schemas.microsoft.com/office/drawing/2014/main" xmlns="" id="{1DB880FE-F0EE-4DD2-90CF-263EC2362BA5}"/>
              </a:ext>
            </a:extLst>
          </p:cNvPr>
          <p:cNvGrpSpPr/>
          <p:nvPr/>
        </p:nvGrpSpPr>
        <p:grpSpPr>
          <a:xfrm>
            <a:off x="2612063" y="707231"/>
            <a:ext cx="5059463" cy="5740116"/>
            <a:chOff x="3482751" y="707231"/>
            <a:chExt cx="6745950" cy="5740116"/>
          </a:xfrm>
        </p:grpSpPr>
        <p:pic>
          <p:nvPicPr>
            <p:cNvPr id="73" name="Picture 72" descr="Icon&#10;&#10;Description automatically generated">
              <a:extLst>
                <a:ext uri="{FF2B5EF4-FFF2-40B4-BE49-F238E27FC236}">
                  <a16:creationId xmlns:a16="http://schemas.microsoft.com/office/drawing/2014/main" xmlns="" id="{947BA601-E5B3-4E82-AAF2-711BEB2EF55C}"/>
                </a:ext>
              </a:extLst>
            </p:cNvPr>
            <p:cNvPicPr>
              <a:picLocks noChangeAspect="1"/>
            </p:cNvPicPr>
            <p:nvPr/>
          </p:nvPicPr>
          <p:blipFill rotWithShape="1">
            <a:blip r:embed="rId7">
              <a:extLst>
                <a:ext uri="{28A0092B-C50C-407E-A947-70E740481C1C}">
                  <a14:useLocalDpi xmlns:a14="http://schemas.microsoft.com/office/drawing/2010/main" xmlns="" val="0"/>
                </a:ext>
              </a:extLst>
            </a:blip>
            <a:srcRect t="1" b="38750"/>
            <a:stretch/>
          </p:blipFill>
          <p:spPr>
            <a:xfrm rot="21354838" flipH="1">
              <a:off x="3482751" y="707231"/>
              <a:ext cx="6745950" cy="4153363"/>
            </a:xfrm>
            <a:prstGeom prst="rect">
              <a:avLst/>
            </a:prstGeom>
          </p:spPr>
        </p:pic>
        <p:sp>
          <p:nvSpPr>
            <p:cNvPr id="49" name="TextBox 48">
              <a:extLst>
                <a:ext uri="{FF2B5EF4-FFF2-40B4-BE49-F238E27FC236}">
                  <a16:creationId xmlns:a16="http://schemas.microsoft.com/office/drawing/2014/main" xmlns="" id="{C8D86789-1F8C-44EB-A902-3063F7E80EA9}"/>
                </a:ext>
              </a:extLst>
            </p:cNvPr>
            <p:cNvSpPr txBox="1"/>
            <p:nvPr/>
          </p:nvSpPr>
          <p:spPr>
            <a:xfrm>
              <a:off x="4386943" y="1816314"/>
              <a:ext cx="5401183" cy="3083921"/>
            </a:xfrm>
            <a:prstGeom prst="rect">
              <a:avLst/>
            </a:prstGeom>
            <a:noFill/>
          </p:spPr>
          <p:txBody>
            <a:bodyPr wrap="square" rtlCol="0">
              <a:spAutoFit/>
            </a:bodyPr>
            <a:lstStyle/>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Hoạt</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động</a:t>
              </a:r>
              <a:r>
                <a:rPr lang="en-US" sz="5400" b="1" dirty="0">
                  <a:solidFill>
                    <a:srgbClr val="FF0000"/>
                  </a:solidFill>
                  <a:effectLst/>
                  <a:latin typeface="Cambria" panose="02040503050406030204" pitchFamily="18" charset="0"/>
                  <a:ea typeface="Cambria" panose="02040503050406030204" pitchFamily="18" charset="0"/>
                </a:rPr>
                <a:t> 2:</a:t>
              </a:r>
            </a:p>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Tuổi</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già</a:t>
              </a:r>
              <a:endParaRPr lang="en-US" sz="5400" dirty="0">
                <a:solidFill>
                  <a:srgbClr val="FF0000"/>
                </a:solidFill>
                <a:effectLst/>
                <a:latin typeface="Cambria" panose="02040503050406030204" pitchFamily="18" charset="0"/>
                <a:ea typeface="Cambria" panose="02040503050406030204" pitchFamily="18" charset="0"/>
              </a:endParaRPr>
            </a:p>
          </p:txBody>
        </p:sp>
        <p:pic>
          <p:nvPicPr>
            <p:cNvPr id="76" name="Picture 75" descr="Icon&#10;&#10;Description automatically generated">
              <a:extLst>
                <a:ext uri="{FF2B5EF4-FFF2-40B4-BE49-F238E27FC236}">
                  <a16:creationId xmlns:a16="http://schemas.microsoft.com/office/drawing/2014/main" xmlns="" id="{A4927F30-568F-4E31-92E3-E228991A6348}"/>
                </a:ext>
              </a:extLst>
            </p:cNvPr>
            <p:cNvPicPr>
              <a:picLocks noChangeAspect="1"/>
            </p:cNvPicPr>
            <p:nvPr/>
          </p:nvPicPr>
          <p:blipFill rotWithShape="1">
            <a:blip r:embed="rId7">
              <a:extLst>
                <a:ext uri="{28A0092B-C50C-407E-A947-70E740481C1C}">
                  <a14:useLocalDpi xmlns:a14="http://schemas.microsoft.com/office/drawing/2010/main" xmlns="" val="0"/>
                </a:ext>
              </a:extLst>
            </a:blip>
            <a:srcRect t="62957"/>
            <a:stretch/>
          </p:blipFill>
          <p:spPr>
            <a:xfrm rot="10800000" flipV="1">
              <a:off x="6375087" y="4782210"/>
              <a:ext cx="3762493" cy="1665137"/>
            </a:xfrm>
            <a:prstGeom prst="rect">
              <a:avLst/>
            </a:prstGeom>
          </p:spPr>
        </p:pic>
      </p:grpSp>
      <p:pic>
        <p:nvPicPr>
          <p:cNvPr id="11" name="Picture 10" descr="A round pink label with white text and a black background&#10;&#10;Description automatically generated">
            <a:extLst>
              <a:ext uri="{FF2B5EF4-FFF2-40B4-BE49-F238E27FC236}">
                <a16:creationId xmlns:a16="http://schemas.microsoft.com/office/drawing/2014/main" xmlns="" id="{26E8ECF4-D1DB-214F-CFD0-C941A56DF306}"/>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421296" y="123709"/>
            <a:ext cx="1137186" cy="1516248"/>
          </a:xfrm>
          <a:prstGeom prst="rect">
            <a:avLst/>
          </a:prstGeom>
        </p:spPr>
      </p:pic>
    </p:spTree>
    <p:extLst>
      <p:ext uri="{BB962C8B-B14F-4D97-AF65-F5344CB8AC3E}">
        <p14:creationId xmlns:p14="http://schemas.microsoft.com/office/powerpoint/2010/main" xmlns="" val="28737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233936" y="266844"/>
            <a:ext cx="870186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47ADE7B2-7F32-4E58-B01C-423CEEBA5705}"/>
              </a:ext>
            </a:extLst>
          </p:cNvPr>
          <p:cNvSpPr txBox="1"/>
          <p:nvPr/>
        </p:nvSpPr>
        <p:spPr>
          <a:xfrm>
            <a:off x="1249136" y="266844"/>
            <a:ext cx="7429500" cy="3046988"/>
          </a:xfrm>
          <a:prstGeom prst="rect">
            <a:avLst/>
          </a:prstGeom>
          <a:noFill/>
        </p:spPr>
        <p:txBody>
          <a:bodyPr wrap="square" rtlCol="0">
            <a:spAutoFit/>
          </a:bodyPr>
          <a:lstStyle/>
          <a:p>
            <a:pPr lvl="0" algn="just"/>
            <a:r>
              <a:rPr lang="vi-VN" sz="3200" b="1" dirty="0">
                <a:solidFill>
                  <a:srgbClr val="FF0000"/>
                </a:solidFill>
                <a:latin typeface="Cambria" panose="02040503050406030204" pitchFamily="18" charset="0"/>
                <a:ea typeface="Cambria" panose="02040503050406030204" pitchFamily="18" charset="0"/>
              </a:rPr>
              <a:t>Quan sát hình 5, đọc thông tin và cho biết:</a:t>
            </a:r>
          </a:p>
          <a:p>
            <a:pPr lvl="0" algn="just"/>
            <a:r>
              <a:rPr lang="vi-VN" sz="3200" b="1" dirty="0">
                <a:solidFill>
                  <a:srgbClr val="002060"/>
                </a:solidFill>
                <a:latin typeface="Cambria" panose="02040503050406030204" pitchFamily="18" charset="0"/>
                <a:ea typeface="Cambria" panose="02040503050406030204" pitchFamily="18" charset="0"/>
              </a:rPr>
              <a:t>- Một số đặc điểm nổi bật của con người ở tuổi già.</a:t>
            </a:r>
          </a:p>
          <a:p>
            <a:pPr lvl="0" algn="just"/>
            <a:r>
              <a:rPr lang="vi-VN" sz="3200" b="1" dirty="0">
                <a:solidFill>
                  <a:srgbClr val="002060"/>
                </a:solidFill>
                <a:latin typeface="Cambria" panose="02040503050406030204" pitchFamily="18" charset="0"/>
                <a:ea typeface="Cambria" panose="02040503050406030204" pitchFamily="18" charset="0"/>
              </a:rPr>
              <a:t>- Vai trò của người già trong gia đình và xã hội.</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D2343AA9-204B-C3DA-0FBE-1E24909FE5D0}"/>
              </a:ext>
            </a:extLst>
          </p:cNvPr>
          <p:cNvPicPr>
            <a:picLocks noChangeAspect="1"/>
          </p:cNvPicPr>
          <p:nvPr/>
        </p:nvPicPr>
        <p:blipFill>
          <a:blip r:embed="rId3"/>
          <a:stretch>
            <a:fillRect/>
          </a:stretch>
        </p:blipFill>
        <p:spPr>
          <a:xfrm>
            <a:off x="615893" y="2251301"/>
            <a:ext cx="7711679" cy="3369260"/>
          </a:xfrm>
          <a:prstGeom prst="rect">
            <a:avLst/>
          </a:prstGeom>
        </p:spPr>
      </p:pic>
      <p:pic>
        <p:nvPicPr>
          <p:cNvPr id="10242" name="Picture 2" descr="Hình ảnh Bà Già Chống Nạng PNG , Một Bà Già, Nạng, Người Già PNG miễn phí  tải tập tin PSDComment và Vector">
            <a:extLst>
              <a:ext uri="{FF2B5EF4-FFF2-40B4-BE49-F238E27FC236}">
                <a16:creationId xmlns:a16="http://schemas.microsoft.com/office/drawing/2014/main" xmlns="" id="{E2C6E1CD-A443-4EA1-6B35-A7040060FAD9}"/>
              </a:ext>
            </a:extLst>
          </p:cNvPr>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4750" b="94417" l="10000" r="90000">
                        <a14:foregroundMark x1="33833" y1="12250" x2="52417" y2="14000"/>
                        <a14:foregroundMark x1="52417" y1="14000" x2="55583" y2="18250"/>
                        <a14:foregroundMark x1="47583" y1="4750" x2="50667" y2="6333"/>
                        <a14:foregroundMark x1="48250" y1="85750" x2="51917" y2="87583"/>
                        <a14:foregroundMark x1="65583" y1="88750" x2="71083" y2="86000"/>
                        <a14:foregroundMark x1="26500" y1="90000" x2="27583" y2="9441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24543" y="370115"/>
            <a:ext cx="1004207" cy="13389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95866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arn(inVertical)">
                                      <p:cBhvr>
                                        <p:cTn id="1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233936" y="266844"/>
            <a:ext cx="870186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68" name="Picture 4" descr="Hình ảnh Phim Hoạt Hình Ngày Của ông Bà PNG , Ngày ông Bà, Tôn Trọng Ngày  Già, Người Già PNG trong suốt và Vector để tải xuống miễn phí">
            <a:extLst>
              <a:ext uri="{FF2B5EF4-FFF2-40B4-BE49-F238E27FC236}">
                <a16:creationId xmlns:a16="http://schemas.microsoft.com/office/drawing/2014/main" xmlns="" id="{79C7B16B-04EB-191B-6524-7CD88973A51B}"/>
              </a:ext>
            </a:extLst>
          </p:cNvPr>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4688" b="94688" l="10000" r="90000">
                        <a14:foregroundMark x1="51250" y1="8594" x2="67188" y2="9531"/>
                        <a14:foregroundMark x1="55000" y1="4688" x2="61406" y2="5781"/>
                        <a14:foregroundMark x1="69219" y1="84219" x2="70000" y2="93750"/>
                        <a14:foregroundMark x1="70000" y1="93750" x2="72500" y2="9468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44930" y="1719943"/>
            <a:ext cx="3404507" cy="453934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354D2A66-0D2F-DCD6-1359-3B0FD5614E0C}"/>
              </a:ext>
            </a:extLst>
          </p:cNvPr>
          <p:cNvSpPr/>
          <p:nvPr/>
        </p:nvSpPr>
        <p:spPr>
          <a:xfrm>
            <a:off x="3575958" y="1643743"/>
            <a:ext cx="5053693" cy="36793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002060"/>
                </a:solidFill>
                <a:latin typeface="Cambria" panose="02040503050406030204" pitchFamily="18" charset="0"/>
                <a:ea typeface="Cambria" panose="02040503050406030204" pitchFamily="18" charset="0"/>
              </a:rPr>
              <a:t>+ Đặc điểm: </a:t>
            </a:r>
            <a:r>
              <a:rPr lang="vi-VN" sz="3600" dirty="0">
                <a:solidFill>
                  <a:srgbClr val="002060"/>
                </a:solidFill>
                <a:latin typeface="Cambria" panose="02040503050406030204" pitchFamily="18" charset="0"/>
                <a:ea typeface="Cambria" panose="02040503050406030204" pitchFamily="18" charset="0"/>
              </a:rPr>
              <a:t>không được nhanh, mắt nhìn kém hơn, nói to,... </a:t>
            </a:r>
            <a:endParaRPr lang="en-US" sz="3600" dirty="0">
              <a:solidFill>
                <a:srgbClr val="002060"/>
              </a:solidFill>
              <a:latin typeface="Cambria" panose="02040503050406030204" pitchFamily="18" charset="0"/>
              <a:ea typeface="Cambria" panose="02040503050406030204" pitchFamily="18" charset="0"/>
            </a:endParaRPr>
          </a:p>
          <a:p>
            <a:pPr algn="just"/>
            <a:r>
              <a:rPr lang="vi-VN" sz="3600" b="1" dirty="0">
                <a:solidFill>
                  <a:srgbClr val="002060"/>
                </a:solidFill>
                <a:latin typeface="Cambria" panose="02040503050406030204" pitchFamily="18" charset="0"/>
                <a:ea typeface="Cambria" panose="02040503050406030204" pitchFamily="18" charset="0"/>
              </a:rPr>
              <a:t>+ Vai trò: </a:t>
            </a:r>
            <a:r>
              <a:rPr lang="vi-VN" sz="3600" dirty="0">
                <a:solidFill>
                  <a:srgbClr val="002060"/>
                </a:solidFill>
                <a:latin typeface="Cambria" panose="02040503050406030204" pitchFamily="18" charset="0"/>
                <a:ea typeface="Cambria" panose="02040503050406030204" pitchFamily="18" charset="0"/>
              </a:rPr>
              <a:t>gương mẫu trong gia đình,</a:t>
            </a:r>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trồng cây, giữ sạch đường làng ngõ xóm, giúp đỡ con cháu nấu cơm, đón cháu,... </a:t>
            </a:r>
          </a:p>
        </p:txBody>
      </p:sp>
    </p:spTree>
    <p:extLst>
      <p:ext uri="{BB962C8B-B14F-4D97-AF65-F5344CB8AC3E}">
        <p14:creationId xmlns:p14="http://schemas.microsoft.com/office/powerpoint/2010/main" xmlns="" val="40646818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xmlns="" id="{544C59A0-EEC3-4614-B9D0-F322591B0221}"/>
              </a:ext>
            </a:extLst>
          </p:cNvPr>
          <p:cNvGrpSpPr/>
          <p:nvPr/>
        </p:nvGrpSpPr>
        <p:grpSpPr>
          <a:xfrm rot="21030614">
            <a:off x="-2045460" y="-785403"/>
            <a:ext cx="14390619" cy="8970671"/>
            <a:chOff x="-34413" y="842115"/>
            <a:chExt cx="13807833" cy="6236018"/>
          </a:xfrm>
        </p:grpSpPr>
        <p:sp>
          <p:nvSpPr>
            <p:cNvPr id="14" name="Rectangle 13">
              <a:extLst>
                <a:ext uri="{FF2B5EF4-FFF2-40B4-BE49-F238E27FC236}">
                  <a16:creationId xmlns:a16="http://schemas.microsoft.com/office/drawing/2014/main" xmlns=""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6">
              <a:extLst>
                <a:ext uri="{FF2B5EF4-FFF2-40B4-BE49-F238E27FC236}">
                  <a16:creationId xmlns:a16="http://schemas.microsoft.com/office/drawing/2014/main" xmlns=""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xmlns=""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9" name="Picture 28" descr="A group of colorful cubes&#10;&#10;Description automatically generated with low confidence">
            <a:extLst>
              <a:ext uri="{FF2B5EF4-FFF2-40B4-BE49-F238E27FC236}">
                <a16:creationId xmlns:a16="http://schemas.microsoft.com/office/drawing/2014/main" xmlns="" id="{C2D42416-C34C-415F-A61C-0C5C439FD6B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585260">
            <a:off x="2497304" y="-173604"/>
            <a:ext cx="8615363"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xmlns="" id="{03E8BE23-E7DC-4618-B8C3-8272659496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22335" y="1093417"/>
            <a:ext cx="8615363" cy="3571875"/>
          </a:xfrm>
          <a:prstGeom prst="rect">
            <a:avLst/>
          </a:prstGeom>
        </p:spPr>
      </p:pic>
      <p:pic>
        <p:nvPicPr>
          <p:cNvPr id="3" name="Picture 2">
            <a:extLst>
              <a:ext uri="{FF2B5EF4-FFF2-40B4-BE49-F238E27FC236}">
                <a16:creationId xmlns:a16="http://schemas.microsoft.com/office/drawing/2014/main" xmlns="" id="{7353724C-82D3-4CAA-9C09-91A482E1AFCA}"/>
              </a:ext>
            </a:extLst>
          </p:cNvPr>
          <p:cNvPicPr>
            <a:picLocks noChangeAspect="1"/>
          </p:cNvPicPr>
          <p:nvPr/>
        </p:nvPicPr>
        <p:blipFill>
          <a:blip r:embed="rId3"/>
          <a:stretch>
            <a:fillRect/>
          </a:stretch>
        </p:blipFill>
        <p:spPr>
          <a:xfrm>
            <a:off x="1563364" y="103344"/>
            <a:ext cx="6017273"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xmlns="" id="{2847F8DF-42C6-4DC9-AE43-6727B9ABECF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12898" y="666918"/>
            <a:ext cx="1241656" cy="6191083"/>
          </a:xfrm>
          <a:prstGeom prst="rect">
            <a:avLst/>
          </a:prstGeom>
        </p:spPr>
      </p:pic>
      <p:pic>
        <p:nvPicPr>
          <p:cNvPr id="5" name="Picture 4">
            <a:extLst>
              <a:ext uri="{FF2B5EF4-FFF2-40B4-BE49-F238E27FC236}">
                <a16:creationId xmlns:a16="http://schemas.microsoft.com/office/drawing/2014/main" xmlns="" id="{893AF38F-5393-4F0C-B2FB-4C9DB53D062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266637" y="-847060"/>
            <a:ext cx="4037099" cy="5382798"/>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xmlns=""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xmlns="" val="0"/>
              </a:ext>
            </a:extLst>
          </a:blip>
          <a:srcRect l="14570" t="50000" r="53428" b="134"/>
          <a:stretch/>
        </p:blipFill>
        <p:spPr>
          <a:xfrm>
            <a:off x="974062" y="3287145"/>
            <a:ext cx="2353820" cy="3912067"/>
          </a:xfrm>
          <a:prstGeom prst="rect">
            <a:avLst/>
          </a:prstGeom>
        </p:spPr>
      </p:pic>
    </p:spTree>
    <p:extLst>
      <p:ext uri="{BB962C8B-B14F-4D97-AF65-F5344CB8AC3E}">
        <p14:creationId xmlns:p14="http://schemas.microsoft.com/office/powerpoint/2010/main" xmlns="" val="2882540055"/>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a:extLst>
              <a:ext uri="{FF2B5EF4-FFF2-40B4-BE49-F238E27FC236}">
                <a16:creationId xmlns:a16="http://schemas.microsoft.com/office/drawing/2014/main" xmlns="" id="{544C59A0-EEC3-4614-B9D0-F322591B0221}"/>
              </a:ext>
            </a:extLst>
          </p:cNvPr>
          <p:cNvGrpSpPr/>
          <p:nvPr/>
        </p:nvGrpSpPr>
        <p:grpSpPr>
          <a:xfrm rot="21030614">
            <a:off x="-2045460" y="-785403"/>
            <a:ext cx="14390619" cy="8970671"/>
            <a:chOff x="-34413" y="842115"/>
            <a:chExt cx="13807833" cy="6236018"/>
          </a:xfrm>
        </p:grpSpPr>
        <p:sp>
          <p:nvSpPr>
            <p:cNvPr id="14" name="Rectangle 13">
              <a:extLst>
                <a:ext uri="{FF2B5EF4-FFF2-40B4-BE49-F238E27FC236}">
                  <a16:creationId xmlns:a16="http://schemas.microsoft.com/office/drawing/2014/main" xmlns=""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16">
              <a:extLst>
                <a:ext uri="{FF2B5EF4-FFF2-40B4-BE49-F238E27FC236}">
                  <a16:creationId xmlns:a16="http://schemas.microsoft.com/office/drawing/2014/main" xmlns=""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xmlns=""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xmlns="" id="{C2D42416-C34C-415F-A61C-0C5C439FD6B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585260">
            <a:off x="2497304" y="-173604"/>
            <a:ext cx="8615363"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xmlns="" id="{03E8BE23-E7DC-4618-B8C3-8272659496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22335" y="1093417"/>
            <a:ext cx="8615363" cy="3571875"/>
          </a:xfrm>
          <a:prstGeom prst="rect">
            <a:avLst/>
          </a:prstGeom>
        </p:spPr>
      </p:pic>
      <p:pic>
        <p:nvPicPr>
          <p:cNvPr id="3" name="Picture 2">
            <a:extLst>
              <a:ext uri="{FF2B5EF4-FFF2-40B4-BE49-F238E27FC236}">
                <a16:creationId xmlns:a16="http://schemas.microsoft.com/office/drawing/2014/main" xmlns="" id="{7353724C-82D3-4CAA-9C09-91A482E1AFCA}"/>
              </a:ext>
            </a:extLst>
          </p:cNvPr>
          <p:cNvPicPr>
            <a:picLocks noChangeAspect="1"/>
          </p:cNvPicPr>
          <p:nvPr/>
        </p:nvPicPr>
        <p:blipFill>
          <a:blip r:embed="rId3"/>
          <a:stretch>
            <a:fillRect/>
          </a:stretch>
        </p:blipFill>
        <p:spPr>
          <a:xfrm>
            <a:off x="1563364" y="103344"/>
            <a:ext cx="6017273"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xmlns="" id="{2847F8DF-42C6-4DC9-AE43-6727B9ABECF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12898" y="666918"/>
            <a:ext cx="1241656" cy="6191083"/>
          </a:xfrm>
          <a:prstGeom prst="rect">
            <a:avLst/>
          </a:prstGeom>
        </p:spPr>
      </p:pic>
      <p:pic>
        <p:nvPicPr>
          <p:cNvPr id="5" name="Picture 4">
            <a:extLst>
              <a:ext uri="{FF2B5EF4-FFF2-40B4-BE49-F238E27FC236}">
                <a16:creationId xmlns:a16="http://schemas.microsoft.com/office/drawing/2014/main" xmlns="" id="{893AF38F-5393-4F0C-B2FB-4C9DB53D062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266637" y="-847060"/>
            <a:ext cx="4037099" cy="5382798"/>
          </a:xfrm>
          <a:prstGeom prst="rect">
            <a:avLst/>
          </a:prstGeom>
        </p:spPr>
      </p:pic>
      <p:sp>
        <p:nvSpPr>
          <p:cNvPr id="2" name="Rectangle 1">
            <a:extLst>
              <a:ext uri="{FF2B5EF4-FFF2-40B4-BE49-F238E27FC236}">
                <a16:creationId xmlns:a16="http://schemas.microsoft.com/office/drawing/2014/main" xmlns="" id="{BE1E2064-701D-C9FA-3CA6-6781CB9F6E18}"/>
              </a:ext>
            </a:extLst>
          </p:cNvPr>
          <p:cNvSpPr/>
          <p:nvPr/>
        </p:nvSpPr>
        <p:spPr>
          <a:xfrm>
            <a:off x="2461754" y="2739078"/>
            <a:ext cx="3426714"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xmlns=""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xmlns="" val="0"/>
              </a:ext>
            </a:extLst>
          </a:blip>
          <a:srcRect l="14570" t="50000" r="53428" b="134"/>
          <a:stretch/>
        </p:blipFill>
        <p:spPr>
          <a:xfrm>
            <a:off x="974062" y="3287145"/>
            <a:ext cx="2353820" cy="3912067"/>
          </a:xfrm>
          <a:prstGeom prst="rect">
            <a:avLst/>
          </a:prstGeom>
        </p:spPr>
      </p:pic>
      <p:pic>
        <p:nvPicPr>
          <p:cNvPr id="8" name="Picture 7" descr="A black and orange text&#10;&#10;Description automatically generated">
            <a:extLst>
              <a:ext uri="{FF2B5EF4-FFF2-40B4-BE49-F238E27FC236}">
                <a16:creationId xmlns:a16="http://schemas.microsoft.com/office/drawing/2014/main" xmlns="" id="{DF8FCAF9-F35C-F680-2B97-D207D5E6D18C}"/>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77076" y="2349434"/>
            <a:ext cx="7730583" cy="2485317"/>
          </a:xfrm>
          <a:prstGeom prst="rect">
            <a:avLst/>
          </a:prstGeom>
        </p:spPr>
      </p:pic>
    </p:spTree>
    <p:extLst>
      <p:ext uri="{BB962C8B-B14F-4D97-AF65-F5344CB8AC3E}">
        <p14:creationId xmlns:p14="http://schemas.microsoft.com/office/powerpoint/2010/main" xmlns="" val="241470984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33936" y="266844"/>
            <a:ext cx="870186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xmlns="" id="{DFDAB409-F8CE-BA16-168E-B87FA139C39E}"/>
              </a:ext>
            </a:extLst>
          </p:cNvPr>
          <p:cNvGraphicFramePr>
            <a:graphicFrameLocks noGrp="1"/>
          </p:cNvGraphicFramePr>
          <p:nvPr>
            <p:extLst>
              <p:ext uri="{D42A27DB-BD31-4B8C-83A1-F6EECF244321}">
                <p14:modId xmlns:p14="http://schemas.microsoft.com/office/powerpoint/2010/main" xmlns="" val="2533502959"/>
              </p:ext>
            </p:extLst>
          </p:nvPr>
        </p:nvGraphicFramePr>
        <p:xfrm>
          <a:off x="416379" y="2351315"/>
          <a:ext cx="8343900" cy="4097384"/>
        </p:xfrm>
        <a:graphic>
          <a:graphicData uri="http://schemas.openxmlformats.org/drawingml/2006/table">
            <a:tbl>
              <a:tblPr firstRow="1" bandRow="1">
                <a:tableStyleId>{21E4AEA4-8DFA-4A89-87EB-49C32662AFE0}</a:tableStyleId>
              </a:tblPr>
              <a:tblGrid>
                <a:gridCol w="1191986">
                  <a:extLst>
                    <a:ext uri="{9D8B030D-6E8A-4147-A177-3AD203B41FA5}">
                      <a16:colId xmlns:a16="http://schemas.microsoft.com/office/drawing/2014/main" xmlns="" val="489899173"/>
                    </a:ext>
                  </a:extLst>
                </a:gridCol>
                <a:gridCol w="1191986">
                  <a:extLst>
                    <a:ext uri="{9D8B030D-6E8A-4147-A177-3AD203B41FA5}">
                      <a16:colId xmlns:a16="http://schemas.microsoft.com/office/drawing/2014/main" xmlns="" val="1753172223"/>
                    </a:ext>
                  </a:extLst>
                </a:gridCol>
                <a:gridCol w="1747157">
                  <a:extLst>
                    <a:ext uri="{9D8B030D-6E8A-4147-A177-3AD203B41FA5}">
                      <a16:colId xmlns:a16="http://schemas.microsoft.com/office/drawing/2014/main" xmlns="" val="865968898"/>
                    </a:ext>
                  </a:extLst>
                </a:gridCol>
                <a:gridCol w="2351314">
                  <a:extLst>
                    <a:ext uri="{9D8B030D-6E8A-4147-A177-3AD203B41FA5}">
                      <a16:colId xmlns:a16="http://schemas.microsoft.com/office/drawing/2014/main" xmlns="" val="1564981788"/>
                    </a:ext>
                  </a:extLst>
                </a:gridCol>
                <a:gridCol w="1861457">
                  <a:extLst>
                    <a:ext uri="{9D8B030D-6E8A-4147-A177-3AD203B41FA5}">
                      <a16:colId xmlns:a16="http://schemas.microsoft.com/office/drawing/2014/main" xmlns="" val="3855741267"/>
                    </a:ext>
                  </a:extLst>
                </a:gridCol>
              </a:tblGrid>
              <a:tr h="727166">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14452240"/>
                  </a:ext>
                </a:extLst>
              </a:tr>
              <a:tr h="727166">
                <a:tc>
                  <a:txBody>
                    <a:bodyPr/>
                    <a:lstStyle/>
                    <a:p>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57219897"/>
                  </a:ext>
                </a:extLst>
              </a:tr>
              <a:tr h="727166">
                <a:tc>
                  <a:txBody>
                    <a:bodyPr/>
                    <a:lstStyle/>
                    <a:p>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2057296"/>
                  </a:ext>
                </a:extLst>
              </a:tr>
              <a:tr h="727166">
                <a:tc>
                  <a:txBody>
                    <a:bodyPr/>
                    <a:lstStyle/>
                    <a:p>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72651642"/>
                  </a:ext>
                </a:extLst>
              </a:tr>
              <a:tr h="727166">
                <a:tc>
                  <a:txBody>
                    <a:bodyPr/>
                    <a:lstStyle/>
                    <a:p>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24278232"/>
                  </a:ext>
                </a:extLst>
              </a:tr>
            </a:tbl>
          </a:graphicData>
        </a:graphic>
      </p:graphicFrame>
      <p:sp>
        <p:nvSpPr>
          <p:cNvPr id="3" name="TextBox 2">
            <a:extLst>
              <a:ext uri="{FF2B5EF4-FFF2-40B4-BE49-F238E27FC236}">
                <a16:creationId xmlns:a16="http://schemas.microsoft.com/office/drawing/2014/main" xmlns="" id="{71C2BC47-D1F5-8550-E354-49A049766B79}"/>
              </a:ext>
            </a:extLst>
          </p:cNvPr>
          <p:cNvSpPr txBox="1"/>
          <p:nvPr/>
        </p:nvSpPr>
        <p:spPr>
          <a:xfrm>
            <a:off x="857250" y="794657"/>
            <a:ext cx="7429500" cy="1569660"/>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Chỉ ra những đặc điểm nổi bật phân biệt con người ở các giai đoạn phát triển khác nhau của cuộc đời.</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53221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33936" y="266844"/>
            <a:ext cx="870186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47ADE7B2-7F32-4E58-B01C-423CEEBA5705}"/>
              </a:ext>
            </a:extLst>
          </p:cNvPr>
          <p:cNvSpPr txBox="1"/>
          <p:nvPr/>
        </p:nvSpPr>
        <p:spPr>
          <a:xfrm>
            <a:off x="587828" y="331121"/>
            <a:ext cx="7943850" cy="584775"/>
          </a:xfrm>
          <a:prstGeom prst="rect">
            <a:avLst/>
          </a:prstGeom>
          <a:noFill/>
        </p:spPr>
        <p:txBody>
          <a:bodyPr wrap="square" rtlCol="0">
            <a:spAutoFit/>
          </a:bodyPr>
          <a:lstStyle/>
          <a:p>
            <a:pPr lvl="0" algn="ctr"/>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xmlns="" id="{DFDAB409-F8CE-BA16-168E-B87FA139C39E}"/>
              </a:ext>
            </a:extLst>
          </p:cNvPr>
          <p:cNvGraphicFramePr>
            <a:graphicFrameLocks noGrp="1"/>
          </p:cNvGraphicFramePr>
          <p:nvPr>
            <p:extLst>
              <p:ext uri="{D42A27DB-BD31-4B8C-83A1-F6EECF244321}">
                <p14:modId xmlns:p14="http://schemas.microsoft.com/office/powerpoint/2010/main" xmlns="" val="2452791664"/>
              </p:ext>
            </p:extLst>
          </p:nvPr>
        </p:nvGraphicFramePr>
        <p:xfrm>
          <a:off x="449036" y="1851779"/>
          <a:ext cx="8343900" cy="5303520"/>
        </p:xfrm>
        <a:graphic>
          <a:graphicData uri="http://schemas.openxmlformats.org/drawingml/2006/table">
            <a:tbl>
              <a:tblPr firstRow="1" bandRow="1">
                <a:tableStyleId>{21E4AEA4-8DFA-4A89-87EB-49C32662AFE0}</a:tableStyleId>
              </a:tblPr>
              <a:tblGrid>
                <a:gridCol w="1102179">
                  <a:extLst>
                    <a:ext uri="{9D8B030D-6E8A-4147-A177-3AD203B41FA5}">
                      <a16:colId xmlns:a16="http://schemas.microsoft.com/office/drawing/2014/main" xmlns="" val="489899173"/>
                    </a:ext>
                  </a:extLst>
                </a:gridCol>
                <a:gridCol w="1151164">
                  <a:extLst>
                    <a:ext uri="{9D8B030D-6E8A-4147-A177-3AD203B41FA5}">
                      <a16:colId xmlns:a16="http://schemas.microsoft.com/office/drawing/2014/main" xmlns="" val="1753172223"/>
                    </a:ext>
                  </a:extLst>
                </a:gridCol>
                <a:gridCol w="1673679">
                  <a:extLst>
                    <a:ext uri="{9D8B030D-6E8A-4147-A177-3AD203B41FA5}">
                      <a16:colId xmlns:a16="http://schemas.microsoft.com/office/drawing/2014/main" xmlns="" val="865968898"/>
                    </a:ext>
                  </a:extLst>
                </a:gridCol>
                <a:gridCol w="2555421">
                  <a:extLst>
                    <a:ext uri="{9D8B030D-6E8A-4147-A177-3AD203B41FA5}">
                      <a16:colId xmlns:a16="http://schemas.microsoft.com/office/drawing/2014/main" xmlns="" val="1564981788"/>
                    </a:ext>
                  </a:extLst>
                </a:gridCol>
                <a:gridCol w="1861457">
                  <a:extLst>
                    <a:ext uri="{9D8B030D-6E8A-4147-A177-3AD203B41FA5}">
                      <a16:colId xmlns:a16="http://schemas.microsoft.com/office/drawing/2014/main" xmlns="" val="3855741267"/>
                    </a:ext>
                  </a:extLst>
                </a:gridCol>
              </a:tblGrid>
              <a:tr h="859730">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14452240"/>
                  </a:ext>
                </a:extLst>
              </a:tr>
              <a:tr h="859730">
                <a:tc>
                  <a:txBody>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ấu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thơ</a:t>
                      </a: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Nhỏ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yêu</a:t>
                      </a:r>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Khi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non </a:t>
                      </a:r>
                      <a:r>
                        <a:rPr lang="en-US" sz="2400" dirty="0" err="1">
                          <a:latin typeface="Cambria" panose="02040503050406030204" pitchFamily="18" charset="0"/>
                          <a:ea typeface="Cambria" panose="02040503050406030204" pitchFamily="18" charset="0"/>
                        </a:rPr>
                        <a:t>yếu</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Từ 3 đến dưới 6 tuổi: Chiều cao và cân nặng của trẻ tăng nhanh</a:t>
                      </a:r>
                      <a:endParaRPr lang="en-US" sz="2400" dirty="0">
                        <a:latin typeface="Cambria" panose="02040503050406030204" pitchFamily="18" charset="0"/>
                        <a:ea typeface="Cambria" panose="02040503050406030204" pitchFamily="18" charset="0"/>
                      </a:endParaRPr>
                    </a:p>
                    <a:p>
                      <a:pPr algn="just"/>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6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nặng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trẻ</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tục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tăng</a:t>
                      </a: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a:latin typeface="Cambria" panose="02040503050406030204" pitchFamily="18" charset="0"/>
                          <a:ea typeface="Cambria" panose="02040503050406030204" pitchFamily="18" charset="0"/>
                        </a:rPr>
                        <a:t>Chủ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yếu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vui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r>
                        <a:rPr lang="en-US" sz="2400" dirty="0">
                          <a:latin typeface="Cambria" panose="02040503050406030204" pitchFamily="18" charset="0"/>
                          <a:ea typeface="Cambria" panose="02040503050406030204" pitchFamily="18" charset="0"/>
                        </a:rPr>
                        <a:t>.</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57219897"/>
                  </a:ext>
                </a:extLst>
              </a:tr>
            </a:tbl>
          </a:graphicData>
        </a:graphic>
      </p:graphicFrame>
    </p:spTree>
    <p:extLst>
      <p:ext uri="{BB962C8B-B14F-4D97-AF65-F5344CB8AC3E}">
        <p14:creationId xmlns:p14="http://schemas.microsoft.com/office/powerpoint/2010/main" xmlns="" val="2362028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233936" y="266844"/>
            <a:ext cx="870186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xmlns="" id="{354D2A66-0D2F-DCD6-1359-3B0FD5614E0C}"/>
              </a:ext>
            </a:extLst>
          </p:cNvPr>
          <p:cNvSpPr/>
          <p:nvPr/>
        </p:nvSpPr>
        <p:spPr>
          <a:xfrm>
            <a:off x="996043" y="381000"/>
            <a:ext cx="7307036" cy="193765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002060"/>
                </a:solidFill>
                <a:latin typeface="Cambria" panose="02040503050406030204" pitchFamily="18" charset="0"/>
                <a:ea typeface="Cambria" panose="02040503050406030204" pitchFamily="18" charset="0"/>
              </a:rPr>
              <a:t>2. </a:t>
            </a:r>
            <a:r>
              <a:rPr lang="vi-VN" sz="3600" b="1" dirty="0">
                <a:solidFill>
                  <a:srgbClr val="002060"/>
                </a:solidFill>
                <a:latin typeface="Cambria" panose="02040503050406030204" pitchFamily="18" charset="0"/>
                <a:ea typeface="Cambria" panose="02040503050406030204" pitchFamily="18" charset="0"/>
              </a:rPr>
              <a:t>Chia sẻ một số việc em có thể làm để thể hiện sự quan tâm, chăm sóc với những thành viên trong gia đình (hình 6).</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E32B5340-850D-2DB2-D89A-CD74916D95EE}"/>
              </a:ext>
            </a:extLst>
          </p:cNvPr>
          <p:cNvPicPr>
            <a:picLocks noChangeAspect="1"/>
          </p:cNvPicPr>
          <p:nvPr/>
        </p:nvPicPr>
        <p:blipFill>
          <a:blip r:embed="rId3"/>
          <a:stretch>
            <a:fillRect/>
          </a:stretch>
        </p:blipFill>
        <p:spPr>
          <a:xfrm>
            <a:off x="617934" y="3102428"/>
            <a:ext cx="8185642" cy="2438401"/>
          </a:xfrm>
          <a:prstGeom prst="rect">
            <a:avLst/>
          </a:prstGeom>
        </p:spPr>
      </p:pic>
    </p:spTree>
    <p:extLst>
      <p:ext uri="{BB962C8B-B14F-4D97-AF65-F5344CB8AC3E}">
        <p14:creationId xmlns:p14="http://schemas.microsoft.com/office/powerpoint/2010/main" xmlns="" val="3476816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33936" y="266844"/>
            <a:ext cx="870186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0CA99A62-F097-5F11-AE2C-62B9C818AB25}"/>
              </a:ext>
            </a:extLst>
          </p:cNvPr>
          <p:cNvPicPr>
            <a:picLocks noChangeAspect="1"/>
          </p:cNvPicPr>
          <p:nvPr/>
        </p:nvPicPr>
        <p:blipFill>
          <a:blip r:embed="rId2"/>
          <a:stretch>
            <a:fillRect/>
          </a:stretch>
        </p:blipFill>
        <p:spPr>
          <a:xfrm>
            <a:off x="780199" y="990600"/>
            <a:ext cx="3005942" cy="3135086"/>
          </a:xfrm>
          <a:prstGeom prst="rect">
            <a:avLst/>
          </a:prstGeom>
        </p:spPr>
      </p:pic>
      <p:pic>
        <p:nvPicPr>
          <p:cNvPr id="8" name="Picture 7">
            <a:extLst>
              <a:ext uri="{FF2B5EF4-FFF2-40B4-BE49-F238E27FC236}">
                <a16:creationId xmlns:a16="http://schemas.microsoft.com/office/drawing/2014/main" xmlns="" id="{A41BE32E-A89D-D181-A4B3-89ECAAFBE80E}"/>
              </a:ext>
            </a:extLst>
          </p:cNvPr>
          <p:cNvPicPr>
            <a:picLocks noChangeAspect="1"/>
          </p:cNvPicPr>
          <p:nvPr/>
        </p:nvPicPr>
        <p:blipFill>
          <a:blip r:embed="rId3"/>
          <a:stretch>
            <a:fillRect/>
          </a:stretch>
        </p:blipFill>
        <p:spPr>
          <a:xfrm>
            <a:off x="5046549" y="1258661"/>
            <a:ext cx="2847739" cy="2856139"/>
          </a:xfrm>
          <a:prstGeom prst="rect">
            <a:avLst/>
          </a:prstGeom>
        </p:spPr>
      </p:pic>
      <p:sp>
        <p:nvSpPr>
          <p:cNvPr id="9" name="Rectangle 8">
            <a:extLst>
              <a:ext uri="{FF2B5EF4-FFF2-40B4-BE49-F238E27FC236}">
                <a16:creationId xmlns:a16="http://schemas.microsoft.com/office/drawing/2014/main" xmlns="" id="{B29BC340-7455-676E-AC88-F6F769FF4D1D}"/>
              </a:ext>
            </a:extLst>
          </p:cNvPr>
          <p:cNvSpPr/>
          <p:nvPr/>
        </p:nvSpPr>
        <p:spPr>
          <a:xfrm>
            <a:off x="979715" y="4223657"/>
            <a:ext cx="2824842"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Chơi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với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ông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bà</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xmlns="" id="{C0A88BAF-319B-84A6-8367-DC3187FC4CD7}"/>
              </a:ext>
            </a:extLst>
          </p:cNvPr>
          <p:cNvSpPr/>
          <p:nvPr/>
        </p:nvSpPr>
        <p:spPr>
          <a:xfrm>
            <a:off x="4996544" y="4125686"/>
            <a:ext cx="3069771"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Giúp</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mẹ</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nấu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xmlns="" val="1184929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33936" y="266844"/>
            <a:ext cx="870186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B29BC340-7455-676E-AC88-F6F769FF4D1D}"/>
              </a:ext>
            </a:extLst>
          </p:cNvPr>
          <p:cNvSpPr/>
          <p:nvPr/>
        </p:nvSpPr>
        <p:spPr>
          <a:xfrm>
            <a:off x="979714" y="4223656"/>
            <a:ext cx="3020781" cy="99129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Dọn</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lang="en-US" sz="3600" b="1" dirty="0" err="1" smtClean="0">
                <a:solidFill>
                  <a:srgbClr val="002060"/>
                </a:solidFill>
                <a:latin typeface="Cambria" panose="02040503050406030204" pitchFamily="18" charset="0"/>
                <a:ea typeface="Cambria" panose="02040503050406030204" pitchFamily="18" charset="0"/>
              </a:rPr>
              <a:t>mâm</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a:solidFill>
                  <a:srgbClr val="002060"/>
                </a:solidFill>
                <a:latin typeface="Cambria" panose="02040503050406030204" pitchFamily="18" charset="0"/>
                <a:ea typeface="Cambria" panose="02040503050406030204" pitchFamily="18" charset="0"/>
              </a:rPr>
              <a:t>c</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xmlns="" id="{C0A88BAF-319B-84A6-8367-DC3187FC4CD7}"/>
              </a:ext>
            </a:extLst>
          </p:cNvPr>
          <p:cNvSpPr/>
          <p:nvPr/>
        </p:nvSpPr>
        <p:spPr>
          <a:xfrm>
            <a:off x="4996543" y="4125686"/>
            <a:ext cx="3420835" cy="116070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Dọn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vệ</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sinh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nhà</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cửa</a:t>
            </a:r>
            <a:r>
              <a:rPr lang="en-US" sz="3600" b="1" dirty="0">
                <a:solidFill>
                  <a:srgbClr val="002060"/>
                </a:solidFill>
                <a:latin typeface="Cambria" panose="02040503050406030204" pitchFamily="18" charset="0"/>
                <a:ea typeface="Cambria" panose="02040503050406030204" pitchFamily="18" charset="0"/>
              </a:rPr>
              <a:t>.</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B344032E-C34B-4E15-4B24-FE0FA8ED30F9}"/>
              </a:ext>
            </a:extLst>
          </p:cNvPr>
          <p:cNvPicPr>
            <a:picLocks noChangeAspect="1"/>
          </p:cNvPicPr>
          <p:nvPr/>
        </p:nvPicPr>
        <p:blipFill>
          <a:blip r:embed="rId2"/>
          <a:stretch>
            <a:fillRect/>
          </a:stretch>
        </p:blipFill>
        <p:spPr>
          <a:xfrm>
            <a:off x="892969" y="1008289"/>
            <a:ext cx="2838110" cy="2796977"/>
          </a:xfrm>
          <a:prstGeom prst="rect">
            <a:avLst/>
          </a:prstGeom>
        </p:spPr>
      </p:pic>
      <p:pic>
        <p:nvPicPr>
          <p:cNvPr id="6" name="Picture 5">
            <a:extLst>
              <a:ext uri="{FF2B5EF4-FFF2-40B4-BE49-F238E27FC236}">
                <a16:creationId xmlns:a16="http://schemas.microsoft.com/office/drawing/2014/main" xmlns="" id="{3C75F70B-94A1-4C00-A680-08EBE3E60550}"/>
              </a:ext>
            </a:extLst>
          </p:cNvPr>
          <p:cNvPicPr>
            <a:picLocks noChangeAspect="1"/>
          </p:cNvPicPr>
          <p:nvPr/>
        </p:nvPicPr>
        <p:blipFill>
          <a:blip r:embed="rId3"/>
          <a:stretch>
            <a:fillRect/>
          </a:stretch>
        </p:blipFill>
        <p:spPr>
          <a:xfrm>
            <a:off x="5131764" y="1198790"/>
            <a:ext cx="2567158" cy="2707876"/>
          </a:xfrm>
          <a:prstGeom prst="rect">
            <a:avLst/>
          </a:prstGeom>
        </p:spPr>
      </p:pic>
    </p:spTree>
    <p:extLst>
      <p:ext uri="{BB962C8B-B14F-4D97-AF65-F5344CB8AC3E}">
        <p14:creationId xmlns:p14="http://schemas.microsoft.com/office/powerpoint/2010/main" xmlns="" val="3461803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a:extLst>
              <a:ext uri="{FF2B5EF4-FFF2-40B4-BE49-F238E27FC236}">
                <a16:creationId xmlns:a16="http://schemas.microsoft.com/office/drawing/2014/main" xmlns="" id="{544C59A0-EEC3-4614-B9D0-F322591B0221}"/>
              </a:ext>
            </a:extLst>
          </p:cNvPr>
          <p:cNvGrpSpPr/>
          <p:nvPr/>
        </p:nvGrpSpPr>
        <p:grpSpPr>
          <a:xfrm rot="21030614">
            <a:off x="-2045460" y="-785403"/>
            <a:ext cx="14390619" cy="8970671"/>
            <a:chOff x="-34413" y="842115"/>
            <a:chExt cx="13807833" cy="6236018"/>
          </a:xfrm>
        </p:grpSpPr>
        <p:sp>
          <p:nvSpPr>
            <p:cNvPr id="14" name="Rectangle 13">
              <a:extLst>
                <a:ext uri="{FF2B5EF4-FFF2-40B4-BE49-F238E27FC236}">
                  <a16:creationId xmlns:a16="http://schemas.microsoft.com/office/drawing/2014/main" xmlns=""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16">
              <a:extLst>
                <a:ext uri="{FF2B5EF4-FFF2-40B4-BE49-F238E27FC236}">
                  <a16:creationId xmlns:a16="http://schemas.microsoft.com/office/drawing/2014/main" xmlns=""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xmlns=""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xmlns="" id="{C2D42416-C34C-415F-A61C-0C5C439FD6B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585260">
            <a:off x="2497304" y="-173604"/>
            <a:ext cx="8615363"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xmlns="" id="{03E8BE23-E7DC-4618-B8C3-8272659496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22335" y="1093417"/>
            <a:ext cx="8615363" cy="3571875"/>
          </a:xfrm>
          <a:prstGeom prst="rect">
            <a:avLst/>
          </a:prstGeom>
        </p:spPr>
      </p:pic>
      <p:pic>
        <p:nvPicPr>
          <p:cNvPr id="3" name="Picture 2">
            <a:extLst>
              <a:ext uri="{FF2B5EF4-FFF2-40B4-BE49-F238E27FC236}">
                <a16:creationId xmlns:a16="http://schemas.microsoft.com/office/drawing/2014/main" xmlns="" id="{7353724C-82D3-4CAA-9C09-91A482E1AFCA}"/>
              </a:ext>
            </a:extLst>
          </p:cNvPr>
          <p:cNvPicPr>
            <a:picLocks noChangeAspect="1"/>
          </p:cNvPicPr>
          <p:nvPr/>
        </p:nvPicPr>
        <p:blipFill>
          <a:blip r:embed="rId3"/>
          <a:stretch>
            <a:fillRect/>
          </a:stretch>
        </p:blipFill>
        <p:spPr>
          <a:xfrm>
            <a:off x="1563364" y="103344"/>
            <a:ext cx="6017273"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xmlns="" id="{2847F8DF-42C6-4DC9-AE43-6727B9ABECF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12898" y="666918"/>
            <a:ext cx="1241656" cy="6191083"/>
          </a:xfrm>
          <a:prstGeom prst="rect">
            <a:avLst/>
          </a:prstGeom>
        </p:spPr>
      </p:pic>
      <p:pic>
        <p:nvPicPr>
          <p:cNvPr id="5" name="Picture 4">
            <a:extLst>
              <a:ext uri="{FF2B5EF4-FFF2-40B4-BE49-F238E27FC236}">
                <a16:creationId xmlns:a16="http://schemas.microsoft.com/office/drawing/2014/main" xmlns="" id="{893AF38F-5393-4F0C-B2FB-4C9DB53D062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266637" y="-847060"/>
            <a:ext cx="4037099" cy="5382798"/>
          </a:xfrm>
          <a:prstGeom prst="rect">
            <a:avLst/>
          </a:prstGeom>
        </p:spPr>
      </p:pic>
      <p:sp>
        <p:nvSpPr>
          <p:cNvPr id="2" name="Rectangle 1">
            <a:extLst>
              <a:ext uri="{FF2B5EF4-FFF2-40B4-BE49-F238E27FC236}">
                <a16:creationId xmlns:a16="http://schemas.microsoft.com/office/drawing/2014/main" xmlns="" id="{BE1E2064-701D-C9FA-3CA6-6781CB9F6E18}"/>
              </a:ext>
            </a:extLst>
          </p:cNvPr>
          <p:cNvSpPr/>
          <p:nvPr/>
        </p:nvSpPr>
        <p:spPr>
          <a:xfrm>
            <a:off x="2461754" y="2739078"/>
            <a:ext cx="3426714"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xmlns=""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xmlns="" val="0"/>
              </a:ext>
            </a:extLst>
          </a:blip>
          <a:srcRect l="14570" t="50000" r="53428" b="134"/>
          <a:stretch/>
        </p:blipFill>
        <p:spPr>
          <a:xfrm>
            <a:off x="974062" y="3287145"/>
            <a:ext cx="2353820" cy="3912067"/>
          </a:xfrm>
          <a:prstGeom prst="rect">
            <a:avLst/>
          </a:prstGeom>
        </p:spPr>
      </p:pic>
      <p:pic>
        <p:nvPicPr>
          <p:cNvPr id="7" name="Picture 6" descr="A close up of a black background&#10;&#10;Description automatically generated">
            <a:extLst>
              <a:ext uri="{FF2B5EF4-FFF2-40B4-BE49-F238E27FC236}">
                <a16:creationId xmlns:a16="http://schemas.microsoft.com/office/drawing/2014/main" xmlns="" id="{A7E4EC22-7C3F-29A1-80AE-D1D29188CEF2}"/>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3635" y="2036763"/>
            <a:ext cx="9144000" cy="2940592"/>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xmlns="" id="{7CC89BCC-D516-A848-D8E8-2CCDC7B0E37F}"/>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421296" y="123709"/>
            <a:ext cx="1137186" cy="1516248"/>
          </a:xfrm>
          <a:prstGeom prst="rect">
            <a:avLst/>
          </a:prstGeom>
        </p:spPr>
      </p:pic>
    </p:spTree>
    <p:extLst>
      <p:ext uri="{BB962C8B-B14F-4D97-AF65-F5344CB8AC3E}">
        <p14:creationId xmlns:p14="http://schemas.microsoft.com/office/powerpoint/2010/main" xmlns="" val="247490778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33936" y="266844"/>
            <a:ext cx="870186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xmlns="" id="{F00982C3-230D-CADB-7A51-1AB9A847BF31}"/>
              </a:ext>
            </a:extLst>
          </p:cNvPr>
          <p:cNvSpPr/>
          <p:nvPr/>
        </p:nvSpPr>
        <p:spPr>
          <a:xfrm>
            <a:off x="522515" y="2710544"/>
            <a:ext cx="200025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xmlns="" id="{9EE3390E-B954-ED1C-8A1A-78D9303BB395}"/>
              </a:ext>
            </a:extLst>
          </p:cNvPr>
          <p:cNvCxnSpPr>
            <a:stCxn id="2" idx="3"/>
          </p:cNvCxnSpPr>
          <p:nvPr/>
        </p:nvCxnSpPr>
        <p:spPr>
          <a:xfrm flipV="1">
            <a:off x="2522765" y="1491344"/>
            <a:ext cx="5715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xmlns="" id="{1D806C9A-BB9F-FEF7-598A-95B8FB9ABB24}"/>
              </a:ext>
            </a:extLst>
          </p:cNvPr>
          <p:cNvSpPr/>
          <p:nvPr/>
        </p:nvSpPr>
        <p:spPr>
          <a:xfrm>
            <a:off x="3102429" y="511629"/>
            <a:ext cx="5584372" cy="250371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Các giai đoạn phát triển chính của con người bao gồm tuổi ấu thơ, tuổi vị thành niên, tuổi trưởng thành và tuổi già.</a:t>
            </a:r>
            <a:endParaRPr lang="en-US" sz="3200" dirty="0">
              <a:latin typeface="Cambria" panose="02040503050406030204" pitchFamily="18" charset="0"/>
              <a:ea typeface="Cambria" panose="02040503050406030204" pitchFamily="18" charset="0"/>
            </a:endParaRPr>
          </a:p>
        </p:txBody>
      </p:sp>
      <p:cxnSp>
        <p:nvCxnSpPr>
          <p:cNvPr id="11" name="Straight Connector 10">
            <a:extLst>
              <a:ext uri="{FF2B5EF4-FFF2-40B4-BE49-F238E27FC236}">
                <a16:creationId xmlns:a16="http://schemas.microsoft.com/office/drawing/2014/main" xmlns="" id="{C0A700E7-A1E3-FBC8-3378-0DD50D8FC830}"/>
              </a:ext>
            </a:extLst>
          </p:cNvPr>
          <p:cNvCxnSpPr>
            <a:cxnSpLocks/>
          </p:cNvCxnSpPr>
          <p:nvPr/>
        </p:nvCxnSpPr>
        <p:spPr>
          <a:xfrm>
            <a:off x="2571750" y="3385457"/>
            <a:ext cx="604158" cy="130628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xmlns="" id="{1979A13E-0F1A-41CB-50C6-D15BD3879A75}"/>
              </a:ext>
            </a:extLst>
          </p:cNvPr>
          <p:cNvSpPr/>
          <p:nvPr/>
        </p:nvSpPr>
        <p:spPr>
          <a:xfrm>
            <a:off x="3184072" y="3842657"/>
            <a:ext cx="5584372" cy="237308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Con người ở mỗi giai đoạn có những đặc điểm phát triển đặc trưng về thể chất, tâm lí và có vai trò, trách nhiệm khác nhau đối với gia đình và xã hội.</a:t>
            </a:r>
          </a:p>
        </p:txBody>
      </p:sp>
    </p:spTree>
    <p:extLst>
      <p:ext uri="{BB962C8B-B14F-4D97-AF65-F5344CB8AC3E}">
        <p14:creationId xmlns:p14="http://schemas.microsoft.com/office/powerpoint/2010/main" xmlns="" val="199927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33936" y="266844"/>
            <a:ext cx="870186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xmlns="" id="{BCA3E20D-17BF-4138-B3D8-62E7C06F144F}"/>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xmlns="" val="0"/>
              </a:ext>
            </a:extLst>
          </a:blip>
          <a:srcRect/>
          <a:stretch>
            <a:fillRect/>
          </a:stretch>
        </p:blipFill>
        <p:spPr bwMode="auto">
          <a:xfrm rot="1360685" flipH="1">
            <a:off x="7772326" y="759122"/>
            <a:ext cx="1974594" cy="1401876"/>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School Children PNG Transparent Images Free Download | Vector Files |  Pngtree">
            <a:extLst>
              <a:ext uri="{FF2B5EF4-FFF2-40B4-BE49-F238E27FC236}">
                <a16:creationId xmlns:a16="http://schemas.microsoft.com/office/drawing/2014/main" xmlns="" id="{5C34B84C-205A-CCC8-27A9-E54B2E3B6C4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92110" y="985157"/>
            <a:ext cx="4821011" cy="642801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xmlns="" id="{4E42D17C-211E-81A4-E4D5-E487FE05F906}"/>
              </a:ext>
            </a:extLst>
          </p:cNvPr>
          <p:cNvPicPr>
            <a:picLocks noChangeAspect="1"/>
          </p:cNvPicPr>
          <p:nvPr/>
        </p:nvPicPr>
        <p:blipFill>
          <a:blip r:embed="rId5"/>
          <a:stretch>
            <a:fillRect/>
          </a:stretch>
        </p:blipFill>
        <p:spPr>
          <a:xfrm>
            <a:off x="898740" y="616044"/>
            <a:ext cx="7183235" cy="2011854"/>
          </a:xfrm>
          <a:prstGeom prst="rect">
            <a:avLst/>
          </a:prstGeom>
        </p:spPr>
      </p:pic>
    </p:spTree>
    <p:extLst>
      <p:ext uri="{BB962C8B-B14F-4D97-AF65-F5344CB8AC3E}">
        <p14:creationId xmlns:p14="http://schemas.microsoft.com/office/powerpoint/2010/main" xmlns="" val="19657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21070" y="328870"/>
            <a:ext cx="870186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 name="Group 7">
            <a:extLst>
              <a:ext uri="{FF2B5EF4-FFF2-40B4-BE49-F238E27FC236}">
                <a16:creationId xmlns:a16="http://schemas.microsoft.com/office/drawing/2014/main" xmlns="" id="{78F1D8DC-2386-94D6-FD14-C4BBC68BED04}"/>
              </a:ext>
            </a:extLst>
          </p:cNvPr>
          <p:cNvGrpSpPr/>
          <p:nvPr/>
        </p:nvGrpSpPr>
        <p:grpSpPr>
          <a:xfrm>
            <a:off x="1545919" y="445969"/>
            <a:ext cx="7238853" cy="2667346"/>
            <a:chOff x="2061225" y="445969"/>
            <a:chExt cx="7785663" cy="2667346"/>
          </a:xfrm>
        </p:grpSpPr>
        <p:grpSp>
          <p:nvGrpSpPr>
            <p:cNvPr id="3"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904020" y="816429"/>
              <a:ext cx="6215742"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gái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3665765" y="4267200"/>
            <a:ext cx="33146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10 -</a:t>
            </a:r>
            <a:r>
              <a:rPr lang="en-US" sz="5400" b="1" dirty="0">
                <a:solidFill>
                  <a:srgbClr val="FF0000"/>
                </a:solidFill>
                <a:latin typeface="Calibri" panose="020F0502020204030204"/>
              </a:rPr>
              <a:t> </a:t>
            </a:r>
            <a:r>
              <a:rPr lang="vi-VN" sz="5400" b="1" dirty="0">
                <a:solidFill>
                  <a:srgbClr val="FF0000"/>
                </a:solidFill>
                <a:latin typeface="Calibri" panose="020F0502020204030204"/>
              </a:rPr>
              <a:t>15 tuổi.</a:t>
            </a:r>
            <a:endParaRPr kumimoji="0" lang="vi-VN" sz="5400" i="0" u="none" strike="noStrike" kern="1200" cap="none" spc="0" normalizeH="0" baseline="0" noProof="0" dirty="0">
              <a:ln>
                <a:noFill/>
              </a:ln>
              <a:solidFill>
                <a:srgbClr val="FF0000"/>
              </a:solidFill>
              <a:effectLst/>
              <a:uLnTx/>
              <a:uFillTx/>
              <a:latin typeface="Calibri" panose="020F0502020204030204"/>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xmlns="" id="{4F7AE004-579B-B0BC-12D2-1D933D6B5856}"/>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2307771"/>
            <a:ext cx="3179990" cy="4239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49363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21070" y="328870"/>
            <a:ext cx="870186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7">
            <a:extLst>
              <a:ext uri="{FF2B5EF4-FFF2-40B4-BE49-F238E27FC236}">
                <a16:creationId xmlns:a16="http://schemas.microsoft.com/office/drawing/2014/main" xmlns="" id="{78F1D8DC-2386-94D6-FD14-C4BBC68BED04}"/>
              </a:ext>
            </a:extLst>
          </p:cNvPr>
          <p:cNvGrpSpPr/>
          <p:nvPr/>
        </p:nvGrpSpPr>
        <p:grpSpPr>
          <a:xfrm>
            <a:off x="1545919" y="445969"/>
            <a:ext cx="7238853" cy="2667346"/>
            <a:chOff x="2061225" y="445969"/>
            <a:chExt cx="7785663" cy="2667346"/>
          </a:xfrm>
        </p:grpSpPr>
        <p:grpSp>
          <p:nvGrpSpPr>
            <p:cNvPr id="3"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904020" y="816429"/>
              <a:ext cx="6215742"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trai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3665765" y="4267200"/>
            <a:ext cx="33146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13</a:t>
            </a:r>
            <a:r>
              <a:rPr lang="en-US" sz="5400" b="1" dirty="0">
                <a:solidFill>
                  <a:srgbClr val="FF0000"/>
                </a:solidFill>
                <a:latin typeface="Calibri" panose="020F0502020204030204"/>
              </a:rPr>
              <a:t> </a:t>
            </a:r>
            <a:r>
              <a:rPr lang="vi-VN" sz="5400" b="1" dirty="0">
                <a:solidFill>
                  <a:srgbClr val="FF0000"/>
                </a:solidFill>
                <a:latin typeface="Calibri" panose="020F0502020204030204"/>
              </a:rPr>
              <a:t>-</a:t>
            </a:r>
            <a:r>
              <a:rPr lang="en-US" sz="5400" b="1" dirty="0">
                <a:solidFill>
                  <a:srgbClr val="FF0000"/>
                </a:solidFill>
                <a:latin typeface="Calibri" panose="020F0502020204030204"/>
              </a:rPr>
              <a:t> </a:t>
            </a:r>
            <a:r>
              <a:rPr lang="vi-VN" sz="5400" b="1" dirty="0">
                <a:solidFill>
                  <a:srgbClr val="FF0000"/>
                </a:solidFill>
                <a:latin typeface="Calibri" panose="020F0502020204030204"/>
              </a:rPr>
              <a:t>17 tuổi</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xmlns="" id="{4F7AE004-579B-B0BC-12D2-1D933D6B5856}"/>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2307771"/>
            <a:ext cx="3179990" cy="4239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51786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21070" y="328870"/>
            <a:ext cx="870186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7">
            <a:extLst>
              <a:ext uri="{FF2B5EF4-FFF2-40B4-BE49-F238E27FC236}">
                <a16:creationId xmlns:a16="http://schemas.microsoft.com/office/drawing/2014/main" xmlns="" id="{78F1D8DC-2386-94D6-FD14-C4BBC68BED04}"/>
              </a:ext>
            </a:extLst>
          </p:cNvPr>
          <p:cNvGrpSpPr/>
          <p:nvPr/>
        </p:nvGrpSpPr>
        <p:grpSpPr>
          <a:xfrm>
            <a:off x="1545919" y="445969"/>
            <a:ext cx="7238853" cy="2925005"/>
            <a:chOff x="2061225" y="445969"/>
            <a:chExt cx="7785663" cy="2925005"/>
          </a:xfrm>
        </p:grpSpPr>
        <p:grpSp>
          <p:nvGrpSpPr>
            <p:cNvPr id="3"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813306" y="816429"/>
              <a:ext cx="6436473"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gái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3665765" y="4267200"/>
            <a:ext cx="3959678"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kinh nguyệt.</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xmlns="" id="{4F7AE004-579B-B0BC-12D2-1D933D6B5856}"/>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2307771"/>
            <a:ext cx="3179990" cy="4239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77866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21070" y="328870"/>
            <a:ext cx="870186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7">
            <a:extLst>
              <a:ext uri="{FF2B5EF4-FFF2-40B4-BE49-F238E27FC236}">
                <a16:creationId xmlns:a16="http://schemas.microsoft.com/office/drawing/2014/main" xmlns="" id="{78F1D8DC-2386-94D6-FD14-C4BBC68BED04}"/>
              </a:ext>
            </a:extLst>
          </p:cNvPr>
          <p:cNvGrpSpPr/>
          <p:nvPr/>
        </p:nvGrpSpPr>
        <p:grpSpPr>
          <a:xfrm>
            <a:off x="1545919" y="445969"/>
            <a:ext cx="7238853" cy="2925005"/>
            <a:chOff x="2061225" y="445969"/>
            <a:chExt cx="7785663" cy="2925005"/>
          </a:xfrm>
        </p:grpSpPr>
        <p:grpSp>
          <p:nvGrpSpPr>
            <p:cNvPr id="3"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813306" y="816429"/>
              <a:ext cx="6436473"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trai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2914651" y="4223658"/>
            <a:ext cx="5576207"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hiện tượng xuất tinh.</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xmlns="" id="{4F7AE004-579B-B0BC-12D2-1D933D6B5856}"/>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2307771"/>
            <a:ext cx="3179990" cy="4239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73042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1">
            <a:extLst>
              <a:ext uri="{FF2B5EF4-FFF2-40B4-BE49-F238E27FC236}">
                <a16:creationId xmlns:a16="http://schemas.microsoft.com/office/drawing/2014/main" xmlns="" id="{7A1924F2-4EA4-4F9A-9332-A248F619E7CD}"/>
              </a:ext>
            </a:extLst>
          </p:cNvPr>
          <p:cNvGrpSpPr/>
          <p:nvPr/>
        </p:nvGrpSpPr>
        <p:grpSpPr>
          <a:xfrm>
            <a:off x="185955" y="821492"/>
            <a:ext cx="8827784" cy="6112594"/>
            <a:chOff x="21879" y="897806"/>
            <a:chExt cx="11770378" cy="6112594"/>
          </a:xfrm>
        </p:grpSpPr>
        <p:sp>
          <p:nvSpPr>
            <p:cNvPr id="3" name="Freeform: Shape 2">
              <a:extLst>
                <a:ext uri="{FF2B5EF4-FFF2-40B4-BE49-F238E27FC236}">
                  <a16:creationId xmlns:a16="http://schemas.microsoft.com/office/drawing/2014/main" xmlns="" id="{9E985275-5EF1-4A0C-8069-751113A6ABCA}"/>
                </a:ext>
              </a:extLst>
            </p:cNvPr>
            <p:cNvSpPr/>
            <p:nvPr/>
          </p:nvSpPr>
          <p:spPr>
            <a:xfrm>
              <a:off x="21879" y="897806"/>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CDED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xmlns="" id="{E2A2D2EB-FD14-4C15-9A35-6493AB932D15}"/>
                </a:ext>
              </a:extLst>
            </p:cNvPr>
            <p:cNvSpPr/>
            <p:nvPr/>
          </p:nvSpPr>
          <p:spPr>
            <a:xfrm>
              <a:off x="399742" y="1179818"/>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9A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Isosceles Triangle 4">
            <a:extLst>
              <a:ext uri="{FF2B5EF4-FFF2-40B4-BE49-F238E27FC236}">
                <a16:creationId xmlns:a16="http://schemas.microsoft.com/office/drawing/2014/main" xmlns="" id="{4C1186BA-102F-4BC4-BA1F-472A0D2D2A87}"/>
              </a:ext>
            </a:extLst>
          </p:cNvPr>
          <p:cNvSpPr/>
          <p:nvPr/>
        </p:nvSpPr>
        <p:spPr>
          <a:xfrm>
            <a:off x="1782694" y="850559"/>
            <a:ext cx="5551715" cy="6054461"/>
          </a:xfrm>
          <a:prstGeom prst="triangle">
            <a:avLst>
              <a:gd name="adj" fmla="val 5015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
            <a:extLst>
              <a:ext uri="{FF2B5EF4-FFF2-40B4-BE49-F238E27FC236}">
                <a16:creationId xmlns:a16="http://schemas.microsoft.com/office/drawing/2014/main" xmlns="" id="{304AB7CF-6839-46B8-9771-9EC408871FC9}"/>
              </a:ext>
            </a:extLst>
          </p:cNvPr>
          <p:cNvGrpSpPr/>
          <p:nvPr/>
        </p:nvGrpSpPr>
        <p:grpSpPr>
          <a:xfrm>
            <a:off x="4226813" y="1"/>
            <a:ext cx="690372" cy="1687669"/>
            <a:chOff x="5663184" y="852692"/>
            <a:chExt cx="920496" cy="1687669"/>
          </a:xfrm>
        </p:grpSpPr>
        <p:grpSp>
          <p:nvGrpSpPr>
            <p:cNvPr id="9" name="Group 6">
              <a:extLst>
                <a:ext uri="{FF2B5EF4-FFF2-40B4-BE49-F238E27FC236}">
                  <a16:creationId xmlns:a16="http://schemas.microsoft.com/office/drawing/2014/main" xmlns="" id="{B1F7A6CE-BEA7-4B70-A2A4-9460BB104BD5}"/>
                </a:ext>
              </a:extLst>
            </p:cNvPr>
            <p:cNvGrpSpPr/>
            <p:nvPr/>
          </p:nvGrpSpPr>
          <p:grpSpPr>
            <a:xfrm>
              <a:off x="5663184" y="1699774"/>
              <a:ext cx="920496" cy="840587"/>
              <a:chOff x="5663184" y="1699774"/>
              <a:chExt cx="920496" cy="840587"/>
            </a:xfrm>
          </p:grpSpPr>
          <p:grpSp>
            <p:nvGrpSpPr>
              <p:cNvPr id="13" name="Group 8">
                <a:extLst>
                  <a:ext uri="{FF2B5EF4-FFF2-40B4-BE49-F238E27FC236}">
                    <a16:creationId xmlns:a16="http://schemas.microsoft.com/office/drawing/2014/main" xmlns="" id="{C82ADB1B-44E6-4BF7-832C-F02280B798F0}"/>
                  </a:ext>
                </a:extLst>
              </p:cNvPr>
              <p:cNvGrpSpPr/>
              <p:nvPr/>
            </p:nvGrpSpPr>
            <p:grpSpPr>
              <a:xfrm>
                <a:off x="5663184" y="1699774"/>
                <a:ext cx="920496" cy="741670"/>
                <a:chOff x="5663184" y="1699774"/>
                <a:chExt cx="920496" cy="741670"/>
              </a:xfrm>
            </p:grpSpPr>
            <p:sp>
              <p:nvSpPr>
                <p:cNvPr id="11" name="Trapezoid 10">
                  <a:extLst>
                    <a:ext uri="{FF2B5EF4-FFF2-40B4-BE49-F238E27FC236}">
                      <a16:creationId xmlns:a16="http://schemas.microsoft.com/office/drawing/2014/main" xmlns="" id="{E264971B-309F-4304-AFAE-0190A1CF2A2B}"/>
                    </a:ext>
                  </a:extLst>
                </p:cNvPr>
                <p:cNvSpPr/>
                <p:nvPr/>
              </p:nvSpPr>
              <p:spPr>
                <a:xfrm>
                  <a:off x="5663184" y="1699774"/>
                  <a:ext cx="920496" cy="665474"/>
                </a:xfrm>
                <a:prstGeom prst="trapezoid">
                  <a:avLst>
                    <a:gd name="adj" fmla="val 31871"/>
                  </a:avLst>
                </a:prstGeom>
                <a:solidFill>
                  <a:srgbClr val="354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D064E5B9-1503-44B3-85E7-50A58C786A26}"/>
                    </a:ext>
                  </a:extLst>
                </p:cNvPr>
                <p:cNvSpPr/>
                <p:nvPr/>
              </p:nvSpPr>
              <p:spPr>
                <a:xfrm>
                  <a:off x="5663184" y="2283568"/>
                  <a:ext cx="920496" cy="157876"/>
                </a:xfrm>
                <a:prstGeom prst="ellipse">
                  <a:avLst/>
                </a:prstGeom>
                <a:solidFill>
                  <a:srgbClr val="50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Shape 9">
                <a:extLst>
                  <a:ext uri="{FF2B5EF4-FFF2-40B4-BE49-F238E27FC236}">
                    <a16:creationId xmlns:a16="http://schemas.microsoft.com/office/drawing/2014/main" xmlns="" id="{AC911AA4-7D9F-4FBC-AEA3-E8074444858C}"/>
                  </a:ext>
                </a:extLst>
              </p:cNvPr>
              <p:cNvSpPr/>
              <p:nvPr/>
            </p:nvSpPr>
            <p:spPr>
              <a:xfrm>
                <a:off x="5955467" y="2283568"/>
                <a:ext cx="336481" cy="256793"/>
              </a:xfrm>
              <a:custGeom>
                <a:avLst/>
                <a:gdLst>
                  <a:gd name="connsiteX0" fmla="*/ 41702 w 487680"/>
                  <a:gd name="connsiteY0" fmla="*/ 0 h 372184"/>
                  <a:gd name="connsiteX1" fmla="*/ 85846 w 487680"/>
                  <a:gd name="connsiteY1" fmla="*/ 5105 h 372184"/>
                  <a:gd name="connsiteX2" fmla="*/ 264995 w 487680"/>
                  <a:gd name="connsiteY2" fmla="*/ 11308 h 372184"/>
                  <a:gd name="connsiteX3" fmla="*/ 444145 w 487680"/>
                  <a:gd name="connsiteY3" fmla="*/ 5105 h 372184"/>
                  <a:gd name="connsiteX4" fmla="*/ 449039 w 487680"/>
                  <a:gd name="connsiteY4" fmla="*/ 4539 h 372184"/>
                  <a:gd name="connsiteX5" fmla="*/ 468518 w 487680"/>
                  <a:gd name="connsiteY5" fmla="*/ 33431 h 372184"/>
                  <a:gd name="connsiteX6" fmla="*/ 487680 w 487680"/>
                  <a:gd name="connsiteY6" fmla="*/ 128344 h 372184"/>
                  <a:gd name="connsiteX7" fmla="*/ 243840 w 487680"/>
                  <a:gd name="connsiteY7" fmla="*/ 372184 h 372184"/>
                  <a:gd name="connsiteX8" fmla="*/ 0 w 487680"/>
                  <a:gd name="connsiteY8" fmla="*/ 128344 h 372184"/>
                  <a:gd name="connsiteX9" fmla="*/ 19162 w 487680"/>
                  <a:gd name="connsiteY9" fmla="*/ 33431 h 37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680" h="372184">
                    <a:moveTo>
                      <a:pt x="41702" y="0"/>
                    </a:moveTo>
                    <a:lnTo>
                      <a:pt x="85846" y="5105"/>
                    </a:lnTo>
                    <a:cubicBezTo>
                      <a:pt x="140909" y="9099"/>
                      <a:pt x="201448" y="11308"/>
                      <a:pt x="264995" y="11308"/>
                    </a:cubicBezTo>
                    <a:cubicBezTo>
                      <a:pt x="328542" y="11308"/>
                      <a:pt x="389081" y="9099"/>
                      <a:pt x="444145" y="5105"/>
                    </a:cubicBezTo>
                    <a:lnTo>
                      <a:pt x="449039" y="4539"/>
                    </a:lnTo>
                    <a:lnTo>
                      <a:pt x="468518" y="33431"/>
                    </a:lnTo>
                    <a:cubicBezTo>
                      <a:pt x="480857" y="62603"/>
                      <a:pt x="487680" y="94677"/>
                      <a:pt x="487680" y="128344"/>
                    </a:cubicBezTo>
                    <a:cubicBezTo>
                      <a:pt x="487680" y="263013"/>
                      <a:pt x="378509" y="372184"/>
                      <a:pt x="243840" y="372184"/>
                    </a:cubicBezTo>
                    <a:cubicBezTo>
                      <a:pt x="109171" y="372184"/>
                      <a:pt x="0" y="263013"/>
                      <a:pt x="0" y="128344"/>
                    </a:cubicBezTo>
                    <a:cubicBezTo>
                      <a:pt x="0" y="94677"/>
                      <a:pt x="6823" y="62603"/>
                      <a:pt x="19162" y="33431"/>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8" name="Straight Connector 7">
              <a:extLst>
                <a:ext uri="{FF2B5EF4-FFF2-40B4-BE49-F238E27FC236}">
                  <a16:creationId xmlns:a16="http://schemas.microsoft.com/office/drawing/2014/main" xmlns="" id="{5A594236-375E-4F24-A70E-821570FCFAA6}"/>
                </a:ext>
              </a:extLst>
            </p:cNvPr>
            <p:cNvCxnSpPr>
              <a:cxnSpLocks/>
            </p:cNvCxnSpPr>
            <p:nvPr/>
          </p:nvCxnSpPr>
          <p:spPr>
            <a:xfrm>
              <a:off x="6123432" y="852692"/>
              <a:ext cx="0" cy="839438"/>
            </a:xfrm>
            <a:prstGeom prst="line">
              <a:avLst/>
            </a:prstGeom>
            <a:ln w="28575">
              <a:solidFill>
                <a:srgbClr val="354E68"/>
              </a:solidFill>
            </a:ln>
          </p:spPr>
          <p:style>
            <a:lnRef idx="1">
              <a:schemeClr val="accent1"/>
            </a:lnRef>
            <a:fillRef idx="0">
              <a:schemeClr val="accent1"/>
            </a:fillRef>
            <a:effectRef idx="0">
              <a:schemeClr val="accent1"/>
            </a:effectRef>
            <a:fontRef idx="minor">
              <a:schemeClr val="tx1"/>
            </a:fontRef>
          </p:style>
        </p:cxnSp>
      </p:grpSp>
      <p:pic>
        <p:nvPicPr>
          <p:cNvPr id="2" name="Picture 1" descr="A picture containing toy&#10;&#10;Description automatically generated">
            <a:extLst>
              <a:ext uri="{FF2B5EF4-FFF2-40B4-BE49-F238E27FC236}">
                <a16:creationId xmlns:a16="http://schemas.microsoft.com/office/drawing/2014/main" xmlns="" id="{17961C0E-27DC-48DB-A736-8496ADF62923}"/>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 uri="{28A0092B-C50C-407E-A947-70E740481C1C}">
                <a14:useLocalDpi xmlns:a14="http://schemas.microsoft.com/office/drawing/2010/main" xmlns="" val="0"/>
              </a:ext>
            </a:extLst>
          </a:blip>
          <a:srcRect t="28231" b="4649"/>
          <a:stretch/>
        </p:blipFill>
        <p:spPr>
          <a:xfrm>
            <a:off x="6069941" y="-359748"/>
            <a:ext cx="3648838" cy="3265475"/>
          </a:xfrm>
          <a:prstGeom prst="rect">
            <a:avLst/>
          </a:prstGeom>
        </p:spPr>
      </p:pic>
      <p:pic>
        <p:nvPicPr>
          <p:cNvPr id="24" name="Picture 4" descr="Thay đổi thói quen, sống khoẻ mỗi ngày - Xét nghiệm Dr.Labo">
            <a:extLst>
              <a:ext uri="{FF2B5EF4-FFF2-40B4-BE49-F238E27FC236}">
                <a16:creationId xmlns:a16="http://schemas.microsoft.com/office/drawing/2014/main" xmlns="" id="{B4D5863D-490E-41B1-9E5D-9F39FF48FC4F}"/>
              </a:ext>
            </a:extLst>
          </p:cNvPr>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9821" b="90476" l="9874" r="89874">
                        <a14:foregroundMark x1="18494" y1="48810" x2="20000" y2="67857"/>
                        <a14:foregroundMark x1="25021" y1="28274" x2="25021" y2="28274"/>
                        <a14:foregroundMark x1="22845" y1="23958" x2="28368" y2="29762"/>
                        <a14:foregroundMark x1="23515" y1="44792" x2="20251" y2="62798"/>
                        <a14:foregroundMark x1="35230" y1="45982" x2="36151" y2="72917"/>
                        <a14:foregroundMark x1="32469" y1="47768" x2="31967" y2="55655"/>
                        <a14:foregroundMark x1="31967" y1="55655" x2="36569" y2="56101"/>
                        <a14:foregroundMark x1="36569" y1="56101" x2="36569" y2="48363"/>
                        <a14:foregroundMark x1="36569" y1="48363" x2="35900" y2="48810"/>
                        <a14:foregroundMark x1="35230" y1="34226" x2="34728" y2="42113"/>
                        <a14:foregroundMark x1="49289" y1="19196" x2="60000" y2="19048"/>
                        <a14:foregroundMark x1="39247" y1="19196" x2="45607" y2="19792"/>
                        <a14:foregroundMark x1="39414" y1="16815" x2="46192" y2="25000"/>
                        <a14:foregroundMark x1="46192" y1="25000" x2="45105" y2="15923"/>
                        <a14:foregroundMark x1="45105" y1="15923" x2="40418" y2="14286"/>
                        <a14:foregroundMark x1="36569" y1="15923" x2="41255" y2="27381"/>
                        <a14:foregroundMark x1="41255" y1="27381" x2="45105" y2="29315"/>
                        <a14:foregroundMark x1="46611" y1="13542" x2="38075" y2="12946"/>
                        <a14:foregroundMark x1="38075" y1="12946" x2="37071" y2="13393"/>
                        <a14:foregroundMark x1="70544" y1="26935" x2="85021" y2="22321"/>
                        <a14:foregroundMark x1="79833" y1="38542" x2="81674" y2="46429"/>
                        <a14:foregroundMark x1="81674" y1="46429" x2="79749" y2="64137"/>
                        <a14:foregroundMark x1="80335" y1="64286" x2="78661" y2="76042"/>
                        <a14:foregroundMark x1="79079" y1="49256" x2="79247" y2="59821"/>
                        <a14:foregroundMark x1="66527" y1="35714" x2="65774" y2="40327"/>
                        <a14:foregroundMark x1="69707" y1="37054" x2="69205" y2="40923"/>
                        <a14:foregroundMark x1="31799" y1="68155" x2="38326" y2="68750"/>
                        <a14:foregroundMark x1="34226" y1="72321" x2="34477" y2="76935"/>
                        <a14:foregroundMark x1="37573" y1="71875" x2="37657" y2="79911"/>
                        <a14:foregroundMark x1="33054" y1="78423" x2="33138" y2="79464"/>
                        <a14:foregroundMark x1="33640" y1="77679" x2="32301" y2="83482"/>
                        <a14:foregroundMark x1="33389" y1="83333" x2="32469" y2="90179"/>
                        <a14:foregroundMark x1="20084" y1="89732" x2="20084" y2="89732"/>
                        <a14:foregroundMark x1="46527" y1="11161" x2="35565" y2="15327"/>
                        <a14:foregroundMark x1="35565" y1="15327" x2="36318" y2="24702"/>
                        <a14:foregroundMark x1="36318" y1="24702" x2="40418" y2="28869"/>
                        <a14:foregroundMark x1="40418" y1="28869" x2="45105" y2="29315"/>
                        <a14:foregroundMark x1="42092" y1="13542" x2="36151" y2="13988"/>
                        <a14:foregroundMark x1="36151" y1="13988" x2="35816" y2="14435"/>
                        <a14:foregroundMark x1="67364" y1="86012" x2="66695" y2="90476"/>
                        <a14:foregroundMark x1="62929" y1="84970" x2="63180" y2="87054"/>
                        <a14:foregroundMark x1="69372" y1="50744" x2="69372" y2="50744"/>
                        <a14:foregroundMark x1="69038" y1="51637" x2="69038" y2="51637"/>
                        <a14:foregroundMark x1="22343" y1="27827" x2="26192" y2="35565"/>
                        <a14:foregroundMark x1="45774" y1="11458" x2="39582" y2="12351"/>
                        <a14:foregroundMark x1="39582" y1="12351" x2="35649" y2="17113"/>
                        <a14:foregroundMark x1="35649" y1="17113" x2="36987" y2="26042"/>
                        <a14:foregroundMark x1="36987" y1="26042" x2="41674" y2="28274"/>
                        <a14:foregroundMark x1="35900" y1="17560" x2="35900" y2="23958"/>
                        <a14:foregroundMark x1="35649" y1="18006" x2="34561" y2="23810"/>
                        <a14:backgroundMark x1="33628" y1="23276" x2="35146" y2="29464"/>
                        <a14:backgroundMark x1="37657" y1="33185" x2="40586" y2="35268"/>
                      </a14:backgroundRemoval>
                    </a14:imgEffect>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231774" y="0"/>
            <a:ext cx="2570219" cy="192712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21C8605B-35DE-7E71-7E9E-CD17462AC416}"/>
              </a:ext>
            </a:extLst>
          </p:cNvPr>
          <p:cNvPicPr>
            <a:picLocks noChangeAspect="1"/>
          </p:cNvPicPr>
          <p:nvPr/>
        </p:nvPicPr>
        <p:blipFill>
          <a:blip r:embed="rId6"/>
          <a:stretch>
            <a:fillRect/>
          </a:stretch>
        </p:blipFill>
        <p:spPr>
          <a:xfrm>
            <a:off x="3619571" y="1774739"/>
            <a:ext cx="3374429" cy="1566808"/>
          </a:xfrm>
          <a:prstGeom prst="rect">
            <a:avLst/>
          </a:prstGeom>
        </p:spPr>
      </p:pic>
      <p:pic>
        <p:nvPicPr>
          <p:cNvPr id="25" name="Picture 24">
            <a:extLst>
              <a:ext uri="{FF2B5EF4-FFF2-40B4-BE49-F238E27FC236}">
                <a16:creationId xmlns:a16="http://schemas.microsoft.com/office/drawing/2014/main" xmlns="" id="{A378BF6E-A771-18A4-C3F5-C1249724B506}"/>
              </a:ext>
            </a:extLst>
          </p:cNvPr>
          <p:cNvPicPr>
            <a:picLocks noChangeAspect="1"/>
          </p:cNvPicPr>
          <p:nvPr/>
        </p:nvPicPr>
        <p:blipFill>
          <a:blip r:embed="rId7"/>
          <a:stretch>
            <a:fillRect/>
          </a:stretch>
        </p:blipFill>
        <p:spPr>
          <a:xfrm>
            <a:off x="4107226" y="3150721"/>
            <a:ext cx="1435733" cy="926672"/>
          </a:xfrm>
          <a:prstGeom prst="rect">
            <a:avLst/>
          </a:prstGeom>
        </p:spPr>
      </p:pic>
      <p:pic>
        <p:nvPicPr>
          <p:cNvPr id="26" name="Picture 25">
            <a:extLst>
              <a:ext uri="{FF2B5EF4-FFF2-40B4-BE49-F238E27FC236}">
                <a16:creationId xmlns:a16="http://schemas.microsoft.com/office/drawing/2014/main" xmlns="" id="{FD6E0BB7-51C9-3F8B-5883-067A689299A9}"/>
              </a:ext>
            </a:extLst>
          </p:cNvPr>
          <p:cNvPicPr>
            <a:picLocks noChangeAspect="1"/>
          </p:cNvPicPr>
          <p:nvPr/>
        </p:nvPicPr>
        <p:blipFill>
          <a:blip r:embed="rId8"/>
          <a:stretch>
            <a:fillRect/>
          </a:stretch>
        </p:blipFill>
        <p:spPr>
          <a:xfrm>
            <a:off x="542728" y="3971433"/>
            <a:ext cx="8303472" cy="2572735"/>
          </a:xfrm>
          <a:prstGeom prst="rect">
            <a:avLst/>
          </a:prstGeom>
        </p:spPr>
      </p:pic>
      <p:pic>
        <p:nvPicPr>
          <p:cNvPr id="27" name="Picture 26" descr="A round pink label with white text and a black background&#10;&#10;Description automatically generated">
            <a:extLst>
              <a:ext uri="{FF2B5EF4-FFF2-40B4-BE49-F238E27FC236}">
                <a16:creationId xmlns:a16="http://schemas.microsoft.com/office/drawing/2014/main" xmlns="" id="{D5A85422-8439-3C3C-B2ED-0D5466628B2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421296" y="123709"/>
            <a:ext cx="1137186" cy="1516248"/>
          </a:xfrm>
          <a:prstGeom prst="rect">
            <a:avLst/>
          </a:prstGeom>
        </p:spPr>
      </p:pic>
    </p:spTree>
    <p:extLst>
      <p:ext uri="{BB962C8B-B14F-4D97-AF65-F5344CB8AC3E}">
        <p14:creationId xmlns:p14="http://schemas.microsoft.com/office/powerpoint/2010/main" xmlns="" val="29419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26" presetClass="emph" presetSubtype="0" repeatCount="3000" fill="hold" grpId="1" nodeType="with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par>
                                <p:cTn id="17" presetID="2" presetClass="entr" presetSubtype="9"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a:extLst>
              <a:ext uri="{FF2B5EF4-FFF2-40B4-BE49-F238E27FC236}">
                <a16:creationId xmlns:a16="http://schemas.microsoft.com/office/drawing/2014/main" xmlns="" id="{544C59A0-EEC3-4614-B9D0-F322591B0221}"/>
              </a:ext>
            </a:extLst>
          </p:cNvPr>
          <p:cNvGrpSpPr/>
          <p:nvPr/>
        </p:nvGrpSpPr>
        <p:grpSpPr>
          <a:xfrm rot="21030614">
            <a:off x="-2045460" y="-785403"/>
            <a:ext cx="14390619" cy="8970671"/>
            <a:chOff x="-34413" y="842115"/>
            <a:chExt cx="13807833" cy="6236018"/>
          </a:xfrm>
        </p:grpSpPr>
        <p:sp>
          <p:nvSpPr>
            <p:cNvPr id="14" name="Rectangle 13">
              <a:extLst>
                <a:ext uri="{FF2B5EF4-FFF2-40B4-BE49-F238E27FC236}">
                  <a16:creationId xmlns:a16="http://schemas.microsoft.com/office/drawing/2014/main" xmlns=""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16">
              <a:extLst>
                <a:ext uri="{FF2B5EF4-FFF2-40B4-BE49-F238E27FC236}">
                  <a16:creationId xmlns:a16="http://schemas.microsoft.com/office/drawing/2014/main" xmlns=""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xmlns=""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xmlns="" id="{C2D42416-C34C-415F-A61C-0C5C439FD6B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585260">
            <a:off x="2497304" y="-173604"/>
            <a:ext cx="8615363"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xmlns="" id="{03E8BE23-E7DC-4618-B8C3-8272659496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22335" y="1093417"/>
            <a:ext cx="8615363" cy="3571875"/>
          </a:xfrm>
          <a:prstGeom prst="rect">
            <a:avLst/>
          </a:prstGeom>
        </p:spPr>
      </p:pic>
      <p:pic>
        <p:nvPicPr>
          <p:cNvPr id="3" name="Picture 2">
            <a:extLst>
              <a:ext uri="{FF2B5EF4-FFF2-40B4-BE49-F238E27FC236}">
                <a16:creationId xmlns:a16="http://schemas.microsoft.com/office/drawing/2014/main" xmlns="" id="{7353724C-82D3-4CAA-9C09-91A482E1AFCA}"/>
              </a:ext>
            </a:extLst>
          </p:cNvPr>
          <p:cNvPicPr>
            <a:picLocks noChangeAspect="1"/>
          </p:cNvPicPr>
          <p:nvPr/>
        </p:nvPicPr>
        <p:blipFill>
          <a:blip r:embed="rId3"/>
          <a:stretch>
            <a:fillRect/>
          </a:stretch>
        </p:blipFill>
        <p:spPr>
          <a:xfrm>
            <a:off x="1563364" y="103344"/>
            <a:ext cx="6017273"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xmlns="" id="{2847F8DF-42C6-4DC9-AE43-6727B9ABECF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12898" y="666918"/>
            <a:ext cx="1241656" cy="6191083"/>
          </a:xfrm>
          <a:prstGeom prst="rect">
            <a:avLst/>
          </a:prstGeom>
        </p:spPr>
      </p:pic>
      <p:pic>
        <p:nvPicPr>
          <p:cNvPr id="5" name="Picture 4">
            <a:extLst>
              <a:ext uri="{FF2B5EF4-FFF2-40B4-BE49-F238E27FC236}">
                <a16:creationId xmlns:a16="http://schemas.microsoft.com/office/drawing/2014/main" xmlns="" id="{893AF38F-5393-4F0C-B2FB-4C9DB53D062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266637" y="-847060"/>
            <a:ext cx="4037099" cy="5382798"/>
          </a:xfrm>
          <a:prstGeom prst="rect">
            <a:avLst/>
          </a:prstGeom>
        </p:spPr>
      </p:pic>
      <p:sp>
        <p:nvSpPr>
          <p:cNvPr id="2" name="Rectangle 1">
            <a:extLst>
              <a:ext uri="{FF2B5EF4-FFF2-40B4-BE49-F238E27FC236}">
                <a16:creationId xmlns:a16="http://schemas.microsoft.com/office/drawing/2014/main" xmlns="" id="{BE1E2064-701D-C9FA-3CA6-6781CB9F6E18}"/>
              </a:ext>
            </a:extLst>
          </p:cNvPr>
          <p:cNvSpPr/>
          <p:nvPr/>
        </p:nvSpPr>
        <p:spPr>
          <a:xfrm>
            <a:off x="2461754" y="2739078"/>
            <a:ext cx="3426714"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xmlns=""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xmlns="" val="0"/>
              </a:ext>
            </a:extLst>
          </a:blip>
          <a:srcRect l="14570" t="50000" r="53428" b="134"/>
          <a:stretch/>
        </p:blipFill>
        <p:spPr>
          <a:xfrm>
            <a:off x="974062" y="3287145"/>
            <a:ext cx="2353820" cy="3912067"/>
          </a:xfrm>
          <a:prstGeom prst="rect">
            <a:avLst/>
          </a:prstGeom>
        </p:spPr>
      </p:pic>
      <p:pic>
        <p:nvPicPr>
          <p:cNvPr id="7" name="Picture 6">
            <a:extLst>
              <a:ext uri="{FF2B5EF4-FFF2-40B4-BE49-F238E27FC236}">
                <a16:creationId xmlns:a16="http://schemas.microsoft.com/office/drawing/2014/main" xmlns="" id="{7B93B35F-45B5-810D-4F17-49E7098324D0}"/>
              </a:ext>
            </a:extLst>
          </p:cNvPr>
          <p:cNvPicPr>
            <a:picLocks noChangeAspect="1"/>
          </p:cNvPicPr>
          <p:nvPr/>
        </p:nvPicPr>
        <p:blipFill>
          <a:blip r:embed="rId8"/>
          <a:stretch>
            <a:fillRect/>
          </a:stretch>
        </p:blipFill>
        <p:spPr>
          <a:xfrm>
            <a:off x="2498158" y="2910717"/>
            <a:ext cx="3712786" cy="1103472"/>
          </a:xfrm>
          <a:prstGeom prst="rect">
            <a:avLst/>
          </a:prstGeom>
        </p:spPr>
      </p:pic>
    </p:spTree>
    <p:extLst>
      <p:ext uri="{BB962C8B-B14F-4D97-AF65-F5344CB8AC3E}">
        <p14:creationId xmlns:p14="http://schemas.microsoft.com/office/powerpoint/2010/main" xmlns="" val="120025070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706</Words>
  <Application>Microsoft Office PowerPoint</Application>
  <PresentationFormat>On-screen Show (4:3)</PresentationFormat>
  <Paragraphs>56</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dc:creator>
  <cp:lastModifiedBy>BC</cp:lastModifiedBy>
  <cp:revision>3</cp:revision>
  <dcterms:created xsi:type="dcterms:W3CDTF">2025-05-05T12:10:05Z</dcterms:created>
  <dcterms:modified xsi:type="dcterms:W3CDTF">2025-05-05T12:13:19Z</dcterms:modified>
</cp:coreProperties>
</file>