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060F8-57FD-4995-BFF0-B6CE9ABBFE05}" type="datetimeFigureOut">
              <a:rPr lang="vi-VN" smtClean="0"/>
              <a:pPr/>
              <a:t>06/05/2025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FC7E2-DCD8-4B3C-B795-B419DFA0C877}"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04907A31-263E-4FE7-AB71-993302FB7C38}" type="slidenum">
              <a:rPr lang="en-US" smtClean="0"/>
              <a:pPr/>
              <a:t>1</a:t>
            </a:fld>
            <a:endParaRPr lang="en-US"/>
          </a:p>
        </p:txBody>
      </p:sp>
    </p:spTree>
    <p:extLst>
      <p:ext uri="{BB962C8B-B14F-4D97-AF65-F5344CB8AC3E}">
        <p14:creationId xmlns:p14="http://schemas.microsoft.com/office/powerpoint/2010/main" xmlns="" val="23211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 “</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Xin chào, Xa-ha-ra</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hoang mạc Xa-ha-ra nhiều cát, nắng và gió, là một địa điểm có thời tiết khắc nghiệt nhưng bình minh rất đẹp, thu hút nhiều người đến từ nơi khác nhau.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907A31-263E-4FE7-AB71-993302FB7C38}" type="slidenum">
              <a:rPr lang="en-US" smtClean="0"/>
              <a:pPr/>
              <a:t>2</a:t>
            </a:fld>
            <a:endParaRPr lang="en-US"/>
          </a:p>
        </p:txBody>
      </p:sp>
    </p:spTree>
    <p:extLst>
      <p:ext uri="{BB962C8B-B14F-4D97-AF65-F5344CB8AC3E}">
        <p14:creationId xmlns:p14="http://schemas.microsoft.com/office/powerpoint/2010/main" xmlns="" val="28552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pPr/>
              <a:t>3</a:t>
            </a:fld>
            <a:endParaRPr lang="en-US"/>
          </a:p>
        </p:txBody>
      </p:sp>
    </p:spTree>
    <p:extLst>
      <p:ext uri="{BB962C8B-B14F-4D97-AF65-F5344CB8AC3E}">
        <p14:creationId xmlns:p14="http://schemas.microsoft.com/office/powerpoint/2010/main" xmlns="" val="239553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- 0972115126</a:t>
            </a:r>
          </a:p>
          <a:p>
            <a:endParaRPr lang="en-US"/>
          </a:p>
        </p:txBody>
      </p:sp>
      <p:sp>
        <p:nvSpPr>
          <p:cNvPr id="4" name="Slide Number Placeholder 3"/>
          <p:cNvSpPr>
            <a:spLocks noGrp="1"/>
          </p:cNvSpPr>
          <p:nvPr>
            <p:ph type="sldNum" sz="quarter" idx="5"/>
          </p:nvPr>
        </p:nvSpPr>
        <p:spPr/>
        <p:txBody>
          <a:bodyPr/>
          <a:lstStyle/>
          <a:p>
            <a:fld id="{04907A31-263E-4FE7-AB71-993302FB7C38}" type="slidenum">
              <a:rPr lang="en-US" smtClean="0"/>
              <a:pPr/>
              <a:t>4</a:t>
            </a:fld>
            <a:endParaRPr lang="en-US"/>
          </a:p>
        </p:txBody>
      </p:sp>
    </p:spTree>
    <p:extLst>
      <p:ext uri="{BB962C8B-B14F-4D97-AF65-F5344CB8AC3E}">
        <p14:creationId xmlns:p14="http://schemas.microsoft.com/office/powerpoint/2010/main" xmlns="" val="75885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pPr/>
              <a:t>7</a:t>
            </a:fld>
            <a:endParaRPr lang="en-US"/>
          </a:p>
        </p:txBody>
      </p:sp>
    </p:spTree>
    <p:extLst>
      <p:ext uri="{BB962C8B-B14F-4D97-AF65-F5344CB8AC3E}">
        <p14:creationId xmlns:p14="http://schemas.microsoft.com/office/powerpoint/2010/main" xmlns="" val="317638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2CB4767-E70A-4A02-B7C6-7CC9D1386B93}"/>
              </a:ext>
            </a:extLst>
          </p:cNvPr>
          <p:cNvSpPr/>
          <p:nvPr userDrawn="1"/>
        </p:nvSpPr>
        <p:spPr>
          <a:xfrm>
            <a:off x="0" y="0"/>
            <a:ext cx="9144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zh-CN" altLang="en-US" sz="1500" dirty="0"/>
          </a:p>
        </p:txBody>
      </p:sp>
      <p:pic>
        <p:nvPicPr>
          <p:cNvPr id="8" name="图片 7">
            <a:extLst>
              <a:ext uri="{FF2B5EF4-FFF2-40B4-BE49-F238E27FC236}">
                <a16:creationId xmlns:a16="http://schemas.microsoft.com/office/drawing/2014/main" xmlns=""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r="69296" b="71342"/>
          <a:stretch/>
        </p:blipFill>
        <p:spPr>
          <a:xfrm>
            <a:off x="0" y="1"/>
            <a:ext cx="1870364" cy="3636293"/>
          </a:xfrm>
          <a:prstGeom prst="rect">
            <a:avLst/>
          </a:prstGeom>
        </p:spPr>
      </p:pic>
      <p:pic>
        <p:nvPicPr>
          <p:cNvPr id="9" name="图片 8">
            <a:extLst>
              <a:ext uri="{FF2B5EF4-FFF2-40B4-BE49-F238E27FC236}">
                <a16:creationId xmlns:a16="http://schemas.microsoft.com/office/drawing/2014/main" xmlns=""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xmlns="" val="0"/>
              </a:ext>
            </a:extLst>
          </a:blip>
          <a:srcRect l="69214" r="82" b="82259"/>
          <a:stretch/>
        </p:blipFill>
        <p:spPr>
          <a:xfrm>
            <a:off x="7583358" y="1"/>
            <a:ext cx="1560643" cy="1878281"/>
          </a:xfrm>
          <a:prstGeom prst="rect">
            <a:avLst/>
          </a:prstGeom>
        </p:spPr>
      </p:pic>
      <p:pic>
        <p:nvPicPr>
          <p:cNvPr id="12" name="图片 11">
            <a:extLst>
              <a:ext uri="{FF2B5EF4-FFF2-40B4-BE49-F238E27FC236}">
                <a16:creationId xmlns:a16="http://schemas.microsoft.com/office/drawing/2014/main" xmlns=""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xmlns="" val="0"/>
              </a:ext>
            </a:extLst>
          </a:blip>
          <a:srcRect t="71546" r="796" b="4212"/>
          <a:stretch/>
        </p:blipFill>
        <p:spPr>
          <a:xfrm flipH="1">
            <a:off x="1" y="910414"/>
            <a:ext cx="9144000" cy="5947587"/>
          </a:xfrm>
          <a:prstGeom prst="rect">
            <a:avLst/>
          </a:prstGeom>
        </p:spPr>
      </p:pic>
      <p:sp>
        <p:nvSpPr>
          <p:cNvPr id="13" name="矩形 12">
            <a:extLst>
              <a:ext uri="{FF2B5EF4-FFF2-40B4-BE49-F238E27FC236}">
                <a16:creationId xmlns:a16="http://schemas.microsoft.com/office/drawing/2014/main" xmlns="" id="{F134602B-992C-4AEC-8010-41C8BB0A2D93}"/>
              </a:ext>
            </a:extLst>
          </p:cNvPr>
          <p:cNvSpPr/>
          <p:nvPr userDrawn="1"/>
        </p:nvSpPr>
        <p:spPr>
          <a:xfrm>
            <a:off x="4101441" y="528454"/>
            <a:ext cx="3616037"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zh-CN" altLang="en-US" sz="1500" dirty="0"/>
          </a:p>
        </p:txBody>
      </p:sp>
    </p:spTree>
    <p:extLst>
      <p:ext uri="{BB962C8B-B14F-4D97-AF65-F5344CB8AC3E}">
        <p14:creationId xmlns:p14="http://schemas.microsoft.com/office/powerpoint/2010/main" xmlns="" val="8227117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733C9-E1EA-4288-906F-83C22393F323}" type="datetimeFigureOut">
              <a:rPr lang="vi-VN" smtClean="0"/>
              <a:pPr/>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CD5ED6-6727-4FCC-8AAF-D326459AC4AC}"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33C9-E1EA-4288-906F-83C22393F323}" type="datetimeFigureOut">
              <a:rPr lang="vi-VN" smtClean="0"/>
              <a:pPr/>
              <a:t>06/05/2025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5ED6-6727-4FCC-8AAF-D326459AC4AC}"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6.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9.sv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9.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240"/>
            <a:ext cx="9144000" cy="684276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3"/>
            <a:stretch>
              <a:fillRect/>
            </a:stretch>
          </a:blipFill>
        </p:spPr>
        <p:txBody>
          <a:bodyPr lIns="51206" tIns="25603" rIns="51206" bIns="25603"/>
          <a:lstStyle/>
          <a:p>
            <a:pPr algn="ct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 LỚP 5</a:t>
            </a:r>
            <a:endParaRPr lang="vi-VN" dirty="0"/>
          </a:p>
        </p:txBody>
      </p:sp>
      <p:sp>
        <p:nvSpPr>
          <p:cNvPr id="4" name="TextBox 3"/>
          <p:cNvSpPr txBox="1"/>
          <p:nvPr/>
        </p:nvSpPr>
        <p:spPr>
          <a:xfrm>
            <a:off x="142844" y="571480"/>
            <a:ext cx="8786874" cy="2031325"/>
          </a:xfrm>
          <a:prstGeom prst="rect">
            <a:avLst/>
          </a:prstGeom>
          <a:noFill/>
        </p:spPr>
        <p:txBody>
          <a:bodyPr wrap="square" rtlCol="0">
            <a:spAutoFit/>
          </a:bodyPr>
          <a:lstStyle/>
          <a:p>
            <a:r>
              <a:rPr lang="en-US" sz="5400" dirty="0" smtClean="0">
                <a:solidFill>
                  <a:srgbClr val="FF0000"/>
                </a:solidFill>
              </a:rPr>
              <a:t>BÀI 16: XIN CHÀO XA - HA – </a:t>
            </a:r>
            <a:r>
              <a:rPr lang="en-US" sz="5400" dirty="0" smtClean="0">
                <a:solidFill>
                  <a:srgbClr val="FF0000"/>
                </a:solidFill>
              </a:rPr>
              <a:t>RA                    (</a:t>
            </a:r>
            <a:r>
              <a:rPr lang="en-US" sz="5400" dirty="0" err="1" smtClean="0">
                <a:solidFill>
                  <a:srgbClr val="FF0000"/>
                </a:solidFill>
              </a:rPr>
              <a:t>TiẾT</a:t>
            </a:r>
            <a:r>
              <a:rPr lang="en-US" sz="5400" dirty="0" smtClean="0">
                <a:solidFill>
                  <a:srgbClr val="FF0000"/>
                </a:solidFill>
              </a:rPr>
              <a:t> </a:t>
            </a:r>
            <a:r>
              <a:rPr lang="en-US" sz="5400" dirty="0" smtClean="0">
                <a:solidFill>
                  <a:srgbClr val="FF0000"/>
                </a:solidFill>
              </a:rPr>
              <a:t>1, 2)</a:t>
            </a:r>
            <a:endParaRPr lang="vi-VN" sz="5400" dirty="0" smtClean="0">
              <a:solidFill>
                <a:srgbClr val="FF0000"/>
              </a:solidFill>
            </a:endParaRPr>
          </a:p>
          <a:p>
            <a:endParaRPr lang="vi-V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576" y="-424937"/>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7" name="Rectangle: Rounded Corners 16">
            <a:extLst>
              <a:ext uri="{FF2B5EF4-FFF2-40B4-BE49-F238E27FC236}">
                <a16:creationId xmlns:a16="http://schemas.microsoft.com/office/drawing/2014/main" xmlns="" id="{F73000D0-9270-874F-15D8-AF85E899BAF2}"/>
              </a:ext>
            </a:extLst>
          </p:cNvPr>
          <p:cNvSpPr/>
          <p:nvPr/>
        </p:nvSpPr>
        <p:spPr>
          <a:xfrm>
            <a:off x="2935488" y="2368216"/>
            <a:ext cx="3059271"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6400" b="1" dirty="0" err="1">
                <a:solidFill>
                  <a:prstClr val="black"/>
                </a:solidFill>
                <a:latin typeface="Cambria" panose="02040503050406030204" pitchFamily="18" charset="0"/>
                <a:ea typeface="Cambria" panose="02040503050406030204" pitchFamily="18" charset="0"/>
              </a:rPr>
              <a:t>Quàng</a:t>
            </a:r>
            <a:endParaRPr lang="en-US" sz="6400" b="1" dirty="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B8673A40-DF8B-A6B9-224D-2BD342357B59}"/>
              </a:ext>
            </a:extLst>
          </p:cNvPr>
          <p:cNvSpPr txBox="1"/>
          <p:nvPr/>
        </p:nvSpPr>
        <p:spPr>
          <a:xfrm>
            <a:off x="1790700" y="3835400"/>
            <a:ext cx="5676900" cy="1436701"/>
          </a:xfrm>
          <a:prstGeom prst="rect">
            <a:avLst/>
          </a:prstGeom>
          <a:noFill/>
        </p:spPr>
        <p:txBody>
          <a:bodyPr wrap="square" lIns="51206" tIns="25603" rIns="51206" bIns="25603">
            <a:spAutoFit/>
          </a:bodyPr>
          <a:lstStyle/>
          <a:p>
            <a:pPr algn="just" defTabSz="768096"/>
            <a:r>
              <a:rPr lang="vi-VN" sz="4500" dirty="0">
                <a:solidFill>
                  <a:srgbClr val="000000"/>
                </a:solidFill>
                <a:latin typeface="Cambria" panose="02040503050406030204" pitchFamily="18" charset="0"/>
                <a:ea typeface="Cambria" panose="02040503050406030204" pitchFamily="18" charset="0"/>
              </a:rPr>
              <a:t>vòng ngược lại hoặc rẽ sang một bên. </a:t>
            </a:r>
            <a:endParaRPr lang="en-US" sz="4500" dirty="0">
              <a:solidFill>
                <a:prstClr val="black"/>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xmlns="" id="{538E39FE-A9DC-D6DA-2183-409ED584534E}"/>
              </a:ext>
            </a:extLst>
          </p:cNvPr>
          <p:cNvPicPr>
            <a:picLocks noChangeAspect="1"/>
          </p:cNvPicPr>
          <p:nvPr/>
        </p:nvPicPr>
        <p:blipFill>
          <a:blip r:embed="rId4"/>
          <a:stretch>
            <a:fillRect/>
          </a:stretch>
        </p:blipFill>
        <p:spPr>
          <a:xfrm>
            <a:off x="1732326" y="376860"/>
            <a:ext cx="5043354" cy="1926503"/>
          </a:xfrm>
          <a:prstGeom prst="rect">
            <a:avLst/>
          </a:prstGeom>
        </p:spPr>
      </p:pic>
    </p:spTree>
    <p:extLst>
      <p:ext uri="{BB962C8B-B14F-4D97-AF65-F5344CB8AC3E}">
        <p14:creationId xmlns:p14="http://schemas.microsoft.com/office/powerpoint/2010/main" xmlns="" val="23349525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6" name="Rectangle: Rounded Corners 15">
            <a:extLst>
              <a:ext uri="{FF2B5EF4-FFF2-40B4-BE49-F238E27FC236}">
                <a16:creationId xmlns:a16="http://schemas.microsoft.com/office/drawing/2014/main" xmlns="" id="{772EF9A9-FB5F-9368-DD18-7011200198EC}"/>
              </a:ext>
            </a:extLst>
          </p:cNvPr>
          <p:cNvSpPr/>
          <p:nvPr/>
        </p:nvSpPr>
        <p:spPr>
          <a:xfrm>
            <a:off x="700594" y="1931805"/>
            <a:ext cx="3059271" cy="93839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Túp</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lều</a:t>
            </a:r>
            <a:r>
              <a:rPr lang="en-US" sz="3000" b="1" dirty="0">
                <a:solidFill>
                  <a:prstClr val="black"/>
                </a:solidFill>
                <a:latin typeface="Cambria" panose="02040503050406030204" pitchFamily="18" charset="0"/>
                <a:ea typeface="Cambria" panose="02040503050406030204" pitchFamily="18" charset="0"/>
              </a:rPr>
              <a:t> du </a:t>
            </a:r>
            <a:r>
              <a:rPr lang="en-US" sz="3000" b="1" dirty="0" err="1">
                <a:solidFill>
                  <a:prstClr val="black"/>
                </a:solidFill>
                <a:latin typeface="Cambria" panose="02040503050406030204" pitchFamily="18" charset="0"/>
                <a:ea typeface="Cambria" panose="02040503050406030204" pitchFamily="18" charset="0"/>
              </a:rPr>
              <a:t>mục</a:t>
            </a:r>
            <a:endParaRPr lang="en-US" sz="3000" b="1" dirty="0">
              <a:solidFill>
                <a:prstClr val="black"/>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1FFBAD2C-8E5D-947C-86EE-0927AF4596EE}"/>
              </a:ext>
            </a:extLst>
          </p:cNvPr>
          <p:cNvSpPr txBox="1"/>
          <p:nvPr/>
        </p:nvSpPr>
        <p:spPr>
          <a:xfrm>
            <a:off x="432106" y="3297390"/>
            <a:ext cx="3828604" cy="3714247"/>
          </a:xfrm>
          <a:prstGeom prst="rect">
            <a:avLst/>
          </a:prstGeom>
          <a:noFill/>
        </p:spPr>
        <p:txBody>
          <a:bodyPr wrap="square" lIns="51206" tIns="25603" rIns="51206" bIns="25603">
            <a:spAutoFit/>
          </a:bodyPr>
          <a:lstStyle/>
          <a:p>
            <a:pPr algn="just" defTabSz="768096"/>
            <a:r>
              <a:rPr lang="en-US" sz="3400" dirty="0">
                <a:solidFill>
                  <a:srgbClr val="000000"/>
                </a:solidFill>
                <a:latin typeface="Cambria" panose="02040503050406030204" pitchFamily="18" charset="0"/>
                <a:ea typeface="Cambria" panose="02040503050406030204" pitchFamily="18" charset="0"/>
              </a:rPr>
              <a:t>L</a:t>
            </a:r>
            <a:r>
              <a:rPr lang="vi-VN" sz="3400" dirty="0">
                <a:solidFill>
                  <a:srgbClr val="000000"/>
                </a:solidFill>
                <a:latin typeface="Cambria" panose="02040503050406030204" pitchFamily="18" charset="0"/>
                <a:ea typeface="Cambria" panose="02040503050406030204" pitchFamily="18" charset="0"/>
              </a:rPr>
              <a:t>ều của những người không cố định nơi ở, họ di chuyển nhiều nơi để thuận lợi cho việc chăn nuôi gia súc.</a:t>
            </a:r>
            <a:endParaRPr lang="en-US" sz="3400"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09BCBF00-6C34-254A-6228-181158607085}"/>
              </a:ext>
            </a:extLst>
          </p:cNvPr>
          <p:cNvPicPr>
            <a:picLocks noChangeAspect="1"/>
          </p:cNvPicPr>
          <p:nvPr/>
        </p:nvPicPr>
        <p:blipFill>
          <a:blip r:embed="rId4"/>
          <a:stretch>
            <a:fillRect/>
          </a:stretch>
        </p:blipFill>
        <p:spPr>
          <a:xfrm>
            <a:off x="2050324" y="407635"/>
            <a:ext cx="5043354" cy="1926503"/>
          </a:xfrm>
          <a:prstGeom prst="rect">
            <a:avLst/>
          </a:prstGeom>
        </p:spPr>
      </p:pic>
      <p:pic>
        <p:nvPicPr>
          <p:cNvPr id="2050" name="Picture 2">
            <a:extLst>
              <a:ext uri="{FF2B5EF4-FFF2-40B4-BE49-F238E27FC236}">
                <a16:creationId xmlns:a16="http://schemas.microsoft.com/office/drawing/2014/main" xmlns=""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p:blipFill>
        <p:spPr bwMode="auto">
          <a:xfrm>
            <a:off x="4385129" y="2111527"/>
            <a:ext cx="4286250" cy="3908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26628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defRPr/>
                </a:pPr>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defRPr/>
                </a:pPr>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defRPr/>
                </a:pPr>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defRPr/>
                </a:pPr>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defRPr/>
              </a:pPr>
              <a:endParaRPr lang="en-US" sz="1500" dirty="0">
                <a:solidFill>
                  <a:prstClr val="black"/>
                </a:solidFill>
                <a:latin typeface="Calibri"/>
              </a:endParaRPr>
            </a:p>
          </p:txBody>
        </p:sp>
      </p:grpSp>
      <p:sp>
        <p:nvSpPr>
          <p:cNvPr id="16" name="Rectangle: Rounded Corners 15">
            <a:extLst>
              <a:ext uri="{FF2B5EF4-FFF2-40B4-BE49-F238E27FC236}">
                <a16:creationId xmlns:a16="http://schemas.microsoft.com/office/drawing/2014/main" xmlns="" id="{772EF9A9-FB5F-9368-DD18-7011200198EC}"/>
              </a:ext>
            </a:extLst>
          </p:cNvPr>
          <p:cNvSpPr/>
          <p:nvPr/>
        </p:nvSpPr>
        <p:spPr>
          <a:xfrm>
            <a:off x="700594" y="1931805"/>
            <a:ext cx="3059271" cy="93839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r>
              <a:rPr lang="en-US" sz="3000" b="1" dirty="0" err="1">
                <a:solidFill>
                  <a:prstClr val="black"/>
                </a:solidFill>
                <a:latin typeface="Cambria" panose="02040503050406030204" pitchFamily="18" charset="0"/>
                <a:ea typeface="Cambria" panose="02040503050406030204" pitchFamily="18" charset="0"/>
              </a:rPr>
              <a:t>Cồn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cát</a:t>
            </a:r>
            <a:endParaRPr lang="en-US" sz="3000" b="1" dirty="0">
              <a:solidFill>
                <a:prstClr val="black"/>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1FFBAD2C-8E5D-947C-86EE-0927AF4596EE}"/>
              </a:ext>
            </a:extLst>
          </p:cNvPr>
          <p:cNvSpPr txBox="1"/>
          <p:nvPr/>
        </p:nvSpPr>
        <p:spPr>
          <a:xfrm>
            <a:off x="432106" y="3297390"/>
            <a:ext cx="3828604" cy="1098146"/>
          </a:xfrm>
          <a:prstGeom prst="rect">
            <a:avLst/>
          </a:prstGeom>
          <a:noFill/>
        </p:spPr>
        <p:txBody>
          <a:bodyPr wrap="square" lIns="51206" tIns="25603" rIns="51206" bIns="25603">
            <a:spAutoFit/>
          </a:bodyPr>
          <a:lstStyle/>
          <a:p>
            <a:pPr algn="just" defTabSz="768096"/>
            <a:r>
              <a:rPr lang="en-US" sz="3400" dirty="0" err="1">
                <a:solidFill>
                  <a:srgbClr val="000000"/>
                </a:solidFill>
                <a:latin typeface="Cambria" panose="02040503050406030204" pitchFamily="18" charset="0"/>
                <a:ea typeface="Cambria" panose="02040503050406030204" pitchFamily="18" charset="0"/>
              </a:rPr>
              <a:t>Dải</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cát</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lớn</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nổi</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lên</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thành</a:t>
            </a:r>
            <a:r>
              <a:rPr lang="en-US" sz="3400" dirty="0">
                <a:solidFill>
                  <a:srgbClr val="000000"/>
                </a:solidFill>
                <a:latin typeface="Cambria" panose="02040503050406030204" pitchFamily="18" charset="0"/>
                <a:ea typeface="Cambria" panose="02040503050406030204" pitchFamily="18" charset="0"/>
              </a:rPr>
              <a:t> </a:t>
            </a:r>
            <a:r>
              <a:rPr lang="en-US" sz="3400" dirty="0" err="1">
                <a:solidFill>
                  <a:srgbClr val="000000"/>
                </a:solidFill>
                <a:latin typeface="Cambria" panose="02040503050406030204" pitchFamily="18" charset="0"/>
                <a:ea typeface="Cambria" panose="02040503050406030204" pitchFamily="18" charset="0"/>
              </a:rPr>
              <a:t>dãy</a:t>
            </a:r>
            <a:r>
              <a:rPr lang="en-US" sz="3400" dirty="0">
                <a:solidFill>
                  <a:srgbClr val="000000"/>
                </a:solidFill>
                <a:latin typeface="Cambria" panose="02040503050406030204" pitchFamily="18" charset="0"/>
                <a:ea typeface="Cambria" panose="02040503050406030204" pitchFamily="18" charset="0"/>
              </a:rPr>
              <a:t>. </a:t>
            </a:r>
            <a:endParaRPr lang="en-US" sz="3400"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09BCBF00-6C34-254A-6228-181158607085}"/>
              </a:ext>
            </a:extLst>
          </p:cNvPr>
          <p:cNvPicPr>
            <a:picLocks noChangeAspect="1"/>
          </p:cNvPicPr>
          <p:nvPr/>
        </p:nvPicPr>
        <p:blipFill>
          <a:blip r:embed="rId4"/>
          <a:stretch>
            <a:fillRect/>
          </a:stretch>
        </p:blipFill>
        <p:spPr>
          <a:xfrm>
            <a:off x="2050324" y="407635"/>
            <a:ext cx="5043354" cy="1926503"/>
          </a:xfrm>
          <a:prstGeom prst="rect">
            <a:avLst/>
          </a:prstGeom>
        </p:spPr>
      </p:pic>
      <p:pic>
        <p:nvPicPr>
          <p:cNvPr id="2050" name="Picture 2">
            <a:extLst>
              <a:ext uri="{FF2B5EF4-FFF2-40B4-BE49-F238E27FC236}">
                <a16:creationId xmlns:a16="http://schemas.microsoft.com/office/drawing/2014/main" xmlns=""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p:blipFill>
        <p:spPr bwMode="auto">
          <a:xfrm>
            <a:off x="4385129" y="2260601"/>
            <a:ext cx="4286250" cy="3606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08040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7" name="Rectangle: Rounded Corners 16">
            <a:extLst>
              <a:ext uri="{FF2B5EF4-FFF2-40B4-BE49-F238E27FC236}">
                <a16:creationId xmlns:a16="http://schemas.microsoft.com/office/drawing/2014/main" xmlns="" id="{A097FD21-DD9B-7612-01C8-D684F5862ACE}"/>
              </a:ext>
            </a:extLst>
          </p:cNvPr>
          <p:cNvSpPr/>
          <p:nvPr/>
        </p:nvSpPr>
        <p:spPr>
          <a:xfrm>
            <a:off x="797254" y="1925448"/>
            <a:ext cx="7611745" cy="12294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Đọc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kĩ</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bài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đọc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thảo</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luận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để</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trả</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lời</a:t>
            </a:r>
            <a:r>
              <a:rPr lang="en-US" sz="3000" b="1" dirty="0">
                <a:solidFill>
                  <a:prstClr val="black"/>
                </a:solidFill>
                <a:latin typeface="Cambria" panose="02040503050406030204" pitchFamily="18" charset="0"/>
                <a:ea typeface="Cambria" panose="02040503050406030204" pitchFamily="18" charset="0"/>
              </a:rPr>
              <a:t> 4 </a:t>
            </a:r>
            <a:r>
              <a:rPr lang="en-US" sz="3000" b="1" dirty="0" err="1">
                <a:solidFill>
                  <a:prstClr val="black"/>
                </a:solidFill>
                <a:latin typeface="Cambria" panose="02040503050406030204" pitchFamily="18" charset="0"/>
                <a:ea typeface="Cambria" panose="02040503050406030204" pitchFamily="18" charset="0"/>
              </a:rPr>
              <a:t>câu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hỏi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tìm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hiểu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bài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trong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sách</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giáo</a:t>
            </a:r>
            <a:r>
              <a:rPr lang="en-US" sz="3000" b="1" dirty="0">
                <a:solidFill>
                  <a:prstClr val="black"/>
                </a:solidFill>
                <a:latin typeface="Cambria" panose="02040503050406030204" pitchFamily="18" charset="0"/>
                <a:ea typeface="Cambria" panose="02040503050406030204" pitchFamily="18" charset="0"/>
              </a:rPr>
              <a:t> khoa</a:t>
            </a:r>
          </a:p>
        </p:txBody>
      </p:sp>
      <p:pic>
        <p:nvPicPr>
          <p:cNvPr id="19" name="Picture 18">
            <a:extLst>
              <a:ext uri="{FF2B5EF4-FFF2-40B4-BE49-F238E27FC236}">
                <a16:creationId xmlns:a16="http://schemas.microsoft.com/office/drawing/2014/main" xmlns="" id="{DC1CA26A-3394-55DA-5D45-1FA5D6D6CDE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pic>
        <p:nvPicPr>
          <p:cNvPr id="18" name="Picture 17">
            <a:extLst>
              <a:ext uri="{FF2B5EF4-FFF2-40B4-BE49-F238E27FC236}">
                <a16:creationId xmlns:a16="http://schemas.microsoft.com/office/drawing/2014/main" xmlns="" id="{40FE8ACB-475E-AC8A-B672-DF8B4DB95428}"/>
              </a:ext>
            </a:extLst>
          </p:cNvPr>
          <p:cNvPicPr>
            <a:picLocks noChangeAspect="1"/>
          </p:cNvPicPr>
          <p:nvPr/>
        </p:nvPicPr>
        <p:blipFill>
          <a:blip r:embed="rId5"/>
          <a:stretch>
            <a:fillRect/>
          </a:stretch>
        </p:blipFill>
        <p:spPr>
          <a:xfrm>
            <a:off x="1500986" y="412342"/>
            <a:ext cx="6085860" cy="1926503"/>
          </a:xfrm>
          <a:prstGeom prst="rect">
            <a:avLst/>
          </a:prstGeom>
        </p:spPr>
      </p:pic>
    </p:spTree>
    <p:extLst>
      <p:ext uri="{BB962C8B-B14F-4D97-AF65-F5344CB8AC3E}">
        <p14:creationId xmlns:p14="http://schemas.microsoft.com/office/powerpoint/2010/main" xmlns="" val="37941938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6" name="Oval 15">
            <a:extLst>
              <a:ext uri="{FF2B5EF4-FFF2-40B4-BE49-F238E27FC236}">
                <a16:creationId xmlns:a16="http://schemas.microsoft.com/office/drawing/2014/main" xmlns="" id="{1722CFFE-0669-780C-9040-375112C45BD0}"/>
              </a:ext>
            </a:extLst>
          </p:cNvPr>
          <p:cNvSpPr/>
          <p:nvPr/>
        </p:nvSpPr>
        <p:spPr>
          <a:xfrm>
            <a:off x="600075" y="788670"/>
            <a:ext cx="574358"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7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xmlns="" id="{D19F4BAD-397C-BE93-5D80-03C34EABB089}"/>
              </a:ext>
            </a:extLst>
          </p:cNvPr>
          <p:cNvSpPr txBox="1"/>
          <p:nvPr/>
        </p:nvSpPr>
        <p:spPr>
          <a:xfrm>
            <a:off x="1289319" y="683578"/>
            <a:ext cx="7506067" cy="1405923"/>
          </a:xfrm>
          <a:prstGeom prst="rect">
            <a:avLst/>
          </a:prstGeom>
          <a:noFill/>
        </p:spPr>
        <p:txBody>
          <a:bodyPr wrap="square" lIns="51206" tIns="25603" rIns="51206" bIns="25603">
            <a:spAutoFit/>
          </a:bodyPr>
          <a:lstStyle/>
          <a:p>
            <a:pPr algn="just" defTabSz="768096"/>
            <a:r>
              <a:rPr lang="vi-VN" sz="2200" b="1" dirty="0">
                <a:solidFill>
                  <a:srgbClr val="745E59"/>
                </a:solidFill>
                <a:latin typeface="Cambria" panose="02040503050406030204" pitchFamily="18" charset="0"/>
                <a:ea typeface="Cambria" panose="02040503050406030204" pitchFamily="18" charset="0"/>
              </a:rPr>
              <a:t>Tìm những chi tiết miêu tả sự khắc nghiệt của thiên nhiên: </a:t>
            </a:r>
          </a:p>
          <a:p>
            <a:pPr marL="384048" indent="-384048" algn="just" defTabSz="768096">
              <a:buFont typeface="Arial" panose="020B0604020202020204" pitchFamily="34" charset="0"/>
              <a:buChar char="•"/>
            </a:pPr>
            <a:r>
              <a:rPr lang="vi-VN" sz="2200" b="1" dirty="0">
                <a:solidFill>
                  <a:srgbClr val="745E59"/>
                </a:solidFill>
                <a:latin typeface="Cambria" panose="02040503050406030204" pitchFamily="18" charset="0"/>
                <a:ea typeface="Cambria" panose="02040503050406030204" pitchFamily="18" charset="0"/>
              </a:rPr>
              <a:t>Trên con đường dẫn đến sa mạc Xa-ha-ra. </a:t>
            </a:r>
          </a:p>
          <a:p>
            <a:pPr marL="384048" indent="-384048" algn="just" defTabSz="768096">
              <a:buFont typeface="Arial" panose="020B0604020202020204" pitchFamily="34" charset="0"/>
              <a:buChar char="•"/>
            </a:pPr>
            <a:r>
              <a:rPr lang="vi-VN" sz="2200" b="1" dirty="0">
                <a:solidFill>
                  <a:srgbClr val="745E59"/>
                </a:solidFill>
                <a:latin typeface="Cambria" panose="02040503050406030204" pitchFamily="18" charset="0"/>
                <a:ea typeface="Cambria" panose="02040503050406030204" pitchFamily="18" charset="0"/>
              </a:rPr>
              <a:t>Ở sa mạc Xa-ha-ra. </a:t>
            </a:r>
          </a:p>
        </p:txBody>
      </p:sp>
      <p:sp>
        <p:nvSpPr>
          <p:cNvPr id="21" name="Rectangle: Rounded Corners 20">
            <a:extLst>
              <a:ext uri="{FF2B5EF4-FFF2-40B4-BE49-F238E27FC236}">
                <a16:creationId xmlns:a16="http://schemas.microsoft.com/office/drawing/2014/main" xmlns="" id="{616C84D3-2570-F8BD-D270-36DF893712F5}"/>
              </a:ext>
            </a:extLst>
          </p:cNvPr>
          <p:cNvSpPr/>
          <p:nvPr/>
        </p:nvSpPr>
        <p:spPr>
          <a:xfrm>
            <a:off x="533400" y="2362200"/>
            <a:ext cx="8032433" cy="2082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500" b="1" dirty="0">
                <a:solidFill>
                  <a:prstClr val="black"/>
                </a:solidFill>
                <a:latin typeface="Cambria" panose="02040503050406030204" pitchFamily="18" charset="0"/>
                <a:ea typeface="Cambria" panose="02040503050406030204" pitchFamily="18" charset="0"/>
              </a:rPr>
              <a:t>Trên đường đến Xa-ha-ra: </a:t>
            </a:r>
            <a:r>
              <a:rPr lang="vi-VN" sz="2500" dirty="0">
                <a:solidFill>
                  <a:prstClr val="black"/>
                </a:solidFill>
                <a:latin typeface="Cambria" panose="02040503050406030204" pitchFamily="18" charset="0"/>
                <a:ea typeface="Cambria" panose="02040503050406030204" pitchFamily="18" charset="0"/>
              </a:rPr>
              <a:t>Những rặng đá xám xỉn màu rồi ngả sang đen rám hoặc đỏ quạch; bốn bề giống như sao Hỏa, không gian như phim khoa học viễn tưởng.</a:t>
            </a:r>
          </a:p>
          <a:p>
            <a:pPr algn="just" defTabSz="768096"/>
            <a:r>
              <a:rPr lang="en-US" sz="25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2500" b="1" dirty="0">
                <a:solidFill>
                  <a:prstClr val="black"/>
                </a:solidFill>
                <a:latin typeface="Cambria" panose="02040503050406030204" pitchFamily="18" charset="0"/>
                <a:ea typeface="Cambria" panose="02040503050406030204" pitchFamily="18" charset="0"/>
              </a:rPr>
              <a:t>Ý chỉ không gian khắc nghiệt, giống như không có sự sống. </a:t>
            </a:r>
          </a:p>
        </p:txBody>
      </p:sp>
      <p:sp>
        <p:nvSpPr>
          <p:cNvPr id="17" name="Rectangle: Rounded Corners 16">
            <a:extLst>
              <a:ext uri="{FF2B5EF4-FFF2-40B4-BE49-F238E27FC236}">
                <a16:creationId xmlns:a16="http://schemas.microsoft.com/office/drawing/2014/main" xmlns="" id="{4A4B1D25-AC37-3C1A-AFC6-0B100E938162}"/>
              </a:ext>
            </a:extLst>
          </p:cNvPr>
          <p:cNvSpPr/>
          <p:nvPr/>
        </p:nvSpPr>
        <p:spPr>
          <a:xfrm>
            <a:off x="533400" y="4791129"/>
            <a:ext cx="8032433" cy="1482671"/>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500" b="1" dirty="0">
                <a:solidFill>
                  <a:prstClr val="black"/>
                </a:solidFill>
                <a:latin typeface="Cambria" panose="02040503050406030204" pitchFamily="18" charset="0"/>
                <a:ea typeface="Cambria" panose="02040503050406030204" pitchFamily="18" charset="0"/>
              </a:rPr>
              <a:t>Ở Xa-ha-ra: </a:t>
            </a:r>
            <a:r>
              <a:rPr lang="vi-VN" sz="2500" dirty="0">
                <a:solidFill>
                  <a:prstClr val="black"/>
                </a:solidFill>
                <a:latin typeface="Cambria" panose="02040503050406030204" pitchFamily="18" charset="0"/>
                <a:ea typeface="Cambria" panose="02040503050406030204" pitchFamily="18" charset="0"/>
              </a:rPr>
              <a:t>Nắng như rải lửa, nắng sấy tóc của con người giòn tan. </a:t>
            </a:r>
          </a:p>
          <a:p>
            <a:pPr algn="just" defTabSz="768096"/>
            <a:r>
              <a:rPr lang="en-US" sz="25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2500" b="1" dirty="0">
                <a:solidFill>
                  <a:prstClr val="black"/>
                </a:solidFill>
                <a:latin typeface="Cambria" panose="02040503050406030204" pitchFamily="18" charset="0"/>
                <a:ea typeface="Cambria" panose="02040503050406030204" pitchFamily="18" charset="0"/>
              </a:rPr>
              <a:t>Thời tiết khắc nghiệt. </a:t>
            </a:r>
          </a:p>
        </p:txBody>
      </p:sp>
    </p:spTree>
    <p:extLst>
      <p:ext uri="{BB962C8B-B14F-4D97-AF65-F5344CB8AC3E}">
        <p14:creationId xmlns:p14="http://schemas.microsoft.com/office/powerpoint/2010/main" xmlns="" val="203338476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4"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5"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6"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sp>
        <p:nvSpPr>
          <p:cNvPr id="19" name="Rectangle: Rounded Corners 18">
            <a:extLst>
              <a:ext uri="{FF2B5EF4-FFF2-40B4-BE49-F238E27FC236}">
                <a16:creationId xmlns:a16="http://schemas.microsoft.com/office/drawing/2014/main" xmlns="" id="{78A80571-6A4F-7336-3387-0430986A1AA7}"/>
              </a:ext>
            </a:extLst>
          </p:cNvPr>
          <p:cNvSpPr/>
          <p:nvPr/>
        </p:nvSpPr>
        <p:spPr>
          <a:xfrm>
            <a:off x="762000" y="1651000"/>
            <a:ext cx="7611745" cy="12294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Nội</a:t>
            </a:r>
            <a:r>
              <a:rPr lang="en-US" sz="3000" b="1" dirty="0">
                <a:solidFill>
                  <a:prstClr val="black"/>
                </a:solidFill>
                <a:latin typeface="Cambria" panose="02040503050406030204" pitchFamily="18" charset="0"/>
                <a:ea typeface="Cambria" panose="02040503050406030204" pitchFamily="18" charset="0"/>
              </a:rPr>
              <a:t> dung </a:t>
            </a:r>
            <a:r>
              <a:rPr lang="en-US" sz="3000" b="1" dirty="0" err="1">
                <a:solidFill>
                  <a:prstClr val="black"/>
                </a:solidFill>
                <a:latin typeface="Cambria" panose="02040503050406030204" pitchFamily="18" charset="0"/>
                <a:ea typeface="Cambria" panose="02040503050406030204" pitchFamily="18" charset="0"/>
              </a:rPr>
              <a:t>đoạn</a:t>
            </a:r>
            <a:r>
              <a:rPr lang="en-US" sz="3000" b="1" dirty="0">
                <a:solidFill>
                  <a:prstClr val="black"/>
                </a:solidFill>
                <a:latin typeface="Cambria" panose="02040503050406030204" pitchFamily="18" charset="0"/>
                <a:ea typeface="Cambria" panose="02040503050406030204" pitchFamily="18" charset="0"/>
              </a:rPr>
              <a:t> 1: </a:t>
            </a:r>
            <a:r>
              <a:rPr lang="en-US" sz="3000" b="1" dirty="0" err="1">
                <a:solidFill>
                  <a:prstClr val="black"/>
                </a:solidFill>
                <a:latin typeface="Cambria" panose="02040503050406030204" pitchFamily="18" charset="0"/>
                <a:ea typeface="Cambria" panose="02040503050406030204" pitchFamily="18" charset="0"/>
              </a:rPr>
              <a:t>Sự</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khắc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nghiệt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của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mạc</a:t>
            </a:r>
            <a:r>
              <a:rPr lang="en-US" sz="3000" b="1" dirty="0">
                <a:solidFill>
                  <a:prstClr val="black"/>
                </a:solidFill>
                <a:latin typeface="Cambria" panose="02040503050406030204" pitchFamily="18" charset="0"/>
                <a:ea typeface="Cambria" panose="02040503050406030204" pitchFamily="18" charset="0"/>
              </a:rPr>
              <a:t>.</a:t>
            </a:r>
          </a:p>
        </p:txBody>
      </p:sp>
      <p:pic>
        <p:nvPicPr>
          <p:cNvPr id="20" name="Picture 19">
            <a:extLst>
              <a:ext uri="{FF2B5EF4-FFF2-40B4-BE49-F238E27FC236}">
                <a16:creationId xmlns:a16="http://schemas.microsoft.com/office/drawing/2014/main" xmlns="" id="{68CB6160-4CA3-02AB-83B1-2528F5FCCD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spTree>
    <p:extLst>
      <p:ext uri="{BB962C8B-B14F-4D97-AF65-F5344CB8AC3E}">
        <p14:creationId xmlns:p14="http://schemas.microsoft.com/office/powerpoint/2010/main" xmlns="" val="12252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6" name="Oval 15">
            <a:extLst>
              <a:ext uri="{FF2B5EF4-FFF2-40B4-BE49-F238E27FC236}">
                <a16:creationId xmlns:a16="http://schemas.microsoft.com/office/drawing/2014/main" xmlns="" id="{AD6C5E3B-91E7-9A13-815F-6A2C43C9E35B}"/>
              </a:ext>
            </a:extLst>
          </p:cNvPr>
          <p:cNvSpPr/>
          <p:nvPr/>
        </p:nvSpPr>
        <p:spPr>
          <a:xfrm>
            <a:off x="419100" y="787400"/>
            <a:ext cx="574358"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7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xmlns="" id="{8CBED9C0-0299-5636-2F3A-A4825A4DC405}"/>
              </a:ext>
            </a:extLst>
          </p:cNvPr>
          <p:cNvSpPr txBox="1"/>
          <p:nvPr/>
        </p:nvSpPr>
        <p:spPr>
          <a:xfrm>
            <a:off x="900105" y="650938"/>
            <a:ext cx="7748612" cy="882703"/>
          </a:xfrm>
          <a:prstGeom prst="rect">
            <a:avLst/>
          </a:prstGeom>
          <a:noFill/>
        </p:spPr>
        <p:txBody>
          <a:bodyPr wrap="square" lIns="51206" tIns="25603" rIns="51206" bIns="25603">
            <a:spAutoFit/>
          </a:bodyPr>
          <a:lstStyle/>
          <a:p>
            <a:pPr algn="ctr" defTabSz="768096"/>
            <a:r>
              <a:rPr lang="vi-VN" sz="2700" b="1" dirty="0">
                <a:solidFill>
                  <a:srgbClr val="745E59"/>
                </a:solidFill>
                <a:latin typeface="Cambria" panose="02040503050406030204" pitchFamily="18" charset="0"/>
                <a:ea typeface="Cambria" panose="02040503050406030204" pitchFamily="18" charset="0"/>
              </a:rPr>
              <a:t>Nhân vật “tôi” có cảm xúc gì khi được đến Xa-ha-ra? Cảm xúc đó được thể hiện ra sao? </a:t>
            </a:r>
            <a:endParaRPr lang="en-US" sz="2700" b="1" dirty="0">
              <a:solidFill>
                <a:srgbClr val="745E59"/>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xmlns="" id="{A450C463-8C6B-0D9B-6131-CA89116F6A41}"/>
              </a:ext>
            </a:extLst>
          </p:cNvPr>
          <p:cNvSpPr/>
          <p:nvPr/>
        </p:nvSpPr>
        <p:spPr>
          <a:xfrm>
            <a:off x="495300" y="2616200"/>
            <a:ext cx="1981200" cy="28448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cstate="print"/>
            <a:stretch>
              <a:fillRect/>
            </a:stretch>
          </a:blipFill>
        </p:spPr>
        <p:txBody>
          <a:bodyPr lIns="51206" tIns="25603" rIns="51206" bIns="25603"/>
          <a:lstStyle/>
          <a:p>
            <a:endParaRPr lang="en-US"/>
          </a:p>
        </p:txBody>
      </p:sp>
      <p:sp>
        <p:nvSpPr>
          <p:cNvPr id="20" name="Rectangle: Rounded Corners 19">
            <a:extLst>
              <a:ext uri="{FF2B5EF4-FFF2-40B4-BE49-F238E27FC236}">
                <a16:creationId xmlns:a16="http://schemas.microsoft.com/office/drawing/2014/main" xmlns="" id="{FBE9B817-0D11-187D-41B1-53CAFAB87E80}"/>
              </a:ext>
            </a:extLst>
          </p:cNvPr>
          <p:cNvSpPr/>
          <p:nvPr/>
        </p:nvSpPr>
        <p:spPr>
          <a:xfrm>
            <a:off x="2971800" y="2209800"/>
            <a:ext cx="5747185" cy="3919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marL="320040" indent="-320040" algn="just" defTabSz="768096">
              <a:buFont typeface="Arial" panose="020B0604020202020204" pitchFamily="34" charset="0"/>
              <a:buChar char="•"/>
            </a:pPr>
            <a:r>
              <a:rPr lang="vi-VN" sz="2100" b="1" dirty="0">
                <a:solidFill>
                  <a:prstClr val="black"/>
                </a:solidFill>
                <a:latin typeface="Cambria" panose="02040503050406030204" pitchFamily="18" charset="0"/>
                <a:ea typeface="Cambria" panose="02040503050406030204" pitchFamily="18" charset="0"/>
              </a:rPr>
              <a:t>Nhân vật “tôi” phấn khích khi được đến Xa-ha-ra vì đây là sa mạc lớn nhất châu Phi, một trong những nơi hoang vu nhất địa cầu.</a:t>
            </a:r>
            <a:endParaRPr lang="en-US" sz="2100" b="1" dirty="0">
              <a:solidFill>
                <a:prstClr val="black"/>
              </a:solidFill>
              <a:latin typeface="Cambria" panose="02040503050406030204" pitchFamily="18" charset="0"/>
              <a:ea typeface="Cambria" panose="02040503050406030204" pitchFamily="18" charset="0"/>
            </a:endParaRPr>
          </a:p>
          <a:p>
            <a:pPr marL="320040" indent="-320040" algn="just" defTabSz="768096">
              <a:buFont typeface="Arial" panose="020B0604020202020204" pitchFamily="34" charset="0"/>
              <a:buChar char="•"/>
            </a:pPr>
            <a:r>
              <a:rPr lang="vi-VN" sz="2100" b="1" dirty="0">
                <a:solidFill>
                  <a:prstClr val="black"/>
                </a:solidFill>
                <a:latin typeface="Cambria" panose="02040503050406030204" pitchFamily="18" charset="0"/>
                <a:ea typeface="Cambria" panose="02040503050406030204" pitchFamily="18" charset="0"/>
              </a:rPr>
              <a:t>Sự phấn khích thể hiện ở chi tiết nhân vật “tôi” quên cả nắng nóng vì bận thì thầm chào Xa-ha-ra, nhân vật “tôi” cảm nhận được giấc mơ đã thành sự thật vì có thể giẫm lên cát, sờ vào cát, cảm nhận cát khác biệt như thế nào với những nơi nhân vật “tôi” đã biết,….</a:t>
            </a:r>
          </a:p>
        </p:txBody>
      </p:sp>
    </p:spTree>
    <p:extLst>
      <p:ext uri="{BB962C8B-B14F-4D97-AF65-F5344CB8AC3E}">
        <p14:creationId xmlns:p14="http://schemas.microsoft.com/office/powerpoint/2010/main" xmlns="" val="3051589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4"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5"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6"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sp>
        <p:nvSpPr>
          <p:cNvPr id="19" name="Rectangle: Rounded Corners 18">
            <a:extLst>
              <a:ext uri="{FF2B5EF4-FFF2-40B4-BE49-F238E27FC236}">
                <a16:creationId xmlns:a16="http://schemas.microsoft.com/office/drawing/2014/main" xmlns="" id="{78A80571-6A4F-7336-3387-0430986A1AA7}"/>
              </a:ext>
            </a:extLst>
          </p:cNvPr>
          <p:cNvSpPr/>
          <p:nvPr/>
        </p:nvSpPr>
        <p:spPr>
          <a:xfrm>
            <a:off x="762000" y="1651000"/>
            <a:ext cx="7611745" cy="12294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Nội</a:t>
            </a:r>
            <a:r>
              <a:rPr lang="en-US" sz="3000" b="1" dirty="0">
                <a:solidFill>
                  <a:prstClr val="black"/>
                </a:solidFill>
                <a:latin typeface="Cambria" panose="02040503050406030204" pitchFamily="18" charset="0"/>
                <a:ea typeface="Cambria" panose="02040503050406030204" pitchFamily="18" charset="0"/>
              </a:rPr>
              <a:t> dung </a:t>
            </a:r>
            <a:r>
              <a:rPr lang="en-US" sz="3000" b="1" dirty="0" err="1">
                <a:solidFill>
                  <a:prstClr val="black"/>
                </a:solidFill>
                <a:latin typeface="Cambria" panose="02040503050406030204" pitchFamily="18" charset="0"/>
                <a:ea typeface="Cambria" panose="02040503050406030204" pitchFamily="18" charset="0"/>
              </a:rPr>
              <a:t>đoạn</a:t>
            </a:r>
            <a:r>
              <a:rPr lang="en-US" sz="3000" b="1" dirty="0">
                <a:solidFill>
                  <a:prstClr val="black"/>
                </a:solidFill>
                <a:latin typeface="Cambria" panose="02040503050406030204" pitchFamily="18" charset="0"/>
                <a:ea typeface="Cambria" panose="02040503050406030204" pitchFamily="18" charset="0"/>
              </a:rPr>
              <a:t> 2: </a:t>
            </a:r>
            <a:r>
              <a:rPr lang="en-US" sz="3000" b="1" dirty="0" err="1">
                <a:solidFill>
                  <a:prstClr val="black"/>
                </a:solidFill>
                <a:latin typeface="Cambria" panose="02040503050406030204" pitchFamily="18" charset="0"/>
                <a:ea typeface="Cambria" panose="02040503050406030204" pitchFamily="18" charset="0"/>
              </a:rPr>
              <a:t>Cảm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nhận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của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nhân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vật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khi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tới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mạc</a:t>
            </a:r>
            <a:r>
              <a:rPr lang="en-US" sz="3000" b="1" dirty="0">
                <a:solidFill>
                  <a:prstClr val="black"/>
                </a:solidFill>
                <a:latin typeface="Cambria" panose="02040503050406030204" pitchFamily="18" charset="0"/>
                <a:ea typeface="Cambria" panose="02040503050406030204" pitchFamily="18" charset="0"/>
              </a:rPr>
              <a:t>.</a:t>
            </a:r>
          </a:p>
        </p:txBody>
      </p:sp>
      <p:pic>
        <p:nvPicPr>
          <p:cNvPr id="20" name="Picture 19">
            <a:extLst>
              <a:ext uri="{FF2B5EF4-FFF2-40B4-BE49-F238E27FC236}">
                <a16:creationId xmlns:a16="http://schemas.microsoft.com/office/drawing/2014/main" xmlns="" id="{68CB6160-4CA3-02AB-83B1-2528F5FCCD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spTree>
    <p:extLst>
      <p:ext uri="{BB962C8B-B14F-4D97-AF65-F5344CB8AC3E}">
        <p14:creationId xmlns:p14="http://schemas.microsoft.com/office/powerpoint/2010/main" xmlns="" val="36532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6" name="Oval 15">
            <a:extLst>
              <a:ext uri="{FF2B5EF4-FFF2-40B4-BE49-F238E27FC236}">
                <a16:creationId xmlns:a16="http://schemas.microsoft.com/office/drawing/2014/main" xmlns="" id="{AD6C5E3B-91E7-9A13-815F-6A2C43C9E35B}"/>
              </a:ext>
            </a:extLst>
          </p:cNvPr>
          <p:cNvSpPr/>
          <p:nvPr/>
        </p:nvSpPr>
        <p:spPr>
          <a:xfrm>
            <a:off x="531495" y="623620"/>
            <a:ext cx="574358"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700" b="1" dirty="0">
                <a:solidFill>
                  <a:srgbClr val="745E59"/>
                </a:solidFill>
                <a:latin typeface="Cambria" panose="02040503050406030204" pitchFamily="18" charset="0"/>
                <a:ea typeface="Cambria" panose="02040503050406030204" pitchFamily="18" charset="0"/>
              </a:rPr>
              <a:t>3</a:t>
            </a:r>
          </a:p>
        </p:txBody>
      </p:sp>
      <p:sp>
        <p:nvSpPr>
          <p:cNvPr id="17" name="TextBox 16">
            <a:extLst>
              <a:ext uri="{FF2B5EF4-FFF2-40B4-BE49-F238E27FC236}">
                <a16:creationId xmlns:a16="http://schemas.microsoft.com/office/drawing/2014/main" xmlns="" id="{8CBED9C0-0299-5636-2F3A-A4825A4DC405}"/>
              </a:ext>
            </a:extLst>
          </p:cNvPr>
          <p:cNvSpPr txBox="1"/>
          <p:nvPr/>
        </p:nvSpPr>
        <p:spPr>
          <a:xfrm>
            <a:off x="1220739" y="518527"/>
            <a:ext cx="7506067" cy="975036"/>
          </a:xfrm>
          <a:prstGeom prst="rect">
            <a:avLst/>
          </a:prstGeom>
          <a:noFill/>
        </p:spPr>
        <p:txBody>
          <a:bodyPr wrap="square" lIns="51206" tIns="25603" rIns="51206" bIns="25603">
            <a:spAutoFit/>
          </a:bodyPr>
          <a:lstStyle/>
          <a:p>
            <a:pPr algn="ctr" defTabSz="768096"/>
            <a:r>
              <a:rPr lang="vi-VN" sz="3000" b="1" dirty="0">
                <a:solidFill>
                  <a:srgbClr val="745E59"/>
                </a:solidFill>
                <a:latin typeface="Cambria" panose="02040503050406030204" pitchFamily="18" charset="0"/>
                <a:ea typeface="Cambria" panose="02040503050406030204" pitchFamily="18" charset="0"/>
              </a:rPr>
              <a:t>Những điều đặc biệt ở Xa-ha-ra được miêu tả như thế nào?</a:t>
            </a:r>
            <a:endParaRPr lang="en-US" sz="30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xmlns="" id="{BF71BB24-EF70-3BA6-73F1-1758998EFF06}"/>
              </a:ext>
            </a:extLst>
          </p:cNvPr>
          <p:cNvPicPr>
            <a:picLocks noChangeAspect="1"/>
          </p:cNvPicPr>
          <p:nvPr/>
        </p:nvPicPr>
        <p:blipFill>
          <a:blip r:embed="rId4"/>
          <a:stretch>
            <a:fillRect/>
          </a:stretch>
        </p:blipFill>
        <p:spPr>
          <a:xfrm>
            <a:off x="1676400" y="1955800"/>
            <a:ext cx="5648217" cy="1778000"/>
          </a:xfrm>
          <a:prstGeom prst="rect">
            <a:avLst/>
          </a:prstGeom>
        </p:spPr>
      </p:pic>
    </p:spTree>
    <p:extLst>
      <p:ext uri="{BB962C8B-B14F-4D97-AF65-F5344CB8AC3E}">
        <p14:creationId xmlns:p14="http://schemas.microsoft.com/office/powerpoint/2010/main" xmlns="" val="123123749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pic>
        <p:nvPicPr>
          <p:cNvPr id="20" name="Picture 19">
            <a:extLst>
              <a:ext uri="{FF2B5EF4-FFF2-40B4-BE49-F238E27FC236}">
                <a16:creationId xmlns:a16="http://schemas.microsoft.com/office/drawing/2014/main" xmlns="" id="{435717ED-90D6-7DE0-4B01-741F6DEBFCC9}"/>
              </a:ext>
            </a:extLst>
          </p:cNvPr>
          <p:cNvPicPr>
            <a:picLocks noChangeAspect="1"/>
          </p:cNvPicPr>
          <p:nvPr/>
        </p:nvPicPr>
        <p:blipFill>
          <a:blip r:embed="rId4"/>
          <a:stretch>
            <a:fillRect/>
          </a:stretch>
        </p:blipFill>
        <p:spPr>
          <a:xfrm>
            <a:off x="685800" y="838200"/>
            <a:ext cx="1006248" cy="1473200"/>
          </a:xfrm>
          <a:prstGeom prst="rect">
            <a:avLst/>
          </a:prstGeom>
        </p:spPr>
      </p:pic>
      <p:sp>
        <p:nvSpPr>
          <p:cNvPr id="22" name="Rectangle: Rounded Corners 21">
            <a:extLst>
              <a:ext uri="{FF2B5EF4-FFF2-40B4-BE49-F238E27FC236}">
                <a16:creationId xmlns:a16="http://schemas.microsoft.com/office/drawing/2014/main" xmlns="" id="{53D02672-8F90-E9E8-B119-4F5F690D8604}"/>
              </a:ext>
            </a:extLst>
          </p:cNvPr>
          <p:cNvSpPr/>
          <p:nvPr/>
        </p:nvSpPr>
        <p:spPr>
          <a:xfrm>
            <a:off x="2019300" y="939800"/>
            <a:ext cx="6172200" cy="1219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en-US" sz="2100" b="1" dirty="0">
                <a:solidFill>
                  <a:prstClr val="black"/>
                </a:solidFill>
                <a:latin typeface="Cambria" panose="02040503050406030204" pitchFamily="18" charset="0"/>
                <a:ea typeface="Cambria" panose="02040503050406030204" pitchFamily="18" charset="0"/>
              </a:rPr>
              <a:t>N</a:t>
            </a:r>
            <a:r>
              <a:rPr lang="vi-VN" sz="2100" b="1" dirty="0">
                <a:solidFill>
                  <a:prstClr val="black"/>
                </a:solidFill>
                <a:latin typeface="Cambria" panose="02040503050406030204" pitchFamily="18" charset="0"/>
                <a:ea typeface="Cambria" panose="02040503050406030204" pitchFamily="18" charset="0"/>
              </a:rPr>
              <a:t>hiệt độ chênh lệch rất lớn giữa ngày và đêm(ngày nóng như rải lửa,</a:t>
            </a:r>
            <a:r>
              <a:rPr lang="en-US" sz="2100" b="1" dirty="0">
                <a:solidFill>
                  <a:prstClr val="black"/>
                </a:solidFill>
                <a:latin typeface="Cambria" panose="02040503050406030204" pitchFamily="18" charset="0"/>
                <a:ea typeface="Cambria" panose="02040503050406030204" pitchFamily="18" charset="0"/>
              </a:rPr>
              <a:t> </a:t>
            </a:r>
            <a:r>
              <a:rPr lang="vi-VN" sz="2100" b="1" dirty="0">
                <a:solidFill>
                  <a:prstClr val="black"/>
                </a:solidFill>
                <a:latin typeface="Cambria" panose="02040503050406030204" pitchFamily="18" charset="0"/>
                <a:ea typeface="Cambria" panose="02040503050406030204" pitchFamily="18" charset="0"/>
              </a:rPr>
              <a:t>đêm rất mát</a:t>
            </a:r>
            <a:r>
              <a:rPr lang="en-US" sz="2100" b="1" dirty="0">
                <a:solidFill>
                  <a:prstClr val="black"/>
                </a:solidFill>
                <a:latin typeface="Cambria" panose="02040503050406030204" pitchFamily="18" charset="0"/>
                <a:ea typeface="Cambria" panose="02040503050406030204" pitchFamily="18" charset="0"/>
              </a:rPr>
              <a:t>, </a:t>
            </a:r>
            <a:r>
              <a:rPr lang="vi-VN" sz="2100" b="1" dirty="0">
                <a:solidFill>
                  <a:prstClr val="black"/>
                </a:solidFill>
                <a:latin typeface="Cambria" panose="02040503050406030204" pitchFamily="18" charset="0"/>
                <a:ea typeface="Cambria" panose="02040503050406030204" pitchFamily="18" charset="0"/>
              </a:rPr>
              <a:t>thậm chí lạnh).</a:t>
            </a:r>
          </a:p>
        </p:txBody>
      </p:sp>
      <p:pic>
        <p:nvPicPr>
          <p:cNvPr id="25" name="Picture 24">
            <a:extLst>
              <a:ext uri="{FF2B5EF4-FFF2-40B4-BE49-F238E27FC236}">
                <a16:creationId xmlns:a16="http://schemas.microsoft.com/office/drawing/2014/main" xmlns="" id="{39EA5C42-CB30-A53A-4042-E667673384FA}"/>
              </a:ext>
            </a:extLst>
          </p:cNvPr>
          <p:cNvPicPr>
            <a:picLocks noChangeAspect="1"/>
          </p:cNvPicPr>
          <p:nvPr/>
        </p:nvPicPr>
        <p:blipFill>
          <a:blip r:embed="rId5"/>
          <a:stretch>
            <a:fillRect/>
          </a:stretch>
        </p:blipFill>
        <p:spPr>
          <a:xfrm>
            <a:off x="723900" y="2768600"/>
            <a:ext cx="1028700" cy="1274164"/>
          </a:xfrm>
          <a:prstGeom prst="rect">
            <a:avLst/>
          </a:prstGeom>
        </p:spPr>
      </p:pic>
      <p:sp>
        <p:nvSpPr>
          <p:cNvPr id="28" name="Rectangle: Rounded Corners 27">
            <a:extLst>
              <a:ext uri="{FF2B5EF4-FFF2-40B4-BE49-F238E27FC236}">
                <a16:creationId xmlns:a16="http://schemas.microsoft.com/office/drawing/2014/main" xmlns="" id="{C4E0C31B-0CED-F779-75AE-915103E3E06C}"/>
              </a:ext>
            </a:extLst>
          </p:cNvPr>
          <p:cNvSpPr/>
          <p:nvPr/>
        </p:nvSpPr>
        <p:spPr>
          <a:xfrm>
            <a:off x="1981200" y="2819400"/>
            <a:ext cx="6172200" cy="1219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100" b="1" dirty="0">
                <a:solidFill>
                  <a:prstClr val="black"/>
                </a:solidFill>
                <a:latin typeface="Cambria" panose="02040503050406030204" pitchFamily="18" charset="0"/>
                <a:ea typeface="Cambria" panose="02040503050406030204" pitchFamily="18" charset="0"/>
              </a:rPr>
              <a:t>mịn khô và rất nhỏ (mịn như bột và mỏng manh như gió bụi</a:t>
            </a:r>
            <a:r>
              <a:rPr lang="en-US" sz="2100" b="1" dirty="0">
                <a:solidFill>
                  <a:prstClr val="black"/>
                </a:solidFill>
                <a:latin typeface="Cambria" panose="02040503050406030204" pitchFamily="18" charset="0"/>
                <a:ea typeface="Cambria" panose="02040503050406030204" pitchFamily="18" charset="0"/>
              </a:rPr>
              <a:t> k</a:t>
            </a:r>
            <a:r>
              <a:rPr lang="vi-VN" sz="2100" b="1" dirty="0">
                <a:solidFill>
                  <a:prstClr val="black"/>
                </a:solidFill>
                <a:latin typeface="Cambria" panose="02040503050406030204" pitchFamily="18" charset="0"/>
                <a:ea typeface="Cambria" panose="02040503050406030204" pitchFamily="18" charset="0"/>
              </a:rPr>
              <a:t>hông to như cát Phan Thiết hay ẩm </a:t>
            </a:r>
            <a:r>
              <a:rPr lang="en-US" sz="2100" b="1" dirty="0" err="1">
                <a:solidFill>
                  <a:prstClr val="black"/>
                </a:solidFill>
                <a:latin typeface="Cambria" panose="02040503050406030204" pitchFamily="18" charset="0"/>
                <a:ea typeface="Cambria" panose="02040503050406030204" pitchFamily="18" charset="0"/>
              </a:rPr>
              <a:t>ướt</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như</a:t>
            </a:r>
            <a:r>
              <a:rPr lang="vi-VN" sz="2100" b="1" dirty="0">
                <a:solidFill>
                  <a:prstClr val="black"/>
                </a:solidFill>
                <a:latin typeface="Cambria" panose="02040503050406030204" pitchFamily="18" charset="0"/>
                <a:ea typeface="Cambria" panose="02040503050406030204" pitchFamily="18" charset="0"/>
              </a:rPr>
              <a:t> cát Sầm Sơn).</a:t>
            </a:r>
          </a:p>
        </p:txBody>
      </p:sp>
      <p:pic>
        <p:nvPicPr>
          <p:cNvPr id="30" name="Picture 29">
            <a:extLst>
              <a:ext uri="{FF2B5EF4-FFF2-40B4-BE49-F238E27FC236}">
                <a16:creationId xmlns:a16="http://schemas.microsoft.com/office/drawing/2014/main" xmlns="" id="{8F37F0C4-D2BB-E390-C973-35FE9050E050}"/>
              </a:ext>
            </a:extLst>
          </p:cNvPr>
          <p:cNvPicPr>
            <a:picLocks noChangeAspect="1"/>
          </p:cNvPicPr>
          <p:nvPr/>
        </p:nvPicPr>
        <p:blipFill>
          <a:blip r:embed="rId6"/>
          <a:stretch>
            <a:fillRect/>
          </a:stretch>
        </p:blipFill>
        <p:spPr>
          <a:xfrm>
            <a:off x="685800" y="4495800"/>
            <a:ext cx="1115458" cy="1371600"/>
          </a:xfrm>
          <a:prstGeom prst="rect">
            <a:avLst/>
          </a:prstGeom>
        </p:spPr>
      </p:pic>
      <p:sp>
        <p:nvSpPr>
          <p:cNvPr id="31" name="Rectangle: Rounded Corners 30">
            <a:extLst>
              <a:ext uri="{FF2B5EF4-FFF2-40B4-BE49-F238E27FC236}">
                <a16:creationId xmlns:a16="http://schemas.microsoft.com/office/drawing/2014/main" xmlns="" id="{980B0865-20CD-43CB-45B9-D8ECA7B933F3}"/>
              </a:ext>
            </a:extLst>
          </p:cNvPr>
          <p:cNvSpPr/>
          <p:nvPr/>
        </p:nvSpPr>
        <p:spPr>
          <a:xfrm>
            <a:off x="1981200" y="4597400"/>
            <a:ext cx="6172200" cy="1219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100" b="1" dirty="0">
                <a:solidFill>
                  <a:prstClr val="black"/>
                </a:solidFill>
                <a:latin typeface="Cambria" panose="02040503050406030204" pitchFamily="18" charset="0"/>
                <a:ea typeface="Cambria" panose="02040503050406030204" pitchFamily="18" charset="0"/>
              </a:rPr>
              <a:t>Cao lớn chạy rất nhanh (cao lừng lững, vô địch về chạy trên cát núi).</a:t>
            </a:r>
          </a:p>
        </p:txBody>
      </p:sp>
    </p:spTree>
    <p:extLst>
      <p:ext uri="{BB962C8B-B14F-4D97-AF65-F5344CB8AC3E}">
        <p14:creationId xmlns:p14="http://schemas.microsoft.com/office/powerpoint/2010/main" xmlns="" val="144079147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080"/>
            <a:ext cx="9144000" cy="686308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3"/>
            <a:stretch>
              <a:fillRect/>
            </a:stretch>
          </a:blipFill>
        </p:spPr>
        <p:txBody>
          <a:bodyPr lIns="51206" tIns="25603" rIns="51206" bIns="25603"/>
          <a:lstStyle/>
          <a:p>
            <a:endParaRPr lang="en-US"/>
          </a:p>
        </p:txBody>
      </p:sp>
      <p:sp>
        <p:nvSpPr>
          <p:cNvPr id="3" name="Freeform 3"/>
          <p:cNvSpPr/>
          <p:nvPr/>
        </p:nvSpPr>
        <p:spPr>
          <a:xfrm>
            <a:off x="3543300" y="4038600"/>
            <a:ext cx="3657600" cy="1231392"/>
          </a:xfrm>
          <a:custGeom>
            <a:avLst/>
            <a:gdLst/>
            <a:ahLst/>
            <a:cxnLst/>
            <a:rect l="l" t="t" r="r" b="b"/>
            <a:pathLst>
              <a:path w="7315200" h="1847088">
                <a:moveTo>
                  <a:pt x="0" y="0"/>
                </a:moveTo>
                <a:lnTo>
                  <a:pt x="7315200" y="0"/>
                </a:lnTo>
                <a:lnTo>
                  <a:pt x="7315200" y="1847088"/>
                </a:lnTo>
                <a:lnTo>
                  <a:pt x="0" y="184708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lIns="51206" tIns="25603" rIns="51206" bIns="25603"/>
          <a:lstStyle/>
          <a:p>
            <a:endParaRPr lang="en-US"/>
          </a:p>
        </p:txBody>
      </p:sp>
      <p:sp>
        <p:nvSpPr>
          <p:cNvPr id="4" name="Freeform 4"/>
          <p:cNvSpPr/>
          <p:nvPr/>
        </p:nvSpPr>
        <p:spPr>
          <a:xfrm>
            <a:off x="228600" y="2768600"/>
            <a:ext cx="1558290" cy="21844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6" cstate="print"/>
            <a:stretch>
              <a:fillRect/>
            </a:stretch>
          </a:blipFill>
        </p:spPr>
        <p:txBody>
          <a:bodyPr lIns="51206" tIns="25603" rIns="51206" bIns="25603"/>
          <a:lstStyle/>
          <a:p>
            <a:endParaRPr lang="en-US"/>
          </a:p>
        </p:txBody>
      </p:sp>
      <p:pic>
        <p:nvPicPr>
          <p:cNvPr id="7" name="Picture 6">
            <a:extLst>
              <a:ext uri="{FF2B5EF4-FFF2-40B4-BE49-F238E27FC236}">
                <a16:creationId xmlns:a16="http://schemas.microsoft.com/office/drawing/2014/main" xmlns="" id="{12BBEF7A-384B-4C3E-5511-CB6EDEB8598D}"/>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33400" y="889000"/>
            <a:ext cx="8395504" cy="2590800"/>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xmlns="" id="{490D10FD-EB4D-EE29-9011-65F639EE4B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240" y="127000"/>
            <a:ext cx="1782061" cy="1422400"/>
          </a:xfrm>
          <a:prstGeom prst="rect">
            <a:avLst/>
          </a:prstGeom>
        </p:spPr>
      </p:pic>
      <p:pic>
        <p:nvPicPr>
          <p:cNvPr id="12" name="Picture 11">
            <a:extLst>
              <a:ext uri="{FF2B5EF4-FFF2-40B4-BE49-F238E27FC236}">
                <a16:creationId xmlns:a16="http://schemas.microsoft.com/office/drawing/2014/main" xmlns="" id="{4CE61FC2-E0A0-4EEA-EABF-921BAF9188CA}"/>
              </a:ext>
            </a:extLst>
          </p:cNvPr>
          <p:cNvPicPr>
            <a:picLocks noChangeAspect="1"/>
          </p:cNvPicPr>
          <p:nvPr/>
        </p:nvPicPr>
        <p:blipFill>
          <a:blip r:embed="rId9"/>
          <a:stretch>
            <a:fillRect/>
          </a:stretch>
        </p:blipFill>
        <p:spPr>
          <a:xfrm>
            <a:off x="4953000" y="2870200"/>
            <a:ext cx="1767993" cy="646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defRPr/>
                </a:pPr>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defRPr/>
                </a:pPr>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defRPr/>
                </a:pPr>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defRPr/>
                </a:pPr>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defRPr/>
              </a:pPr>
              <a:endParaRPr lang="en-US" sz="1500" dirty="0">
                <a:solidFill>
                  <a:prstClr val="black"/>
                </a:solidFill>
                <a:latin typeface="Calibri"/>
              </a:endParaRPr>
            </a:p>
          </p:txBody>
        </p:sp>
      </p:grpSp>
      <p:pic>
        <p:nvPicPr>
          <p:cNvPr id="17" name="Picture 16">
            <a:extLst>
              <a:ext uri="{FF2B5EF4-FFF2-40B4-BE49-F238E27FC236}">
                <a16:creationId xmlns:a16="http://schemas.microsoft.com/office/drawing/2014/main" xmlns="" id="{B096E333-6305-65E9-D949-C4511759A4F3}"/>
              </a:ext>
            </a:extLst>
          </p:cNvPr>
          <p:cNvPicPr>
            <a:picLocks noChangeAspect="1"/>
          </p:cNvPicPr>
          <p:nvPr/>
        </p:nvPicPr>
        <p:blipFill>
          <a:blip r:embed="rId4"/>
          <a:stretch>
            <a:fillRect/>
          </a:stretch>
        </p:blipFill>
        <p:spPr>
          <a:xfrm>
            <a:off x="457200" y="1143000"/>
            <a:ext cx="1355764" cy="1676400"/>
          </a:xfrm>
          <a:prstGeom prst="rect">
            <a:avLst/>
          </a:prstGeom>
        </p:spPr>
      </p:pic>
      <p:sp>
        <p:nvSpPr>
          <p:cNvPr id="18" name="Rectangle: Rounded Corners 17">
            <a:extLst>
              <a:ext uri="{FF2B5EF4-FFF2-40B4-BE49-F238E27FC236}">
                <a16:creationId xmlns:a16="http://schemas.microsoft.com/office/drawing/2014/main" xmlns="" id="{50DF0E68-5170-24BB-280E-8BE2959F22CD}"/>
              </a:ext>
            </a:extLst>
          </p:cNvPr>
          <p:cNvSpPr/>
          <p:nvPr/>
        </p:nvSpPr>
        <p:spPr>
          <a:xfrm>
            <a:off x="2019300" y="1244600"/>
            <a:ext cx="6172200" cy="1422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en-US" sz="2100" b="1" dirty="0" err="1">
                <a:solidFill>
                  <a:prstClr val="black"/>
                </a:solidFill>
                <a:latin typeface="Cambria" panose="02040503050406030204" pitchFamily="18" charset="0"/>
                <a:ea typeface="Cambria" panose="02040503050406030204" pitchFamily="18" charset="0"/>
              </a:rPr>
              <a:t>Rất</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đẹp</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những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cồn</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cát</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óng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vàng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vây</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quanh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những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cánh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lều</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vuông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vắn</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bầu</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trời</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nhu</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nhú</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ánh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bình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minh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rồi</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rải</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nắng</a:t>
            </a:r>
            <a:r>
              <a:rPr lang="en-US" sz="2100" b="1" dirty="0">
                <a:solidFill>
                  <a:prstClr val="black"/>
                </a:solidFill>
                <a:latin typeface="Cambria" panose="02040503050406030204" pitchFamily="18" charset="0"/>
                <a:ea typeface="Cambria" panose="02040503050406030204" pitchFamily="18" charset="0"/>
              </a:rPr>
              <a:t> non </a:t>
            </a:r>
            <a:r>
              <a:rPr lang="en-US" sz="2100" b="1" dirty="0" err="1">
                <a:solidFill>
                  <a:prstClr val="black"/>
                </a:solidFill>
                <a:latin typeface="Cambria" panose="02040503050406030204" pitchFamily="18" charset="0"/>
                <a:ea typeface="Cambria" panose="02040503050406030204" pitchFamily="18" charset="0"/>
              </a:rPr>
              <a:t>lóng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lánh</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trên</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những</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hạt</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cát</a:t>
            </a:r>
            <a:r>
              <a:rPr lang="en-US" sz="2100" b="1" dirty="0">
                <a:solidFill>
                  <a:prstClr val="black"/>
                </a:solidFill>
                <a:latin typeface="Cambria" panose="02040503050406030204" pitchFamily="18" charset="0"/>
                <a:ea typeface="Cambria" panose="02040503050406030204" pitchFamily="18" charset="0"/>
              </a:rPr>
              <a:t> </a:t>
            </a:r>
            <a:r>
              <a:rPr lang="en-US" sz="2100" b="1" dirty="0" err="1">
                <a:solidFill>
                  <a:prstClr val="black"/>
                </a:solidFill>
                <a:latin typeface="Cambria" panose="02040503050406030204" pitchFamily="18" charset="0"/>
                <a:ea typeface="Cambria" panose="02040503050406030204" pitchFamily="18" charset="0"/>
              </a:rPr>
              <a:t>mịn</a:t>
            </a:r>
            <a:r>
              <a:rPr lang="en-US" sz="2100" b="1" dirty="0">
                <a:solidFill>
                  <a:prstClr val="black"/>
                </a:solidFill>
                <a:latin typeface="Cambria" panose="02040503050406030204" pitchFamily="18" charset="0"/>
                <a:ea typeface="Cambria" panose="02040503050406030204" pitchFamily="18" charset="0"/>
              </a:rPr>
              <a:t>.) </a:t>
            </a:r>
            <a:endParaRPr lang="vi-VN" sz="21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834548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4"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5"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6"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sp>
        <p:nvSpPr>
          <p:cNvPr id="19" name="Rectangle: Rounded Corners 18">
            <a:extLst>
              <a:ext uri="{FF2B5EF4-FFF2-40B4-BE49-F238E27FC236}">
                <a16:creationId xmlns:a16="http://schemas.microsoft.com/office/drawing/2014/main" xmlns="" id="{78A80571-6A4F-7336-3387-0430986A1AA7}"/>
              </a:ext>
            </a:extLst>
          </p:cNvPr>
          <p:cNvSpPr/>
          <p:nvPr/>
        </p:nvSpPr>
        <p:spPr>
          <a:xfrm>
            <a:off x="762000" y="1651000"/>
            <a:ext cx="7611745" cy="12294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Nội</a:t>
            </a:r>
            <a:r>
              <a:rPr lang="en-US" sz="3000" b="1" dirty="0">
                <a:solidFill>
                  <a:prstClr val="black"/>
                </a:solidFill>
                <a:latin typeface="Cambria" panose="02040503050406030204" pitchFamily="18" charset="0"/>
                <a:ea typeface="Cambria" panose="02040503050406030204" pitchFamily="18" charset="0"/>
              </a:rPr>
              <a:t> dung </a:t>
            </a:r>
            <a:r>
              <a:rPr lang="en-US" sz="3000" b="1" dirty="0" err="1">
                <a:solidFill>
                  <a:prstClr val="black"/>
                </a:solidFill>
                <a:latin typeface="Cambria" panose="02040503050406030204" pitchFamily="18" charset="0"/>
                <a:ea typeface="Cambria" panose="02040503050406030204" pitchFamily="18" charset="0"/>
              </a:rPr>
              <a:t>đoạn</a:t>
            </a:r>
            <a:r>
              <a:rPr lang="en-US" sz="3000" b="1" dirty="0">
                <a:solidFill>
                  <a:prstClr val="black"/>
                </a:solidFill>
                <a:latin typeface="Cambria" panose="02040503050406030204" pitchFamily="18" charset="0"/>
                <a:ea typeface="Cambria" panose="02040503050406030204" pitchFamily="18" charset="0"/>
              </a:rPr>
              <a:t> 3: </a:t>
            </a:r>
            <a:r>
              <a:rPr lang="en-US" sz="3000" b="1" dirty="0" err="1">
                <a:solidFill>
                  <a:prstClr val="black"/>
                </a:solidFill>
                <a:latin typeface="Cambria" panose="02040503050406030204" pitchFamily="18" charset="0"/>
                <a:ea typeface="Cambria" panose="02040503050406030204" pitchFamily="18" charset="0"/>
              </a:rPr>
              <a:t>Đặc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điểm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và</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những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điều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đặc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biệt</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của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sa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mạc</a:t>
            </a:r>
            <a:r>
              <a:rPr lang="en-US" sz="3000" b="1" dirty="0">
                <a:solidFill>
                  <a:prstClr val="black"/>
                </a:solidFill>
                <a:latin typeface="Cambria" panose="02040503050406030204" pitchFamily="18" charset="0"/>
                <a:ea typeface="Cambria" panose="02040503050406030204" pitchFamily="18" charset="0"/>
              </a:rPr>
              <a:t>.</a:t>
            </a:r>
          </a:p>
        </p:txBody>
      </p:sp>
      <p:pic>
        <p:nvPicPr>
          <p:cNvPr id="20" name="Picture 19">
            <a:extLst>
              <a:ext uri="{FF2B5EF4-FFF2-40B4-BE49-F238E27FC236}">
                <a16:creationId xmlns:a16="http://schemas.microsoft.com/office/drawing/2014/main" xmlns="" id="{68CB6160-4CA3-02AB-83B1-2528F5FCCD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spTree>
    <p:extLst>
      <p:ext uri="{BB962C8B-B14F-4D97-AF65-F5344CB8AC3E}">
        <p14:creationId xmlns:p14="http://schemas.microsoft.com/office/powerpoint/2010/main" xmlns="" val="7180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4"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5"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6"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sp>
        <p:nvSpPr>
          <p:cNvPr id="19" name="Rectangle: Rounded Corners 18">
            <a:extLst>
              <a:ext uri="{FF2B5EF4-FFF2-40B4-BE49-F238E27FC236}">
                <a16:creationId xmlns:a16="http://schemas.microsoft.com/office/drawing/2014/main" xmlns="" id="{78A80571-6A4F-7336-3387-0430986A1AA7}"/>
              </a:ext>
            </a:extLst>
          </p:cNvPr>
          <p:cNvSpPr/>
          <p:nvPr/>
        </p:nvSpPr>
        <p:spPr>
          <a:xfrm>
            <a:off x="762000" y="1651000"/>
            <a:ext cx="7611745" cy="12294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Nội</a:t>
            </a:r>
            <a:r>
              <a:rPr lang="en-US" sz="3000" b="1" dirty="0">
                <a:solidFill>
                  <a:prstClr val="black"/>
                </a:solidFill>
                <a:latin typeface="Cambria" panose="02040503050406030204" pitchFamily="18" charset="0"/>
                <a:ea typeface="Cambria" panose="02040503050406030204" pitchFamily="18" charset="0"/>
              </a:rPr>
              <a:t> dung </a:t>
            </a:r>
            <a:r>
              <a:rPr lang="en-US" sz="3000" b="1" dirty="0" err="1">
                <a:solidFill>
                  <a:prstClr val="black"/>
                </a:solidFill>
                <a:latin typeface="Cambria" panose="02040503050406030204" pitchFamily="18" charset="0"/>
                <a:ea typeface="Cambria" panose="02040503050406030204" pitchFamily="18" charset="0"/>
              </a:rPr>
              <a:t>đoạn</a:t>
            </a:r>
            <a:r>
              <a:rPr lang="en-US" sz="3000" b="1" dirty="0">
                <a:solidFill>
                  <a:prstClr val="black"/>
                </a:solidFill>
                <a:latin typeface="Cambria" panose="02040503050406030204" pitchFamily="18" charset="0"/>
                <a:ea typeface="Cambria" panose="02040503050406030204" pitchFamily="18" charset="0"/>
              </a:rPr>
              <a:t> 4: </a:t>
            </a:r>
            <a:r>
              <a:rPr lang="vi-VN" sz="3000" b="1" dirty="0">
                <a:solidFill>
                  <a:prstClr val="black"/>
                </a:solidFill>
                <a:latin typeface="Cambria" panose="02040503050406030204" pitchFamily="18" charset="0"/>
                <a:ea typeface="Cambria" panose="02040503050406030204" pitchFamily="18" charset="0"/>
              </a:rPr>
              <a:t>Hoạt động của con người khi tới đây.</a:t>
            </a:r>
            <a:endParaRPr lang="en-US" sz="3000" b="1"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68CB6160-4CA3-02AB-83B1-2528F5FCCD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spTree>
    <p:extLst>
      <p:ext uri="{BB962C8B-B14F-4D97-AF65-F5344CB8AC3E}">
        <p14:creationId xmlns:p14="http://schemas.microsoft.com/office/powerpoint/2010/main" xmlns="" val="14603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31" y="-43719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6" name="Oval 15">
            <a:extLst>
              <a:ext uri="{FF2B5EF4-FFF2-40B4-BE49-F238E27FC236}">
                <a16:creationId xmlns:a16="http://schemas.microsoft.com/office/drawing/2014/main" xmlns="" id="{AD6C5E3B-91E7-9A13-815F-6A2C43C9E35B}"/>
              </a:ext>
            </a:extLst>
          </p:cNvPr>
          <p:cNvSpPr/>
          <p:nvPr/>
        </p:nvSpPr>
        <p:spPr>
          <a:xfrm>
            <a:off x="685800" y="685800"/>
            <a:ext cx="574358"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7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xmlns="" id="{8CBED9C0-0299-5636-2F3A-A4825A4DC405}"/>
              </a:ext>
            </a:extLst>
          </p:cNvPr>
          <p:cNvSpPr txBox="1"/>
          <p:nvPr/>
        </p:nvSpPr>
        <p:spPr>
          <a:xfrm>
            <a:off x="1447800" y="583823"/>
            <a:ext cx="7277100" cy="1298201"/>
          </a:xfrm>
          <a:prstGeom prst="rect">
            <a:avLst/>
          </a:prstGeom>
          <a:noFill/>
        </p:spPr>
        <p:txBody>
          <a:bodyPr wrap="square" lIns="51206" tIns="25603" rIns="51206" bIns="25603">
            <a:spAutoFit/>
          </a:bodyPr>
          <a:lstStyle/>
          <a:p>
            <a:pPr algn="ctr" defTabSz="768096"/>
            <a:r>
              <a:rPr lang="vi-VN" sz="2700" b="1" dirty="0">
                <a:solidFill>
                  <a:srgbClr val="745E59"/>
                </a:solidFill>
                <a:latin typeface="Cambria" panose="02040503050406030204" pitchFamily="18" charset="0"/>
                <a:ea typeface="Cambria" panose="02040503050406030204" pitchFamily="18" charset="0"/>
              </a:rPr>
              <a:t>Theo em, chi tiết đoàn khách du lịch muốn nằm ngoài trời để ngắm sao cho thấy cảm xúc gì của họ? </a:t>
            </a:r>
            <a:endParaRPr lang="en-US" sz="2700" b="1" dirty="0">
              <a:solidFill>
                <a:srgbClr val="745E59"/>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xmlns="" id="{44F4BDA8-1200-37AA-DBCB-2815F5EFEC57}"/>
              </a:ext>
            </a:extLst>
          </p:cNvPr>
          <p:cNvSpPr/>
          <p:nvPr/>
        </p:nvSpPr>
        <p:spPr>
          <a:xfrm>
            <a:off x="342900" y="2413000"/>
            <a:ext cx="5902787" cy="33799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indent="480060" algn="just" defTabSz="768096"/>
            <a:r>
              <a:rPr lang="vi-VN" sz="2700" b="1" dirty="0">
                <a:solidFill>
                  <a:prstClr val="black"/>
                </a:solidFill>
                <a:latin typeface="Cambria" panose="02040503050406030204" pitchFamily="18" charset="0"/>
                <a:ea typeface="Cambria" panose="02040503050406030204" pitchFamily="18" charset="0"/>
              </a:rPr>
              <a:t>Cảm xúc của đoàn khách du lịch: Sung sướng, háo hức, muốn tận hưởng thiên nhiên, tận hưởng thời gian quý giá, không muốn bỏ lỡ bất cứ điều gì của thiên nhiên xung quanh,… </a:t>
            </a:r>
          </a:p>
        </p:txBody>
      </p:sp>
      <p:sp>
        <p:nvSpPr>
          <p:cNvPr id="18" name="Freeform 4">
            <a:extLst>
              <a:ext uri="{FF2B5EF4-FFF2-40B4-BE49-F238E27FC236}">
                <a16:creationId xmlns:a16="http://schemas.microsoft.com/office/drawing/2014/main" xmlns="" id="{58ED6B07-0B3E-25A8-376B-44898C06DC2E}"/>
              </a:ext>
            </a:extLst>
          </p:cNvPr>
          <p:cNvSpPr/>
          <p:nvPr/>
        </p:nvSpPr>
        <p:spPr>
          <a:xfrm>
            <a:off x="6667500" y="2870200"/>
            <a:ext cx="1981200" cy="28448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cstate="print"/>
            <a:stretch>
              <a:fillRect/>
            </a:stretch>
          </a:blipFill>
        </p:spPr>
        <p:txBody>
          <a:bodyPr lIns="51206" tIns="25603" rIns="51206" bIns="25603"/>
          <a:lstStyle/>
          <a:p>
            <a:endParaRPr lang="en-US"/>
          </a:p>
        </p:txBody>
      </p:sp>
    </p:spTree>
    <p:extLst>
      <p:ext uri="{BB962C8B-B14F-4D97-AF65-F5344CB8AC3E}">
        <p14:creationId xmlns:p14="http://schemas.microsoft.com/office/powerpoint/2010/main" xmlns="" val="12334200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31" y="-43719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defRPr/>
                </a:pPr>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defRPr/>
                </a:pPr>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defRPr/>
                </a:pPr>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defRPr/>
                </a:pPr>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defRPr/>
              </a:pPr>
              <a:endParaRPr lang="en-US" sz="1500" dirty="0">
                <a:solidFill>
                  <a:prstClr val="black"/>
                </a:solidFill>
                <a:latin typeface="Calibri"/>
              </a:endParaRPr>
            </a:p>
          </p:txBody>
        </p:sp>
      </p:grpSp>
      <p:sp>
        <p:nvSpPr>
          <p:cNvPr id="16" name="Oval 15">
            <a:extLst>
              <a:ext uri="{FF2B5EF4-FFF2-40B4-BE49-F238E27FC236}">
                <a16:creationId xmlns:a16="http://schemas.microsoft.com/office/drawing/2014/main" xmlns="" id="{AD6C5E3B-91E7-9A13-815F-6A2C43C9E35B}"/>
              </a:ext>
            </a:extLst>
          </p:cNvPr>
          <p:cNvSpPr/>
          <p:nvPr/>
        </p:nvSpPr>
        <p:spPr>
          <a:xfrm>
            <a:off x="685800" y="685800"/>
            <a:ext cx="574358"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r>
              <a:rPr lang="en-US" sz="3700" b="1" dirty="0">
                <a:solidFill>
                  <a:srgbClr val="745E59"/>
                </a:solidFill>
                <a:latin typeface="Cambria" panose="02040503050406030204" pitchFamily="18" charset="0"/>
                <a:ea typeface="Cambria" panose="02040503050406030204" pitchFamily="18" charset="0"/>
              </a:rPr>
              <a:t>5</a:t>
            </a:r>
          </a:p>
        </p:txBody>
      </p:sp>
      <p:sp>
        <p:nvSpPr>
          <p:cNvPr id="17" name="TextBox 16">
            <a:extLst>
              <a:ext uri="{FF2B5EF4-FFF2-40B4-BE49-F238E27FC236}">
                <a16:creationId xmlns:a16="http://schemas.microsoft.com/office/drawing/2014/main" xmlns="" id="{8CBED9C0-0299-5636-2F3A-A4825A4DC405}"/>
              </a:ext>
            </a:extLst>
          </p:cNvPr>
          <p:cNvSpPr txBox="1"/>
          <p:nvPr/>
        </p:nvSpPr>
        <p:spPr>
          <a:xfrm>
            <a:off x="1447800" y="583824"/>
            <a:ext cx="7277100" cy="3375693"/>
          </a:xfrm>
          <a:prstGeom prst="rect">
            <a:avLst/>
          </a:prstGeom>
          <a:noFill/>
        </p:spPr>
        <p:txBody>
          <a:bodyPr wrap="square" lIns="51206" tIns="25603" rIns="51206" bIns="25603">
            <a:spAutoFit/>
          </a:bodyPr>
          <a:lstStyle/>
          <a:p>
            <a:pPr algn="just" defTabSz="768096"/>
            <a:r>
              <a:rPr lang="vi-VN" sz="2700" b="1" dirty="0">
                <a:solidFill>
                  <a:srgbClr val="745E59"/>
                </a:solidFill>
                <a:latin typeface="Cambria" panose="02040503050406030204" pitchFamily="18" charset="0"/>
                <a:ea typeface="Cambria" panose="02040503050406030204" pitchFamily="18" charset="0"/>
              </a:rPr>
              <a:t>Câu cuối bài đọc cho biết điều gì? Chọn câu trả lời dưới đây và nêu ý kiến của em. </a:t>
            </a:r>
          </a:p>
          <a:p>
            <a:pPr algn="just" defTabSz="768096"/>
            <a:r>
              <a:rPr lang="vi-VN" sz="2700" dirty="0">
                <a:solidFill>
                  <a:srgbClr val="745E59"/>
                </a:solidFill>
                <a:latin typeface="Cambria" panose="02040503050406030204" pitchFamily="18" charset="0"/>
                <a:ea typeface="Cambria" panose="02040503050406030204" pitchFamily="18" charset="0"/>
              </a:rPr>
              <a:t>A. Thiên nhiên quá hùng vĩ, con người quá bé nhỏ. </a:t>
            </a:r>
          </a:p>
          <a:p>
            <a:pPr algn="just" defTabSz="768096"/>
            <a:r>
              <a:rPr lang="vi-VN" sz="2700" dirty="0">
                <a:solidFill>
                  <a:srgbClr val="745E59"/>
                </a:solidFill>
                <a:latin typeface="Cambria" panose="02040503050406030204" pitchFamily="18" charset="0"/>
                <a:ea typeface="Cambria" panose="02040503050406030204" pitchFamily="18" charset="0"/>
              </a:rPr>
              <a:t>B. Ở một nơi kì vĩ như Xa-ha-ra, con người chỉ cần chú ý đến cảnh sắc thiên nhiên. </a:t>
            </a:r>
          </a:p>
          <a:p>
            <a:pPr algn="just" defTabSz="768096"/>
            <a:r>
              <a:rPr lang="vi-VN" sz="2700" dirty="0">
                <a:solidFill>
                  <a:srgbClr val="745E59"/>
                </a:solidFill>
                <a:latin typeface="Cambria" panose="02040503050406030204" pitchFamily="18" charset="0"/>
                <a:ea typeface="Cambria" panose="02040503050406030204" pitchFamily="18" charset="0"/>
              </a:rPr>
              <a:t>C. Thiên nhiên giúp xóa nhòa khoảng cách giữa người với người. </a:t>
            </a:r>
            <a:endParaRPr lang="en-US" sz="2700" dirty="0">
              <a:solidFill>
                <a:srgbClr val="745E59"/>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xmlns="" id="{24D8C141-5857-CD9C-BA5C-B1CA4B3F1AF3}"/>
              </a:ext>
            </a:extLst>
          </p:cNvPr>
          <p:cNvSpPr/>
          <p:nvPr/>
        </p:nvSpPr>
        <p:spPr>
          <a:xfrm>
            <a:off x="838200" y="4546600"/>
            <a:ext cx="7611745" cy="965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a:solidFill>
                  <a:prstClr val="black"/>
                </a:solidFill>
                <a:latin typeface="Cambria" panose="02040503050406030204" pitchFamily="18" charset="0"/>
                <a:ea typeface="Cambria" panose="02040503050406030204" pitchFamily="18" charset="0"/>
              </a:rPr>
              <a:t>Em </a:t>
            </a:r>
            <a:r>
              <a:rPr lang="en-US" sz="3000" b="1" dirty="0" err="1">
                <a:solidFill>
                  <a:prstClr val="black"/>
                </a:solidFill>
                <a:latin typeface="Cambria" panose="02040503050406030204" pitchFamily="18" charset="0"/>
                <a:ea typeface="Cambria" panose="02040503050406030204" pitchFamily="18" charset="0"/>
              </a:rPr>
              <a:t>trả</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lời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theo</a:t>
            </a:r>
            <a:r>
              <a:rPr lang="en-US" sz="3000" b="1" dirty="0">
                <a:solidFill>
                  <a:prstClr val="black"/>
                </a:solidFill>
                <a:latin typeface="Cambria" panose="02040503050406030204" pitchFamily="18" charset="0"/>
                <a:ea typeface="Cambria" panose="02040503050406030204" pitchFamily="18" charset="0"/>
              </a:rPr>
              <a:t> ý </a:t>
            </a:r>
            <a:r>
              <a:rPr lang="en-US" sz="3000" b="1" dirty="0" err="1">
                <a:solidFill>
                  <a:prstClr val="black"/>
                </a:solidFill>
                <a:latin typeface="Cambria" panose="02040503050406030204" pitchFamily="18" charset="0"/>
                <a:ea typeface="Cambria" panose="02040503050406030204" pitchFamily="18" charset="0"/>
              </a:rPr>
              <a:t>kiến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của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bản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thân</a:t>
            </a:r>
            <a:endParaRPr lang="en-US" sz="30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9304062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9758"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7" name="TextBox 16">
            <a:extLst>
              <a:ext uri="{FF2B5EF4-FFF2-40B4-BE49-F238E27FC236}">
                <a16:creationId xmlns:a16="http://schemas.microsoft.com/office/drawing/2014/main" xmlns="" id="{8CBED9C0-0299-5636-2F3A-A4825A4DC405}"/>
              </a:ext>
            </a:extLst>
          </p:cNvPr>
          <p:cNvSpPr txBox="1"/>
          <p:nvPr/>
        </p:nvSpPr>
        <p:spPr>
          <a:xfrm>
            <a:off x="348478" y="2133776"/>
            <a:ext cx="8447046" cy="4124206"/>
          </a:xfrm>
          <a:prstGeom prst="rect">
            <a:avLst/>
          </a:prstGeom>
          <a:solidFill>
            <a:srgbClr val="FFE07D"/>
          </a:solidFill>
        </p:spPr>
        <p:txBody>
          <a:bodyPr wrap="square" lIns="51206" tIns="25603" rIns="51206" bIns="25603">
            <a:spAutoFit/>
          </a:bodyPr>
          <a:lstStyle/>
          <a:p>
            <a:pPr indent="576072" algn="just" defTabSz="768096"/>
            <a:r>
              <a:rPr lang="vi-VN" sz="3700" b="1" dirty="0">
                <a:solidFill>
                  <a:srgbClr val="745E59"/>
                </a:solidFill>
                <a:latin typeface="Cambria" panose="02040503050406030204" pitchFamily="18" charset="0"/>
                <a:ea typeface="Cambria" panose="02040503050406030204" pitchFamily="18" charset="0"/>
              </a:rPr>
              <a:t>Sa mạc khắc nghiệt nhưng là ước mơ, là đam mê của những người chưa từng được đến đây. Thời tiết, địa chất, con vật nơi đây đều độc đáo, làm cho những vị khách ghé thăm khó có thể quên được; từ sa mạc mà ngẫm nghĩ nhiều hơn về cuộc đời này.</a:t>
            </a:r>
            <a:endParaRPr lang="en-US" sz="3700" b="1" dirty="0">
              <a:solidFill>
                <a:srgbClr val="745E59"/>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8D1E601C-5160-96AF-F4AD-9E32512299EE}"/>
              </a:ext>
            </a:extLst>
          </p:cNvPr>
          <p:cNvPicPr>
            <a:picLocks noChangeAspect="1"/>
          </p:cNvPicPr>
          <p:nvPr/>
        </p:nvPicPr>
        <p:blipFill>
          <a:blip r:embed="rId4"/>
          <a:stretch>
            <a:fillRect/>
          </a:stretch>
        </p:blipFill>
        <p:spPr>
          <a:xfrm>
            <a:off x="2427105" y="505858"/>
            <a:ext cx="4467231" cy="2139881"/>
          </a:xfrm>
          <a:prstGeom prst="rect">
            <a:avLst/>
          </a:prstGeom>
        </p:spPr>
      </p:pic>
    </p:spTree>
    <p:extLst>
      <p:ext uri="{BB962C8B-B14F-4D97-AF65-F5344CB8AC3E}">
        <p14:creationId xmlns:p14="http://schemas.microsoft.com/office/powerpoint/2010/main" xmlns="" val="269377076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pic>
        <p:nvPicPr>
          <p:cNvPr id="17" name="Picture 16">
            <a:extLst>
              <a:ext uri="{FF2B5EF4-FFF2-40B4-BE49-F238E27FC236}">
                <a16:creationId xmlns:a16="http://schemas.microsoft.com/office/drawing/2014/main" xmlns="" id="{571DADCD-1997-8DDF-83B3-3E413EDF4DCE}"/>
              </a:ext>
            </a:extLst>
          </p:cNvPr>
          <p:cNvPicPr>
            <a:picLocks noChangeAspect="1"/>
          </p:cNvPicPr>
          <p:nvPr/>
        </p:nvPicPr>
        <p:blipFill>
          <a:blip r:embed="rId4"/>
          <a:stretch>
            <a:fillRect/>
          </a:stretch>
        </p:blipFill>
        <p:spPr>
          <a:xfrm>
            <a:off x="653616" y="339488"/>
            <a:ext cx="8088570" cy="1780186"/>
          </a:xfrm>
          <a:prstGeom prst="rect">
            <a:avLst/>
          </a:prstGeom>
        </p:spPr>
      </p:pic>
      <p:pic>
        <p:nvPicPr>
          <p:cNvPr id="16" name="Picture 15">
            <a:extLst>
              <a:ext uri="{FF2B5EF4-FFF2-40B4-BE49-F238E27FC236}">
                <a16:creationId xmlns:a16="http://schemas.microsoft.com/office/drawing/2014/main" xmlns="" id="{BF5885BA-8E3C-1570-2CF8-220A5842E506}"/>
              </a:ext>
            </a:extLst>
          </p:cNvPr>
          <p:cNvPicPr>
            <a:picLocks noChangeAspect="1"/>
          </p:cNvPicPr>
          <p:nvPr/>
        </p:nvPicPr>
        <p:blipFill>
          <a:blip r:embed="rId5"/>
          <a:stretch>
            <a:fillRect/>
          </a:stretch>
        </p:blipFill>
        <p:spPr>
          <a:xfrm>
            <a:off x="1828800" y="2006600"/>
            <a:ext cx="5688446" cy="3962400"/>
          </a:xfrm>
          <a:prstGeom prst="rect">
            <a:avLst/>
          </a:prstGeom>
        </p:spPr>
      </p:pic>
    </p:spTree>
    <p:extLst>
      <p:ext uri="{BB962C8B-B14F-4D97-AF65-F5344CB8AC3E}">
        <p14:creationId xmlns:p14="http://schemas.microsoft.com/office/powerpoint/2010/main" xmlns="" val="11256815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4"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5"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6"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sp>
        <p:nvSpPr>
          <p:cNvPr id="19" name="Rectangle: Rounded Corners 18">
            <a:extLst>
              <a:ext uri="{FF2B5EF4-FFF2-40B4-BE49-F238E27FC236}">
                <a16:creationId xmlns:a16="http://schemas.microsoft.com/office/drawing/2014/main" xmlns="" id="{78A80571-6A4F-7336-3387-0430986A1AA7}"/>
              </a:ext>
            </a:extLst>
          </p:cNvPr>
          <p:cNvSpPr/>
          <p:nvPr/>
        </p:nvSpPr>
        <p:spPr>
          <a:xfrm>
            <a:off x="762000" y="939800"/>
            <a:ext cx="7611745" cy="231665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000" b="1" dirty="0" err="1">
                <a:solidFill>
                  <a:prstClr val="black"/>
                </a:solidFill>
                <a:latin typeface="Cambria" panose="02040503050406030204" pitchFamily="18" charset="0"/>
                <a:ea typeface="Cambria" panose="02040503050406030204" pitchFamily="18" charset="0"/>
              </a:rPr>
              <a:t>Giọng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đọc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diễn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cảm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chậm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rãi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tình</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cảm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giọng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đọc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kể</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chuyện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thay</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đổi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ngữ</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điệu</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khi</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đọc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những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từ</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ngữ</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thể</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hiện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tâm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trạng</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cảm</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xúc</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của</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nhân</a:t>
            </a:r>
            <a:r>
              <a:rPr lang="en-US" sz="3000" b="1" dirty="0">
                <a:solidFill>
                  <a:prstClr val="black"/>
                </a:solidFill>
                <a:latin typeface="Cambria" panose="02040503050406030204" pitchFamily="18" charset="0"/>
                <a:ea typeface="Cambria" panose="02040503050406030204" pitchFamily="18" charset="0"/>
              </a:rPr>
              <a:t> </a:t>
            </a:r>
            <a:r>
              <a:rPr lang="en-US" sz="3000" b="1" dirty="0" err="1">
                <a:solidFill>
                  <a:prstClr val="black"/>
                </a:solidFill>
                <a:latin typeface="Cambria" panose="02040503050406030204" pitchFamily="18" charset="0"/>
                <a:ea typeface="Cambria" panose="02040503050406030204" pitchFamily="18" charset="0"/>
              </a:rPr>
              <a:t>vật</a:t>
            </a:r>
            <a:r>
              <a:rPr lang="en-US" sz="3000" b="1" dirty="0">
                <a:solidFill>
                  <a:prstClr val="black"/>
                </a:solidFill>
                <a:latin typeface="Cambria" panose="02040503050406030204" pitchFamily="18" charset="0"/>
                <a:ea typeface="Cambria" panose="02040503050406030204" pitchFamily="18" charset="0"/>
              </a:rPr>
              <a:t>... </a:t>
            </a:r>
          </a:p>
        </p:txBody>
      </p:sp>
      <p:pic>
        <p:nvPicPr>
          <p:cNvPr id="20" name="Picture 19">
            <a:extLst>
              <a:ext uri="{FF2B5EF4-FFF2-40B4-BE49-F238E27FC236}">
                <a16:creationId xmlns:a16="http://schemas.microsoft.com/office/drawing/2014/main" xmlns="" id="{68CB6160-4CA3-02AB-83B1-2528F5FCCD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6" t="47434" r="-16" b="-2"/>
          <a:stretch/>
        </p:blipFill>
        <p:spPr>
          <a:xfrm>
            <a:off x="537497" y="3714066"/>
            <a:ext cx="8346747" cy="2854448"/>
          </a:xfrm>
          <a:prstGeom prst="rect">
            <a:avLst/>
          </a:prstGeom>
        </p:spPr>
      </p:pic>
    </p:spTree>
    <p:extLst>
      <p:ext uri="{BB962C8B-B14F-4D97-AF65-F5344CB8AC3E}">
        <p14:creationId xmlns:p14="http://schemas.microsoft.com/office/powerpoint/2010/main" xmlns="" val="5793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6"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512064">
                  <a:defRPr/>
                </a:pPr>
                <a:endParaRPr lang="en-US" sz="1000" dirty="0">
                  <a:solidFill>
                    <a:prstClr val="black"/>
                  </a:solidFill>
                  <a:latin typeface="Calibri"/>
                </a:endParaRPr>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512064">
                  <a:defRPr/>
                </a:pPr>
                <a:endParaRPr lang="en-US" sz="1000" dirty="0">
                  <a:solidFill>
                    <a:prstClr val="black"/>
                  </a:solidFill>
                  <a:latin typeface="Calibri"/>
                </a:endParaRPr>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8"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512064">
                  <a:defRPr/>
                </a:pPr>
                <a:endParaRPr lang="en-US" sz="1000" dirty="0">
                  <a:solidFill>
                    <a:prstClr val="black"/>
                  </a:solidFill>
                  <a:latin typeface="Calibri"/>
                </a:endParaRPr>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9"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512064">
                  <a:defRPr/>
                </a:pPr>
                <a:endParaRPr lang="en-US" sz="1000" dirty="0">
                  <a:solidFill>
                    <a:prstClr val="black"/>
                  </a:solidFill>
                  <a:latin typeface="Calibri"/>
                </a:endParaRPr>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512064">
                <a:defRPr/>
              </a:pPr>
              <a:endParaRPr lang="en-US" sz="1000" dirty="0">
                <a:solidFill>
                  <a:prstClr val="black"/>
                </a:solidFill>
                <a:latin typeface="Calibri"/>
              </a:endParaRPr>
            </a:p>
          </p:txBody>
        </p:sp>
      </p:grpSp>
      <p:pic>
        <p:nvPicPr>
          <p:cNvPr id="4" name="Picture 3">
            <a:extLst>
              <a:ext uri="{FF2B5EF4-FFF2-40B4-BE49-F238E27FC236}">
                <a16:creationId xmlns:a16="http://schemas.microsoft.com/office/drawing/2014/main" xmlns="" id="{B495CF5D-6046-E496-3B86-51A3EE1A9A3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19400" y="635000"/>
            <a:ext cx="3137704" cy="968276"/>
          </a:xfrm>
          <a:prstGeom prst="rect">
            <a:avLst/>
          </a:prstGeom>
        </p:spPr>
      </p:pic>
      <p:sp>
        <p:nvSpPr>
          <p:cNvPr id="5" name="TextBox 4">
            <a:extLst>
              <a:ext uri="{FF2B5EF4-FFF2-40B4-BE49-F238E27FC236}">
                <a16:creationId xmlns:a16="http://schemas.microsoft.com/office/drawing/2014/main" xmlns="" id="{A74C01DE-F83B-BAD1-96AD-9B18BA69D3B0}"/>
              </a:ext>
            </a:extLst>
          </p:cNvPr>
          <p:cNvSpPr txBox="1"/>
          <p:nvPr/>
        </p:nvSpPr>
        <p:spPr>
          <a:xfrm>
            <a:off x="419100" y="1549400"/>
            <a:ext cx="8305800" cy="5068464"/>
          </a:xfrm>
          <a:prstGeom prst="rect">
            <a:avLst/>
          </a:prstGeom>
          <a:noFill/>
        </p:spPr>
        <p:txBody>
          <a:bodyPr wrap="square" lIns="51206" tIns="25603" rIns="51206" bIns="25603" rtlCol="0">
            <a:spAutoFit/>
          </a:bodyPr>
          <a:lstStyle/>
          <a:p>
            <a:pPr algn="just" defTabSz="512064">
              <a:defRPr/>
            </a:pPr>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Sang phía nam dãy Át-lát, tôi như lạc vào phim khoa học viễn tưởng. Những rặng đá xám bỗng xỉn màu rồi ngả sang đen râm hoặc đỏ quạch. Bốn bề giống như sao Hoả.</a:t>
            </a:r>
          </a:p>
          <a:p>
            <a:pPr algn="just" defTabSz="512064">
              <a:defRPr/>
            </a:pPr>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algn="just" defTabSz="512064">
              <a:defRPr/>
            </a:pPr>
            <a:r>
              <a:rPr lang="vi-VN" sz="1500" dirty="0">
                <a:solidFill>
                  <a:srgbClr val="002060"/>
                </a:solidFill>
                <a:latin typeface="Cambria" panose="02040503050406030204" pitchFamily="18" charset="0"/>
                <a:ea typeface="Cambria" panose="02040503050406030204" pitchFamily="18" charset="0"/>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algn="just" defTabSz="512064">
              <a:defRPr/>
            </a:pPr>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Chúng tôi trèo lên yên lạc đà. Chúng đứng bổng dậy, cao lừng lững. Những người dắt lạc đà phải ghìm để chúng không chạy. Chạy trên cát lún thì lạc đà là vô địch.</a:t>
            </a:r>
          </a:p>
          <a:p>
            <a:pPr algn="just" defTabSz="512064">
              <a:defRPr/>
            </a:pPr>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algn="just" defTabSz="512064">
              <a:defRPr/>
            </a:pPr>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algn="r" defTabSz="512064">
              <a:defRPr/>
            </a:pPr>
            <a:r>
              <a:rPr lang="vi-VN" sz="1500" dirty="0">
                <a:solidFill>
                  <a:srgbClr val="002060"/>
                </a:solidFill>
                <a:latin typeface="Cambria" panose="02040503050406030204" pitchFamily="18" charset="0"/>
                <a:ea typeface="Cambria" panose="02040503050406030204" pitchFamily="18" charset="0"/>
              </a:rPr>
              <a:t>(</a:t>
            </a:r>
            <a:r>
              <a:rPr lang="vi-VN" sz="1500" i="1" dirty="0">
                <a:solidFill>
                  <a:srgbClr val="002060"/>
                </a:solidFill>
                <a:latin typeface="Cambria" panose="02040503050406030204" pitchFamily="18" charset="0"/>
                <a:ea typeface="Cambria" panose="02040503050406030204" pitchFamily="18" charset="0"/>
              </a:rPr>
              <a:t>Theo</a:t>
            </a:r>
            <a:r>
              <a:rPr lang="vi-VN" sz="1500" dirty="0">
                <a:solidFill>
                  <a:srgbClr val="002060"/>
                </a:solidFill>
                <a:latin typeface="Cambria" panose="02040503050406030204" pitchFamily="18" charset="0"/>
                <a:ea typeface="Cambria" panose="02040503050406030204" pitchFamily="18" charset="0"/>
              </a:rPr>
              <a:t> Di Li)</a:t>
            </a:r>
          </a:p>
        </p:txBody>
      </p:sp>
    </p:spTree>
    <p:extLst>
      <p:ext uri="{BB962C8B-B14F-4D97-AF65-F5344CB8AC3E}">
        <p14:creationId xmlns:p14="http://schemas.microsoft.com/office/powerpoint/2010/main" xmlns="" val="208293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745672" y="5320590"/>
            <a:ext cx="2057400" cy="492237"/>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5" name="Group 5"/>
          <p:cNvGrpSpPr/>
          <p:nvPr/>
        </p:nvGrpSpPr>
        <p:grpSpPr>
          <a:xfrm rot="5400000">
            <a:off x="5059698" y="5283842"/>
            <a:ext cx="2057400" cy="565734"/>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8" name="Group 8"/>
          <p:cNvGrpSpPr/>
          <p:nvPr/>
        </p:nvGrpSpPr>
        <p:grpSpPr>
          <a:xfrm rot="5400000">
            <a:off x="4373550" y="5320590"/>
            <a:ext cx="2057400" cy="492237"/>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1" name="Group 11"/>
          <p:cNvGrpSpPr/>
          <p:nvPr/>
        </p:nvGrpSpPr>
        <p:grpSpPr>
          <a:xfrm>
            <a:off x="548631" y="1046551"/>
            <a:ext cx="8046740"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4" name="Freeform 14"/>
          <p:cNvSpPr/>
          <p:nvPr/>
        </p:nvSpPr>
        <p:spPr>
          <a:xfrm rot="5400000">
            <a:off x="4022392" y="-3897348"/>
            <a:ext cx="1099216" cy="7978179"/>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768096"/>
            <a:endParaRPr lang="en-US" sz="1500" dirty="0">
              <a:solidFill>
                <a:prstClr val="black"/>
              </a:solidFill>
              <a:latin typeface="Calibri"/>
            </a:endParaRPr>
          </a:p>
        </p:txBody>
      </p:sp>
      <p:sp>
        <p:nvSpPr>
          <p:cNvPr id="15" name="Freeform 15"/>
          <p:cNvSpPr/>
          <p:nvPr/>
        </p:nvSpPr>
        <p:spPr>
          <a:xfrm>
            <a:off x="7429486" y="-98154"/>
            <a:ext cx="1714515"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lIns="51206" tIns="25603" rIns="51206" bIns="25603"/>
          <a:lstStyle/>
          <a:p>
            <a:pPr defTabSz="768096"/>
            <a:endParaRPr lang="en-US" sz="1500" dirty="0">
              <a:solidFill>
                <a:prstClr val="black"/>
              </a:solidFill>
              <a:latin typeface="Calibri"/>
            </a:endParaRPr>
          </a:p>
        </p:txBody>
      </p:sp>
      <p:pic>
        <p:nvPicPr>
          <p:cNvPr id="18" name="Picture 17">
            <a:extLst>
              <a:ext uri="{FF2B5EF4-FFF2-40B4-BE49-F238E27FC236}">
                <a16:creationId xmlns:a16="http://schemas.microsoft.com/office/drawing/2014/main" xmlns="" id="{ADAEF74B-3F00-4801-08C3-1B0045E42998}"/>
              </a:ext>
            </a:extLst>
          </p:cNvPr>
          <p:cNvPicPr>
            <a:picLocks noChangeAspect="1"/>
          </p:cNvPicPr>
          <p:nvPr/>
        </p:nvPicPr>
        <p:blipFill>
          <a:blip r:embed="rId6"/>
          <a:stretch>
            <a:fillRect/>
          </a:stretch>
        </p:blipFill>
        <p:spPr>
          <a:xfrm>
            <a:off x="0" y="1397000"/>
            <a:ext cx="4992860" cy="5235014"/>
          </a:xfrm>
          <a:prstGeom prst="rect">
            <a:avLst/>
          </a:prstGeom>
        </p:spPr>
      </p:pic>
      <p:pic>
        <p:nvPicPr>
          <p:cNvPr id="16" name="Picture 15">
            <a:extLst>
              <a:ext uri="{FF2B5EF4-FFF2-40B4-BE49-F238E27FC236}">
                <a16:creationId xmlns:a16="http://schemas.microsoft.com/office/drawing/2014/main" xmlns="" id="{F50AA1F8-9E73-A3D7-2379-FE80316AB2A5}"/>
              </a:ext>
            </a:extLst>
          </p:cNvPr>
          <p:cNvPicPr>
            <a:picLocks noChangeAspect="1"/>
          </p:cNvPicPr>
          <p:nvPr/>
        </p:nvPicPr>
        <p:blipFill>
          <a:blip r:embed="rId7"/>
          <a:stretch>
            <a:fillRect/>
          </a:stretch>
        </p:blipFill>
        <p:spPr>
          <a:xfrm>
            <a:off x="4381500" y="2159000"/>
            <a:ext cx="3657600" cy="3459519"/>
          </a:xfrm>
          <a:prstGeom prst="rect">
            <a:avLst/>
          </a:prstGeom>
        </p:spPr>
      </p:pic>
    </p:spTree>
    <p:extLst>
      <p:ext uri="{BB962C8B-B14F-4D97-AF65-F5344CB8AC3E}">
        <p14:creationId xmlns:p14="http://schemas.microsoft.com/office/powerpoint/2010/main" xmlns="" val="9778072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240"/>
            <a:ext cx="9144000" cy="684276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3"/>
            <a:stretch>
              <a:fillRect/>
            </a:stretch>
          </a:blipFill>
        </p:spPr>
        <p:txBody>
          <a:bodyPr lIns="51206" tIns="25603" rIns="51206" bIns="25603"/>
          <a:lstStyle/>
          <a:p>
            <a:pPr defTabSz="512064">
              <a:defRPr/>
            </a:pPr>
            <a:endParaRPr lang="en-US" sz="1000" dirty="0">
              <a:solidFill>
                <a:prstClr val="black"/>
              </a:solidFill>
              <a:latin typeface="Calibri"/>
            </a:endParaRPr>
          </a:p>
        </p:txBody>
      </p:sp>
      <p:pic>
        <p:nvPicPr>
          <p:cNvPr id="5" name="Picture 4">
            <a:extLst>
              <a:ext uri="{FF2B5EF4-FFF2-40B4-BE49-F238E27FC236}">
                <a16:creationId xmlns:a16="http://schemas.microsoft.com/office/drawing/2014/main" xmlns="" id="{A21C3DFD-5531-E4DD-028D-E90ED3BA37EC}"/>
              </a:ext>
            </a:extLst>
          </p:cNvPr>
          <p:cNvPicPr>
            <a:picLocks noChangeAspect="1"/>
          </p:cNvPicPr>
          <p:nvPr/>
        </p:nvPicPr>
        <p:blipFill>
          <a:blip r:embed="rId4"/>
          <a:stretch>
            <a:fillRect/>
          </a:stretch>
        </p:blipFill>
        <p:spPr>
          <a:xfrm>
            <a:off x="2209800" y="1244600"/>
            <a:ext cx="4929043" cy="4995089"/>
          </a:xfrm>
          <a:prstGeom prst="rect">
            <a:avLst/>
          </a:prstGeom>
        </p:spPr>
      </p:pic>
    </p:spTree>
    <p:extLst>
      <p:ext uri="{BB962C8B-B14F-4D97-AF65-F5344CB8AC3E}">
        <p14:creationId xmlns:p14="http://schemas.microsoft.com/office/powerpoint/2010/main" xmlns="" val="12724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7" name="TextBox 16">
            <a:extLst>
              <a:ext uri="{FF2B5EF4-FFF2-40B4-BE49-F238E27FC236}">
                <a16:creationId xmlns:a16="http://schemas.microsoft.com/office/drawing/2014/main" xmlns="" id="{762CD710-7C89-B1D0-F8F8-B26510232E45}"/>
              </a:ext>
            </a:extLst>
          </p:cNvPr>
          <p:cNvSpPr txBox="1"/>
          <p:nvPr/>
        </p:nvSpPr>
        <p:spPr>
          <a:xfrm>
            <a:off x="1932688" y="584141"/>
            <a:ext cx="6446888" cy="1298201"/>
          </a:xfrm>
          <a:prstGeom prst="rect">
            <a:avLst/>
          </a:prstGeom>
          <a:noFill/>
        </p:spPr>
        <p:txBody>
          <a:bodyPr wrap="square" lIns="51206" tIns="25603" rIns="51206" bIns="25603">
            <a:spAutoFit/>
          </a:bodyPr>
          <a:lstStyle/>
          <a:p>
            <a:pPr algn="ctr" defTabSz="768096"/>
            <a:r>
              <a:rPr lang="vi-VN" sz="2700" b="1" dirty="0">
                <a:solidFill>
                  <a:srgbClr val="002060"/>
                </a:solidFill>
                <a:latin typeface="Cambria" panose="02040503050406030204" pitchFamily="18" charset="0"/>
                <a:ea typeface="Cambria" panose="02040503050406030204" pitchFamily="18" charset="0"/>
              </a:rPr>
              <a:t>Tìm trong và ngoài bài đọc những từ ngữ chỉ đặc điểm của sa mạc và những từ ngữ có nghĩa trái ngược với chúng.</a:t>
            </a:r>
            <a:endParaRPr lang="en-US" sz="2700" b="1" dirty="0">
              <a:solidFill>
                <a:srgbClr val="00206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xmlns="" id="{AED37E4C-7E8E-CDC2-5EFC-37494B502B76}"/>
              </a:ext>
            </a:extLst>
          </p:cNvPr>
          <p:cNvSpPr/>
          <p:nvPr/>
        </p:nvSpPr>
        <p:spPr>
          <a:xfrm>
            <a:off x="533400" y="2209800"/>
            <a:ext cx="3072065"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2500" b="1" dirty="0">
                <a:solidFill>
                  <a:prstClr val="black"/>
                </a:solidFill>
                <a:latin typeface="Cambria" panose="02040503050406030204" pitchFamily="18" charset="0"/>
                <a:ea typeface="Cambria" panose="02040503050406030204" pitchFamily="18" charset="0"/>
              </a:rPr>
              <a:t>M: </a:t>
            </a:r>
            <a:r>
              <a:rPr lang="en-US" sz="2500" b="1" dirty="0" err="1">
                <a:solidFill>
                  <a:prstClr val="black"/>
                </a:solidFill>
                <a:latin typeface="Cambria" panose="02040503050406030204" pitchFamily="18" charset="0"/>
                <a:ea typeface="Cambria" panose="02040503050406030204" pitchFamily="18" charset="0"/>
              </a:rPr>
              <a:t>hoang</a:t>
            </a:r>
            <a:r>
              <a:rPr lang="en-US" sz="2500" b="1" dirty="0">
                <a:solidFill>
                  <a:prstClr val="black"/>
                </a:solidFill>
                <a:latin typeface="Cambria" panose="02040503050406030204" pitchFamily="18" charset="0"/>
                <a:ea typeface="Cambria" panose="02040503050406030204" pitchFamily="18" charset="0"/>
              </a:rPr>
              <a:t> vu – </a:t>
            </a:r>
            <a:r>
              <a:rPr lang="en-US" sz="2500" b="1" dirty="0" err="1">
                <a:solidFill>
                  <a:prstClr val="black"/>
                </a:solidFill>
                <a:latin typeface="Cambria" panose="02040503050406030204" pitchFamily="18" charset="0"/>
                <a:ea typeface="Cambria" panose="02040503050406030204" pitchFamily="18" charset="0"/>
              </a:rPr>
              <a:t>sầm</a:t>
            </a:r>
            <a:r>
              <a:rPr lang="en-US" sz="2500" b="1" dirty="0">
                <a:solidFill>
                  <a:prstClr val="black"/>
                </a:solidFill>
                <a:latin typeface="Cambria" panose="02040503050406030204" pitchFamily="18" charset="0"/>
                <a:ea typeface="Cambria" panose="02040503050406030204" pitchFamily="18" charset="0"/>
              </a:rPr>
              <a:t> </a:t>
            </a:r>
            <a:r>
              <a:rPr lang="en-US" sz="2500" b="1" dirty="0" err="1">
                <a:solidFill>
                  <a:prstClr val="black"/>
                </a:solidFill>
                <a:latin typeface="Cambria" panose="02040503050406030204" pitchFamily="18" charset="0"/>
                <a:ea typeface="Cambria" panose="02040503050406030204" pitchFamily="18" charset="0"/>
              </a:rPr>
              <a:t>uất</a:t>
            </a:r>
            <a:endParaRPr lang="vi-VN" sz="2500" b="1" dirty="0">
              <a:solidFill>
                <a:prstClr val="black"/>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xmlns="" id="{3DDD7594-9A4D-F427-82FE-88608E0B650D}"/>
              </a:ext>
            </a:extLst>
          </p:cNvPr>
          <p:cNvPicPr>
            <a:picLocks noChangeAspect="1"/>
          </p:cNvPicPr>
          <p:nvPr/>
        </p:nvPicPr>
        <p:blipFill>
          <a:blip r:embed="rId4"/>
          <a:stretch>
            <a:fillRect/>
          </a:stretch>
        </p:blipFill>
        <p:spPr>
          <a:xfrm>
            <a:off x="435955" y="843054"/>
            <a:ext cx="1568332" cy="780356"/>
          </a:xfrm>
          <a:prstGeom prst="rect">
            <a:avLst/>
          </a:prstGeom>
        </p:spPr>
      </p:pic>
      <p:sp>
        <p:nvSpPr>
          <p:cNvPr id="16" name="Rectangle: Rounded Corners 15">
            <a:extLst>
              <a:ext uri="{FF2B5EF4-FFF2-40B4-BE49-F238E27FC236}">
                <a16:creationId xmlns:a16="http://schemas.microsoft.com/office/drawing/2014/main" xmlns="" id="{308FDEC2-18A3-AF6B-1771-11D0CF040DC2}"/>
              </a:ext>
            </a:extLst>
          </p:cNvPr>
          <p:cNvSpPr/>
          <p:nvPr/>
        </p:nvSpPr>
        <p:spPr>
          <a:xfrm>
            <a:off x="1295400" y="3429000"/>
            <a:ext cx="2705100" cy="756617"/>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vi-VN" sz="2500" b="1" dirty="0">
                <a:solidFill>
                  <a:prstClr val="black"/>
                </a:solidFill>
                <a:latin typeface="Cambria" panose="02040503050406030204" pitchFamily="18" charset="0"/>
                <a:ea typeface="Cambria" panose="02040503050406030204" pitchFamily="18" charset="0"/>
              </a:rPr>
              <a:t>khô hạn – ẩm ướt</a:t>
            </a:r>
          </a:p>
        </p:txBody>
      </p:sp>
      <p:sp>
        <p:nvSpPr>
          <p:cNvPr id="24" name="Rectangle: Rounded Corners 23">
            <a:extLst>
              <a:ext uri="{FF2B5EF4-FFF2-40B4-BE49-F238E27FC236}">
                <a16:creationId xmlns:a16="http://schemas.microsoft.com/office/drawing/2014/main" xmlns="" id="{51A2E699-D746-9F89-6636-83E06150E991}"/>
              </a:ext>
            </a:extLst>
          </p:cNvPr>
          <p:cNvSpPr/>
          <p:nvPr/>
        </p:nvSpPr>
        <p:spPr>
          <a:xfrm>
            <a:off x="4914900" y="3479800"/>
            <a:ext cx="3238500" cy="756617"/>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vi-VN" sz="2500" b="1" dirty="0">
                <a:solidFill>
                  <a:prstClr val="black"/>
                </a:solidFill>
                <a:latin typeface="Cambria" panose="02040503050406030204" pitchFamily="18" charset="0"/>
                <a:ea typeface="Cambria" panose="02040503050406030204" pitchFamily="18" charset="0"/>
              </a:rPr>
              <a:t>mênh mông – chật hẹp</a:t>
            </a:r>
          </a:p>
        </p:txBody>
      </p:sp>
      <p:sp>
        <p:nvSpPr>
          <p:cNvPr id="25" name="Rectangle: Rounded Corners 24">
            <a:extLst>
              <a:ext uri="{FF2B5EF4-FFF2-40B4-BE49-F238E27FC236}">
                <a16:creationId xmlns:a16="http://schemas.microsoft.com/office/drawing/2014/main" xmlns="" id="{ABA51908-C522-ED05-7178-EC9DD51E1DE9}"/>
              </a:ext>
            </a:extLst>
          </p:cNvPr>
          <p:cNvSpPr/>
          <p:nvPr/>
        </p:nvSpPr>
        <p:spPr>
          <a:xfrm>
            <a:off x="1371600" y="4597400"/>
            <a:ext cx="2705100" cy="756617"/>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2500" b="1" dirty="0" err="1">
                <a:solidFill>
                  <a:prstClr val="black"/>
                </a:solidFill>
                <a:latin typeface="Cambria" panose="02040503050406030204" pitchFamily="18" charset="0"/>
                <a:ea typeface="Cambria" panose="02040503050406030204" pitchFamily="18" charset="0"/>
              </a:rPr>
              <a:t>lạnh</a:t>
            </a:r>
            <a:r>
              <a:rPr lang="en-US" sz="2500" b="1" dirty="0">
                <a:solidFill>
                  <a:prstClr val="black"/>
                </a:solidFill>
                <a:latin typeface="Cambria" panose="02040503050406030204" pitchFamily="18" charset="0"/>
                <a:ea typeface="Cambria" panose="02040503050406030204" pitchFamily="18" charset="0"/>
              </a:rPr>
              <a:t> - </a:t>
            </a:r>
            <a:r>
              <a:rPr lang="en-US" sz="2500" b="1" dirty="0" err="1">
                <a:solidFill>
                  <a:prstClr val="black"/>
                </a:solidFill>
                <a:latin typeface="Cambria" panose="02040503050406030204" pitchFamily="18" charset="0"/>
                <a:ea typeface="Cambria" panose="02040503050406030204" pitchFamily="18" charset="0"/>
              </a:rPr>
              <a:t>nóng</a:t>
            </a:r>
            <a:endParaRPr lang="vi-VN" sz="2500" b="1" dirty="0">
              <a:solidFill>
                <a:prstClr val="black"/>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xmlns="" id="{1CAF94E1-F0D8-E528-F799-C83F33FC6F09}"/>
              </a:ext>
            </a:extLst>
          </p:cNvPr>
          <p:cNvSpPr/>
          <p:nvPr/>
        </p:nvSpPr>
        <p:spPr>
          <a:xfrm>
            <a:off x="4991100" y="4648200"/>
            <a:ext cx="3238500" cy="756617"/>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vi-VN" sz="2500" b="1" dirty="0">
                <a:solidFill>
                  <a:prstClr val="black"/>
                </a:solidFill>
                <a:latin typeface="Cambria" panose="02040503050406030204" pitchFamily="18" charset="0"/>
                <a:ea typeface="Cambria" panose="02040503050406030204" pitchFamily="18" charset="0"/>
              </a:rPr>
              <a:t>mịn màng – thô ráp</a:t>
            </a:r>
          </a:p>
        </p:txBody>
      </p:sp>
      <p:sp>
        <p:nvSpPr>
          <p:cNvPr id="27" name="Rectangle: Rounded Corners 26">
            <a:extLst>
              <a:ext uri="{FF2B5EF4-FFF2-40B4-BE49-F238E27FC236}">
                <a16:creationId xmlns:a16="http://schemas.microsoft.com/office/drawing/2014/main" xmlns="" id="{0A2D0949-4DBD-0D95-46A8-B47B4C9BA41D}"/>
              </a:ext>
            </a:extLst>
          </p:cNvPr>
          <p:cNvSpPr/>
          <p:nvPr/>
        </p:nvSpPr>
        <p:spPr>
          <a:xfrm>
            <a:off x="3314700" y="5613400"/>
            <a:ext cx="3238500" cy="756617"/>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2500" b="1" dirty="0" err="1">
                <a:solidFill>
                  <a:prstClr val="black"/>
                </a:solidFill>
                <a:latin typeface="Cambria" panose="02040503050406030204" pitchFamily="18" charset="0"/>
                <a:ea typeface="Cambria" panose="02040503050406030204" pitchFamily="18" charset="0"/>
              </a:rPr>
              <a:t>hùng</a:t>
            </a:r>
            <a:r>
              <a:rPr lang="en-US" sz="2500" b="1" dirty="0">
                <a:solidFill>
                  <a:prstClr val="black"/>
                </a:solidFill>
                <a:latin typeface="Cambria" panose="02040503050406030204" pitchFamily="18" charset="0"/>
                <a:ea typeface="Cambria" panose="02040503050406030204" pitchFamily="18" charset="0"/>
              </a:rPr>
              <a:t> </a:t>
            </a:r>
            <a:r>
              <a:rPr lang="en-US" sz="2500" b="1" dirty="0" err="1">
                <a:solidFill>
                  <a:prstClr val="black"/>
                </a:solidFill>
                <a:latin typeface="Cambria" panose="02040503050406030204" pitchFamily="18" charset="0"/>
                <a:ea typeface="Cambria" panose="02040503050406030204" pitchFamily="18" charset="0"/>
              </a:rPr>
              <a:t>vĩ</a:t>
            </a:r>
            <a:r>
              <a:rPr lang="en-US" sz="2500" b="1" dirty="0">
                <a:solidFill>
                  <a:prstClr val="black"/>
                </a:solidFill>
                <a:latin typeface="Cambria" panose="02040503050406030204" pitchFamily="18" charset="0"/>
                <a:ea typeface="Cambria" panose="02040503050406030204" pitchFamily="18" charset="0"/>
              </a:rPr>
              <a:t> – nhỏ </a:t>
            </a:r>
            <a:r>
              <a:rPr lang="en-US" sz="2500" b="1" dirty="0" err="1">
                <a:solidFill>
                  <a:prstClr val="black"/>
                </a:solidFill>
                <a:latin typeface="Cambria" panose="02040503050406030204" pitchFamily="18" charset="0"/>
                <a:ea typeface="Cambria" panose="02040503050406030204" pitchFamily="18" charset="0"/>
              </a:rPr>
              <a:t>nhoi</a:t>
            </a:r>
            <a:endParaRPr lang="vi-VN" sz="25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2434486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6"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673"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19" name="TextBox 18">
            <a:extLst>
              <a:ext uri="{FF2B5EF4-FFF2-40B4-BE49-F238E27FC236}">
                <a16:creationId xmlns:a16="http://schemas.microsoft.com/office/drawing/2014/main" xmlns="" id="{8B8CFC3C-8203-4FC6-1B13-D1FD09825B9D}"/>
              </a:ext>
            </a:extLst>
          </p:cNvPr>
          <p:cNvSpPr txBox="1"/>
          <p:nvPr/>
        </p:nvSpPr>
        <p:spPr>
          <a:xfrm>
            <a:off x="1932688" y="584141"/>
            <a:ext cx="6951555" cy="975036"/>
          </a:xfrm>
          <a:prstGeom prst="rect">
            <a:avLst/>
          </a:prstGeom>
          <a:noFill/>
        </p:spPr>
        <p:txBody>
          <a:bodyPr wrap="square" lIns="51206" tIns="25603" rIns="51206" bIns="25603">
            <a:spAutoFit/>
          </a:bodyPr>
          <a:lstStyle/>
          <a:p>
            <a:pPr algn="ctr" defTabSz="768096"/>
            <a:r>
              <a:rPr lang="vi-VN" sz="3000" b="1" dirty="0">
                <a:solidFill>
                  <a:srgbClr val="745E59"/>
                </a:solidFill>
                <a:latin typeface="Cambria" panose="02040503050406030204" pitchFamily="18" charset="0"/>
                <a:ea typeface="Cambria" panose="02040503050406030204" pitchFamily="18" charset="0"/>
              </a:rPr>
              <a:t>Từ tối và từ lạnh trong câu sau được dùng với nghĩa gốc hay nghĩa chuyển?</a:t>
            </a:r>
            <a:endParaRPr lang="en-US" sz="30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xmlns="" id="{EE985A4C-FBD3-A978-5D25-937BEA215D05}"/>
              </a:ext>
            </a:extLst>
          </p:cNvPr>
          <p:cNvPicPr>
            <a:picLocks noChangeAspect="1"/>
          </p:cNvPicPr>
          <p:nvPr/>
        </p:nvPicPr>
        <p:blipFill>
          <a:blip r:embed="rId4"/>
          <a:stretch>
            <a:fillRect/>
          </a:stretch>
        </p:blipFill>
        <p:spPr>
          <a:xfrm>
            <a:off x="444559" y="517128"/>
            <a:ext cx="1568332" cy="780356"/>
          </a:xfrm>
          <a:prstGeom prst="rect">
            <a:avLst/>
          </a:prstGeom>
        </p:spPr>
      </p:pic>
      <p:sp>
        <p:nvSpPr>
          <p:cNvPr id="16" name="Rectangle: Rounded Corners 15">
            <a:extLst>
              <a:ext uri="{FF2B5EF4-FFF2-40B4-BE49-F238E27FC236}">
                <a16:creationId xmlns:a16="http://schemas.microsoft.com/office/drawing/2014/main" xmlns="" id="{636AEF70-B76A-8DC9-687D-D108F4362A67}"/>
              </a:ext>
            </a:extLst>
          </p:cNvPr>
          <p:cNvSpPr/>
          <p:nvPr/>
        </p:nvSpPr>
        <p:spPr>
          <a:xfrm>
            <a:off x="2400300" y="1854200"/>
            <a:ext cx="5676900" cy="508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en-US" sz="2200" dirty="0" err="1">
                <a:solidFill>
                  <a:srgbClr val="002060"/>
                </a:solidFill>
                <a:latin typeface="Cambria" panose="02040503050406030204" pitchFamily="18" charset="0"/>
                <a:ea typeface="Cambria" panose="02040503050406030204" pitchFamily="18" charset="0"/>
              </a:rPr>
              <a:t>Trời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tối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dần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lạ</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thay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trời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rất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mát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thậm</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chí</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rất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lạnh</a:t>
            </a:r>
            <a:r>
              <a:rPr lang="en-US" sz="2200" dirty="0">
                <a:solidFill>
                  <a:srgbClr val="002060"/>
                </a:solidFill>
                <a:latin typeface="Cambria" panose="02040503050406030204" pitchFamily="18" charset="0"/>
                <a:ea typeface="Cambria" panose="02040503050406030204" pitchFamily="18" charset="0"/>
              </a:rPr>
              <a:t>.</a:t>
            </a:r>
          </a:p>
        </p:txBody>
      </p:sp>
      <p:sp>
        <p:nvSpPr>
          <p:cNvPr id="23" name="Rectangle: Rounded Corners 22">
            <a:extLst>
              <a:ext uri="{FF2B5EF4-FFF2-40B4-BE49-F238E27FC236}">
                <a16:creationId xmlns:a16="http://schemas.microsoft.com/office/drawing/2014/main" xmlns="" id="{7C8CC523-A7AD-2E83-F47B-842A0E9CF815}"/>
              </a:ext>
            </a:extLst>
          </p:cNvPr>
          <p:cNvSpPr/>
          <p:nvPr/>
        </p:nvSpPr>
        <p:spPr>
          <a:xfrm>
            <a:off x="876300" y="2768600"/>
            <a:ext cx="7391400" cy="23876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500" b="1" dirty="0">
                <a:solidFill>
                  <a:prstClr val="black"/>
                </a:solidFill>
                <a:latin typeface="Cambria" panose="02040503050406030204" pitchFamily="18" charset="0"/>
                <a:ea typeface="Cambria" panose="02040503050406030204" pitchFamily="18" charset="0"/>
              </a:rPr>
              <a:t>Từ tối và lạnh được dùng trong câu với nghĩa gốc:</a:t>
            </a:r>
            <a:endParaRPr lang="en-US" sz="2500" b="1" dirty="0">
              <a:solidFill>
                <a:prstClr val="black"/>
              </a:solidFill>
              <a:latin typeface="Cambria" panose="02040503050406030204" pitchFamily="18" charset="0"/>
              <a:ea typeface="Cambria" panose="02040503050406030204" pitchFamily="18" charset="0"/>
            </a:endParaRPr>
          </a:p>
          <a:p>
            <a:pPr algn="just" defTabSz="768096"/>
            <a:r>
              <a:rPr lang="vi-VN" sz="2500" b="1" dirty="0">
                <a:solidFill>
                  <a:prstClr val="black"/>
                </a:solidFill>
                <a:latin typeface="Cambria" panose="02040503050406030204" pitchFamily="18" charset="0"/>
                <a:ea typeface="Cambria" panose="02040503050406030204" pitchFamily="18" charset="0"/>
              </a:rPr>
              <a:t>Tối: </a:t>
            </a:r>
            <a:r>
              <a:rPr lang="vi-VN" sz="2500" dirty="0">
                <a:solidFill>
                  <a:prstClr val="black"/>
                </a:solidFill>
                <a:latin typeface="Cambria" panose="02040503050406030204" pitchFamily="18" charset="0"/>
                <a:ea typeface="Cambria" panose="02040503050406030204" pitchFamily="18" charset="0"/>
              </a:rPr>
              <a:t>lúc mặt trời đã lặn, không còn ánh sáng </a:t>
            </a:r>
          </a:p>
          <a:p>
            <a:pPr algn="just" defTabSz="768096"/>
            <a:r>
              <a:rPr lang="vi-VN" sz="2500" b="1" dirty="0">
                <a:solidFill>
                  <a:prstClr val="black"/>
                </a:solidFill>
                <a:latin typeface="Cambria" panose="02040503050406030204" pitchFamily="18" charset="0"/>
                <a:ea typeface="Cambria" panose="02040503050406030204" pitchFamily="18" charset="0"/>
              </a:rPr>
              <a:t>Lạnh: </a:t>
            </a:r>
            <a:r>
              <a:rPr lang="vi-VN" sz="2500" dirty="0">
                <a:solidFill>
                  <a:prstClr val="black"/>
                </a:solidFill>
                <a:latin typeface="Cambria" panose="02040503050406030204" pitchFamily="18" charset="0"/>
                <a:ea typeface="Cambria" panose="02040503050406030204" pitchFamily="18" charset="0"/>
              </a:rPr>
              <a:t>nhiệt độ xuống thấp</a:t>
            </a:r>
          </a:p>
        </p:txBody>
      </p:sp>
    </p:spTree>
    <p:extLst>
      <p:ext uri="{BB962C8B-B14F-4D97-AF65-F5344CB8AC3E}">
        <p14:creationId xmlns:p14="http://schemas.microsoft.com/office/powerpoint/2010/main" xmlns="" val="35445053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673"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defRPr/>
                </a:pPr>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defRPr/>
                </a:pPr>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defRPr/>
                </a:pPr>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defRPr/>
                </a:pPr>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sz="10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defRPr/>
              </a:pPr>
              <a:endParaRPr lang="en-US" sz="1500" dirty="0">
                <a:solidFill>
                  <a:prstClr val="black"/>
                </a:solidFill>
                <a:latin typeface="Calibri"/>
              </a:endParaRPr>
            </a:p>
          </p:txBody>
        </p:sp>
      </p:grpSp>
      <p:sp>
        <p:nvSpPr>
          <p:cNvPr id="19" name="TextBox 18">
            <a:extLst>
              <a:ext uri="{FF2B5EF4-FFF2-40B4-BE49-F238E27FC236}">
                <a16:creationId xmlns:a16="http://schemas.microsoft.com/office/drawing/2014/main" xmlns="" id="{8B8CFC3C-8203-4FC6-1B13-D1FD09825B9D}"/>
              </a:ext>
            </a:extLst>
          </p:cNvPr>
          <p:cNvSpPr txBox="1"/>
          <p:nvPr/>
        </p:nvSpPr>
        <p:spPr>
          <a:xfrm>
            <a:off x="1600200" y="584141"/>
            <a:ext cx="7284043" cy="2544696"/>
          </a:xfrm>
          <a:prstGeom prst="rect">
            <a:avLst/>
          </a:prstGeom>
          <a:noFill/>
        </p:spPr>
        <p:txBody>
          <a:bodyPr wrap="square" lIns="51206" tIns="25603" rIns="51206" bIns="25603">
            <a:spAutoFit/>
          </a:bodyPr>
          <a:lstStyle/>
          <a:p>
            <a:pPr algn="just" defTabSz="768096"/>
            <a:r>
              <a:rPr lang="vi-VN" sz="2700" b="1" dirty="0">
                <a:solidFill>
                  <a:srgbClr val="745E59"/>
                </a:solidFill>
                <a:latin typeface="Cambria" panose="02040503050406030204" pitchFamily="18" charset="0"/>
                <a:ea typeface="Cambria" panose="02040503050406030204" pitchFamily="18" charset="0"/>
              </a:rPr>
              <a:t>Đặt câu chứa từ thổi mang mỗi nghĩa dưới dày:</a:t>
            </a:r>
          </a:p>
          <a:p>
            <a:pPr algn="just" defTabSz="768096"/>
            <a:r>
              <a:rPr lang="vi-VN" sz="2700" dirty="0">
                <a:solidFill>
                  <a:srgbClr val="745E59"/>
                </a:solidFill>
                <a:latin typeface="Cambria" panose="02040503050406030204" pitchFamily="18" charset="0"/>
                <a:ea typeface="Cambria" panose="02040503050406030204" pitchFamily="18" charset="0"/>
              </a:rPr>
              <a:t>a. Chúm miệng lại và làm cho luồng hơi bật mạnh từ trong miệng ra.</a:t>
            </a:r>
          </a:p>
          <a:p>
            <a:pPr algn="just" defTabSz="768096"/>
            <a:r>
              <a:rPr lang="vi-VN" sz="2700" dirty="0">
                <a:solidFill>
                  <a:srgbClr val="745E59"/>
                </a:solidFill>
                <a:latin typeface="Cambria" panose="02040503050406030204" pitchFamily="18" charset="0"/>
                <a:ea typeface="Cambria" panose="02040503050406030204" pitchFamily="18" charset="0"/>
              </a:rPr>
              <a:t>b. (Không khí) chuyển động thành luồng và gây ra tác động nhất dịnh.</a:t>
            </a:r>
          </a:p>
        </p:txBody>
      </p:sp>
      <p:pic>
        <p:nvPicPr>
          <p:cNvPr id="18" name="Picture 17">
            <a:extLst>
              <a:ext uri="{FF2B5EF4-FFF2-40B4-BE49-F238E27FC236}">
                <a16:creationId xmlns:a16="http://schemas.microsoft.com/office/drawing/2014/main" xmlns="" id="{EB1595F6-BBA9-F0B4-917E-013627E338E5}"/>
              </a:ext>
            </a:extLst>
          </p:cNvPr>
          <p:cNvPicPr>
            <a:picLocks noChangeAspect="1"/>
          </p:cNvPicPr>
          <p:nvPr/>
        </p:nvPicPr>
        <p:blipFill>
          <a:blip r:embed="rId4"/>
          <a:stretch>
            <a:fillRect/>
          </a:stretch>
        </p:blipFill>
        <p:spPr>
          <a:xfrm>
            <a:off x="457200" y="838200"/>
            <a:ext cx="1868586" cy="739712"/>
          </a:xfrm>
          <a:prstGeom prst="rect">
            <a:avLst/>
          </a:prstGeom>
        </p:spPr>
      </p:pic>
      <p:sp>
        <p:nvSpPr>
          <p:cNvPr id="20" name="Rectangle: Rounded Corners 19">
            <a:extLst>
              <a:ext uri="{FF2B5EF4-FFF2-40B4-BE49-F238E27FC236}">
                <a16:creationId xmlns:a16="http://schemas.microsoft.com/office/drawing/2014/main" xmlns="" id="{843CD519-607B-360C-615D-99E147A363DF}"/>
              </a:ext>
            </a:extLst>
          </p:cNvPr>
          <p:cNvSpPr/>
          <p:nvPr/>
        </p:nvSpPr>
        <p:spPr>
          <a:xfrm>
            <a:off x="495300" y="3581400"/>
            <a:ext cx="8229600" cy="11176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500" b="1" dirty="0">
                <a:solidFill>
                  <a:prstClr val="black"/>
                </a:solidFill>
                <a:latin typeface="Cambria" panose="02040503050406030204" pitchFamily="18" charset="0"/>
                <a:ea typeface="Cambria" panose="02040503050406030204" pitchFamily="18" charset="0"/>
              </a:rPr>
              <a:t>Chỉ cần chụm miệng thổi vào đầu chiếc que thần kì, một chùm bong bóng tròn xoe, lấp lánh sẽ bay ra, lơ lửng, lơ lửng. </a:t>
            </a:r>
            <a:endParaRPr lang="vi-VN" sz="2500" dirty="0">
              <a:solidFill>
                <a:prstClr val="black"/>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xmlns="" id="{BA2A77B3-A183-BB3F-048A-042A48A21D27}"/>
              </a:ext>
            </a:extLst>
          </p:cNvPr>
          <p:cNvSpPr/>
          <p:nvPr/>
        </p:nvSpPr>
        <p:spPr>
          <a:xfrm>
            <a:off x="533400" y="5207000"/>
            <a:ext cx="8229600" cy="7620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2500" b="1" dirty="0">
                <a:solidFill>
                  <a:prstClr val="black"/>
                </a:solidFill>
                <a:latin typeface="Cambria" panose="02040503050406030204" pitchFamily="18" charset="0"/>
                <a:ea typeface="Cambria" panose="02040503050406030204" pitchFamily="18" charset="0"/>
              </a:rPr>
              <a:t>Gió thổi qua những kẽ lá làm lá cây rung lên xào xạc. </a:t>
            </a:r>
            <a:endParaRPr lang="vi-VN" sz="25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942365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745672" y="5320590"/>
            <a:ext cx="2057400" cy="492237"/>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5" name="Group 5"/>
          <p:cNvGrpSpPr/>
          <p:nvPr/>
        </p:nvGrpSpPr>
        <p:grpSpPr>
          <a:xfrm rot="5400000">
            <a:off x="5059698" y="5283842"/>
            <a:ext cx="2057400" cy="565734"/>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8" name="Group 8"/>
          <p:cNvGrpSpPr/>
          <p:nvPr/>
        </p:nvGrpSpPr>
        <p:grpSpPr>
          <a:xfrm rot="5400000">
            <a:off x="4373550" y="5320590"/>
            <a:ext cx="2057400" cy="492237"/>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11" name="Group 11"/>
          <p:cNvGrpSpPr/>
          <p:nvPr/>
        </p:nvGrpSpPr>
        <p:grpSpPr>
          <a:xfrm>
            <a:off x="548631" y="1046552"/>
            <a:ext cx="8046740" cy="435983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sp>
        <p:nvSpPr>
          <p:cNvPr id="14" name="Freeform 14"/>
          <p:cNvSpPr/>
          <p:nvPr/>
        </p:nvSpPr>
        <p:spPr>
          <a:xfrm rot="5400000">
            <a:off x="4022392" y="-3897348"/>
            <a:ext cx="1099216" cy="7978179"/>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lIns="51206" tIns="25603" rIns="51206" bIns="25603"/>
          <a:lstStyle/>
          <a:p>
            <a:pPr defTabSz="768096"/>
            <a:endParaRPr lang="en-US" sz="1500" dirty="0">
              <a:solidFill>
                <a:prstClr val="black"/>
              </a:solidFill>
              <a:latin typeface="Calibri"/>
            </a:endParaRPr>
          </a:p>
        </p:txBody>
      </p:sp>
      <p:sp>
        <p:nvSpPr>
          <p:cNvPr id="15" name="Freeform 15"/>
          <p:cNvSpPr/>
          <p:nvPr/>
        </p:nvSpPr>
        <p:spPr>
          <a:xfrm rot="-1696718">
            <a:off x="950170" y="1164138"/>
            <a:ext cx="491328" cy="629990"/>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lIns="51206" tIns="25603" rIns="51206" bIns="25603"/>
          <a:lstStyle/>
          <a:p>
            <a:pPr defTabSz="768096"/>
            <a:endParaRPr lang="en-US" sz="1500" dirty="0">
              <a:solidFill>
                <a:prstClr val="black"/>
              </a:solidFill>
              <a:latin typeface="Calibri"/>
            </a:endParaRPr>
          </a:p>
        </p:txBody>
      </p:sp>
      <p:sp>
        <p:nvSpPr>
          <p:cNvPr id="17" name="Rectangle: Rounded Corners 16">
            <a:extLst>
              <a:ext uri="{FF2B5EF4-FFF2-40B4-BE49-F238E27FC236}">
                <a16:creationId xmlns:a16="http://schemas.microsoft.com/office/drawing/2014/main" xmlns="" id="{1FA90ABC-E087-B344-68EA-8703950E250C}"/>
              </a:ext>
            </a:extLst>
          </p:cNvPr>
          <p:cNvSpPr/>
          <p:nvPr/>
        </p:nvSpPr>
        <p:spPr>
          <a:xfrm>
            <a:off x="1061562" y="2610929"/>
            <a:ext cx="5573554"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a:solidFill>
                  <a:prstClr val="black"/>
                </a:solidFill>
                <a:latin typeface="Cambria" panose="02040503050406030204" pitchFamily="18" charset="0"/>
                <a:ea typeface="Cambria" panose="02040503050406030204" pitchFamily="18" charset="0"/>
              </a:rPr>
              <a:t>Chia </a:t>
            </a:r>
            <a:r>
              <a:rPr lang="en-US" sz="3400" b="1" dirty="0" err="1">
                <a:solidFill>
                  <a:prstClr val="black"/>
                </a:solidFill>
                <a:latin typeface="Cambria" panose="02040503050406030204" pitchFamily="18" charset="0"/>
                <a:ea typeface="Cambria" panose="02040503050406030204" pitchFamily="18" charset="0"/>
              </a:rPr>
              <a:t>sẻ</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bài</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học</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với</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người</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thân</a:t>
            </a:r>
            <a:r>
              <a:rPr lang="en-US" sz="3400" b="1" dirty="0">
                <a:solidFill>
                  <a:prstClr val="black"/>
                </a:solidFill>
                <a:latin typeface="Cambria" panose="02040503050406030204" pitchFamily="18" charset="0"/>
                <a:ea typeface="Cambria" panose="02040503050406030204" pitchFamily="18" charset="0"/>
              </a:rPr>
              <a:t>.</a:t>
            </a:r>
            <a:endParaRPr lang="vi-VN" sz="3400" b="1" dirty="0">
              <a:solidFill>
                <a:prstClr val="black"/>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xmlns="" id="{D50A6D23-8C47-D55F-C672-12265B2D6C67}"/>
              </a:ext>
            </a:extLst>
          </p:cNvPr>
          <p:cNvSpPr/>
          <p:nvPr/>
        </p:nvSpPr>
        <p:spPr>
          <a:xfrm>
            <a:off x="3619728" y="3631973"/>
            <a:ext cx="3655457"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black"/>
                </a:solidFill>
                <a:latin typeface="Cambria" panose="02040503050406030204" pitchFamily="18" charset="0"/>
                <a:ea typeface="Cambria" panose="02040503050406030204" pitchFamily="18" charset="0"/>
              </a:rPr>
              <a:t>Chuẩn</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bị</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bài</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mới</a:t>
            </a:r>
            <a:endParaRPr lang="vi-VN" sz="3400" b="1" dirty="0">
              <a:solidFill>
                <a:prstClr val="black"/>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xmlns="" id="{EFDD9911-C655-D00F-F925-FADAE72760D8}"/>
              </a:ext>
            </a:extLst>
          </p:cNvPr>
          <p:cNvPicPr>
            <a:picLocks noChangeAspect="1"/>
          </p:cNvPicPr>
          <p:nvPr/>
        </p:nvPicPr>
        <p:blipFill>
          <a:blip r:embed="rId6"/>
          <a:stretch>
            <a:fillRect/>
          </a:stretch>
        </p:blipFill>
        <p:spPr>
          <a:xfrm>
            <a:off x="2584286" y="1011404"/>
            <a:ext cx="3877392" cy="160338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9159240" cy="6858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2">
            <a:extLst>
              <a:ext uri="{FF2B5EF4-FFF2-40B4-BE49-F238E27FC236}">
                <a16:creationId xmlns:a16="http://schemas.microsoft.com/office/drawing/2014/main" xmlns="" id="{769CD25B-5D65-16B2-670E-28D08FE28198}"/>
              </a:ext>
            </a:extLst>
          </p:cNvPr>
          <p:cNvGrpSpPr/>
          <p:nvPr/>
        </p:nvGrpSpPr>
        <p:grpSpPr>
          <a:xfrm>
            <a:off x="135725" y="-283846"/>
            <a:ext cx="8741575" cy="6913246"/>
            <a:chOff x="0" y="0"/>
            <a:chExt cx="23148412" cy="14042351"/>
          </a:xfrm>
        </p:grpSpPr>
        <p:grpSp>
          <p:nvGrpSpPr>
            <p:cNvPr id="6" name="Group 3">
              <a:extLst>
                <a:ext uri="{FF2B5EF4-FFF2-40B4-BE49-F238E27FC236}">
                  <a16:creationId xmlns:a16="http://schemas.microsoft.com/office/drawing/2014/main" xmlns=""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xmlns=""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18" name="TextBox 5">
                <a:extLst>
                  <a:ext uri="{FF2B5EF4-FFF2-40B4-BE49-F238E27FC236}">
                    <a16:creationId xmlns:a16="http://schemas.microsoft.com/office/drawing/2014/main" xmlns=""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7" name="Group 6">
              <a:extLst>
                <a:ext uri="{FF2B5EF4-FFF2-40B4-BE49-F238E27FC236}">
                  <a16:creationId xmlns:a16="http://schemas.microsoft.com/office/drawing/2014/main" xmlns=""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xmlns=""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16" name="TextBox 8">
                <a:extLst>
                  <a:ext uri="{FF2B5EF4-FFF2-40B4-BE49-F238E27FC236}">
                    <a16:creationId xmlns:a16="http://schemas.microsoft.com/office/drawing/2014/main" xmlns=""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8" name="Group 9">
              <a:extLst>
                <a:ext uri="{FF2B5EF4-FFF2-40B4-BE49-F238E27FC236}">
                  <a16:creationId xmlns:a16="http://schemas.microsoft.com/office/drawing/2014/main" xmlns=""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xmlns=""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4" name="TextBox 11">
                <a:extLst>
                  <a:ext uri="{FF2B5EF4-FFF2-40B4-BE49-F238E27FC236}">
                    <a16:creationId xmlns:a16="http://schemas.microsoft.com/office/drawing/2014/main" xmlns="" id="{38E912E1-8E12-1B2E-5793-0782842F33C8}"/>
                  </a:ext>
                </a:extLst>
              </p:cNvPr>
              <p:cNvSpPr txBox="1"/>
              <p:nvPr/>
            </p:nvSpPr>
            <p:spPr>
              <a:xfrm>
                <a:off x="0" y="-47625"/>
                <a:ext cx="812800" cy="30691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grpSp>
          <p:nvGrpSpPr>
            <p:cNvPr id="9" name="Group 12">
              <a:extLst>
                <a:ext uri="{FF2B5EF4-FFF2-40B4-BE49-F238E27FC236}">
                  <a16:creationId xmlns:a16="http://schemas.microsoft.com/office/drawing/2014/main" xmlns=""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xmlns=""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2" name="TextBox 14">
                <a:extLst>
                  <a:ext uri="{FF2B5EF4-FFF2-40B4-BE49-F238E27FC236}">
                    <a16:creationId xmlns:a16="http://schemas.microsoft.com/office/drawing/2014/main" xmlns="" id="{3AF36640-B355-2E60-E8FE-4A9D25FDCE24}"/>
                  </a:ext>
                </a:extLst>
              </p:cNvPr>
              <p:cNvSpPr txBox="1"/>
              <p:nvPr/>
            </p:nvSpPr>
            <p:spPr>
              <a:xfrm>
                <a:off x="0" y="-47625"/>
                <a:ext cx="4572526" cy="2577907"/>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sp>
          <p:nvSpPr>
            <p:cNvPr id="10" name="Freeform 15">
              <a:extLst>
                <a:ext uri="{FF2B5EF4-FFF2-40B4-BE49-F238E27FC236}">
                  <a16:creationId xmlns:a16="http://schemas.microsoft.com/office/drawing/2014/main" xmlns=""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pic>
        <p:nvPicPr>
          <p:cNvPr id="4" name="Picture 3">
            <a:extLst>
              <a:ext uri="{FF2B5EF4-FFF2-40B4-BE49-F238E27FC236}">
                <a16:creationId xmlns:a16="http://schemas.microsoft.com/office/drawing/2014/main" xmlns="" id="{B495CF5D-6046-E496-3B86-51A3EE1A9A3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9400" y="635000"/>
            <a:ext cx="3137704" cy="968276"/>
          </a:xfrm>
          <a:prstGeom prst="rect">
            <a:avLst/>
          </a:prstGeom>
        </p:spPr>
      </p:pic>
      <p:sp>
        <p:nvSpPr>
          <p:cNvPr id="5" name="TextBox 4">
            <a:extLst>
              <a:ext uri="{FF2B5EF4-FFF2-40B4-BE49-F238E27FC236}">
                <a16:creationId xmlns:a16="http://schemas.microsoft.com/office/drawing/2014/main" xmlns="" id="{A74C01DE-F83B-BAD1-96AD-9B18BA69D3B0}"/>
              </a:ext>
            </a:extLst>
          </p:cNvPr>
          <p:cNvSpPr txBox="1"/>
          <p:nvPr/>
        </p:nvSpPr>
        <p:spPr>
          <a:xfrm>
            <a:off x="419100" y="1549400"/>
            <a:ext cx="8305800" cy="5068464"/>
          </a:xfrm>
          <a:prstGeom prst="rect">
            <a:avLst/>
          </a:prstGeom>
          <a:noFill/>
        </p:spPr>
        <p:txBody>
          <a:bodyPr wrap="square" lIns="51206" tIns="25603" rIns="51206" bIns="25603" rtlCol="0">
            <a:spAutoFit/>
          </a:bodyPr>
          <a:lstStyle/>
          <a:p>
            <a:pPr algn="just"/>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Sang phía nam dãy Át-lát, tôi như lạc vào phim khoa học viễn tưởng. Những rặng đá xám bỗng xỉn màu rồi ngả sang đen râm hoặc đỏ quạch. Bốn bề giống như sao Hoả.</a:t>
            </a:r>
          </a:p>
          <a:p>
            <a:pPr algn="just"/>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algn="just"/>
            <a:r>
              <a:rPr lang="vi-VN" sz="1500" dirty="0">
                <a:solidFill>
                  <a:srgbClr val="002060"/>
                </a:solidFill>
                <a:latin typeface="Cambria" panose="02040503050406030204" pitchFamily="18" charset="0"/>
                <a:ea typeface="Cambria" panose="02040503050406030204" pitchFamily="18" charset="0"/>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algn="just"/>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Chúng tôi trèo lên yên lạc đà. Chúng đứng bổng dậy, cao lừng lững. Những người dắt lạc đà phải ghìm để chúng không chạy. Chạy trên cát lún thì lạc đà là vô địch.</a:t>
            </a:r>
          </a:p>
          <a:p>
            <a:pPr algn="just"/>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algn="just"/>
            <a:r>
              <a:rPr lang="en-US" sz="1500" dirty="0">
                <a:solidFill>
                  <a:srgbClr val="002060"/>
                </a:solidFill>
                <a:latin typeface="Cambria" panose="02040503050406030204" pitchFamily="18" charset="0"/>
                <a:ea typeface="Cambria" panose="02040503050406030204" pitchFamily="18" charset="0"/>
              </a:rPr>
              <a:t>   </a:t>
            </a:r>
            <a:r>
              <a:rPr lang="vi-VN" sz="1500" dirty="0">
                <a:solidFill>
                  <a:srgbClr val="002060"/>
                </a:solidFill>
                <a:latin typeface="Cambria" panose="02040503050406030204" pitchFamily="18" charset="0"/>
                <a:ea typeface="Cambria" panose="02040503050406030204" pitchFamily="18" charset="0"/>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algn="r"/>
            <a:r>
              <a:rPr lang="vi-VN" sz="1500" dirty="0">
                <a:solidFill>
                  <a:srgbClr val="002060"/>
                </a:solidFill>
                <a:latin typeface="Cambria" panose="02040503050406030204" pitchFamily="18" charset="0"/>
                <a:ea typeface="Cambria" panose="02040503050406030204" pitchFamily="18" charset="0"/>
              </a:rPr>
              <a:t>(</a:t>
            </a:r>
            <a:r>
              <a:rPr lang="vi-VN" sz="1500" i="1" dirty="0">
                <a:solidFill>
                  <a:srgbClr val="002060"/>
                </a:solidFill>
                <a:latin typeface="Cambria" panose="02040503050406030204" pitchFamily="18" charset="0"/>
                <a:ea typeface="Cambria" panose="02040503050406030204" pitchFamily="18" charset="0"/>
              </a:rPr>
              <a:t>Theo</a:t>
            </a:r>
            <a:r>
              <a:rPr lang="vi-VN" sz="1500" dirty="0">
                <a:solidFill>
                  <a:srgbClr val="002060"/>
                </a:solidFill>
                <a:latin typeface="Cambria" panose="02040503050406030204" pitchFamily="18" charset="0"/>
                <a:ea typeface="Cambria" panose="02040503050406030204" pitchFamily="18" charset="0"/>
              </a:rPr>
              <a:t> Di Li)</a:t>
            </a:r>
          </a:p>
        </p:txBody>
      </p:sp>
    </p:spTree>
    <p:extLst>
      <p:ext uri="{BB962C8B-B14F-4D97-AF65-F5344CB8AC3E}">
        <p14:creationId xmlns:p14="http://schemas.microsoft.com/office/powerpoint/2010/main" xmlns="" val="31606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673" y="-411874"/>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50" name="Rectangle: Rounded Corners 49">
            <a:extLst>
              <a:ext uri="{FF2B5EF4-FFF2-40B4-BE49-F238E27FC236}">
                <a16:creationId xmlns:a16="http://schemas.microsoft.com/office/drawing/2014/main" xmlns="" id="{F62887E3-90FF-BA6D-89E2-F5E683A2A1F9}"/>
              </a:ext>
            </a:extLst>
          </p:cNvPr>
          <p:cNvSpPr/>
          <p:nvPr/>
        </p:nvSpPr>
        <p:spPr>
          <a:xfrm>
            <a:off x="2776390" y="1856044"/>
            <a:ext cx="5110310" cy="810957"/>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defTabSz="768096"/>
            <a:r>
              <a:rPr lang="en-US" sz="3000" dirty="0" err="1">
                <a:latin typeface="Cambria" panose="02040503050406030204" pitchFamily="18" charset="0"/>
                <a:ea typeface="Cambria" panose="02040503050406030204" pitchFamily="18" charset="0"/>
              </a:rPr>
              <a:t>Từ</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đầu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b="1" i="1" dirty="0">
                <a:latin typeface="Cambria" panose="02040503050406030204" pitchFamily="18" charset="0"/>
                <a:ea typeface="Cambria" panose="02040503050406030204" pitchFamily="18" charset="0"/>
              </a:rPr>
              <a:t>“Xin </a:t>
            </a:r>
            <a:r>
              <a:rPr lang="en-US" sz="3000" b="1" i="1" dirty="0" err="1">
                <a:latin typeface="Cambria" panose="02040503050406030204" pitchFamily="18" charset="0"/>
                <a:ea typeface="Cambria" panose="02040503050406030204" pitchFamily="18" charset="0"/>
              </a:rPr>
              <a:t>chào</a:t>
            </a:r>
            <a:r>
              <a:rPr lang="en-US" sz="3000" b="1" i="1" dirty="0">
                <a:latin typeface="Cambria" panose="02040503050406030204" pitchFamily="18" charset="0"/>
                <a:ea typeface="Cambria" panose="02040503050406030204" pitchFamily="18" charset="0"/>
              </a:rPr>
              <a:t>, Xa-ha-</a:t>
            </a:r>
            <a:r>
              <a:rPr lang="en-US" sz="3000" b="1" i="1" dirty="0" err="1">
                <a:latin typeface="Cambria" panose="02040503050406030204" pitchFamily="18" charset="0"/>
                <a:ea typeface="Cambria" panose="02040503050406030204" pitchFamily="18" charset="0"/>
              </a:rPr>
              <a:t>ra.</a:t>
            </a:r>
            <a:r>
              <a:rPr lang="en-US" sz="3000" b="1" i="1" dirty="0">
                <a:latin typeface="Cambria" panose="02040503050406030204" pitchFamily="18" charset="0"/>
                <a:ea typeface="Cambria" panose="02040503050406030204" pitchFamily="18" charset="0"/>
              </a:rPr>
              <a:t>”.</a:t>
            </a:r>
            <a:endParaRPr lang="en-US" sz="3000" b="1" i="1" dirty="0">
              <a:solidFill>
                <a:prstClr val="white"/>
              </a:solidFill>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xmlns="" id="{D8B21DD4-4095-2974-5247-06F0440EAC9D}"/>
              </a:ext>
            </a:extLst>
          </p:cNvPr>
          <p:cNvSpPr/>
          <p:nvPr/>
        </p:nvSpPr>
        <p:spPr>
          <a:xfrm>
            <a:off x="2705100" y="3124200"/>
            <a:ext cx="5169192"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defTabSz="768096"/>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Tiếp</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theo</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đến</a:t>
            </a:r>
            <a:r>
              <a:rPr lang="en-US" sz="3000" dirty="0">
                <a:solidFill>
                  <a:prstClr val="white"/>
                </a:solidFill>
                <a:latin typeface="Cambria" panose="02040503050406030204" pitchFamily="18" charset="0"/>
                <a:ea typeface="Cambria" panose="02040503050406030204" pitchFamily="18" charset="0"/>
              </a:rPr>
              <a:t> </a:t>
            </a:r>
            <a:r>
              <a:rPr lang="en-US" sz="3000" b="1" i="1" dirty="0">
                <a:solidFill>
                  <a:prstClr val="white"/>
                </a:solidFill>
                <a:latin typeface="Cambria" panose="02040503050406030204" pitchFamily="18" charset="0"/>
                <a:ea typeface="Cambria" panose="02040503050406030204" pitchFamily="18" charset="0"/>
              </a:rPr>
              <a:t>“</a:t>
            </a:r>
            <a:r>
              <a:rPr lang="en-US" sz="3000" b="1" i="1" dirty="0" err="1">
                <a:solidFill>
                  <a:prstClr val="white"/>
                </a:solidFill>
                <a:latin typeface="Cambria" panose="02040503050406030204" pitchFamily="18" charset="0"/>
                <a:ea typeface="Cambria" panose="02040503050406030204" pitchFamily="18" charset="0"/>
              </a:rPr>
              <a:t>vô</a:t>
            </a:r>
            <a:r>
              <a:rPr lang="en-US" sz="3000" b="1" i="1" dirty="0">
                <a:solidFill>
                  <a:prstClr val="white"/>
                </a:solidFill>
                <a:latin typeface="Cambria" panose="02040503050406030204" pitchFamily="18" charset="0"/>
                <a:ea typeface="Cambria" panose="02040503050406030204" pitchFamily="18" charset="0"/>
              </a:rPr>
              <a:t> </a:t>
            </a:r>
            <a:r>
              <a:rPr lang="en-US" sz="3000" b="1" i="1" dirty="0" err="1">
                <a:solidFill>
                  <a:prstClr val="white"/>
                </a:solidFill>
                <a:latin typeface="Cambria" panose="02040503050406030204" pitchFamily="18" charset="0"/>
                <a:ea typeface="Cambria" panose="02040503050406030204" pitchFamily="18" charset="0"/>
              </a:rPr>
              <a:t>địch</a:t>
            </a:r>
            <a:r>
              <a:rPr lang="en-US" sz="3000" b="1" i="1" dirty="0">
                <a:solidFill>
                  <a:prstClr val="white"/>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xmlns="" id="{90EA051F-415F-A305-7BFE-9161279500EA}"/>
              </a:ext>
            </a:extLst>
          </p:cNvPr>
          <p:cNvSpPr/>
          <p:nvPr/>
        </p:nvSpPr>
        <p:spPr>
          <a:xfrm>
            <a:off x="2743200" y="4191000"/>
            <a:ext cx="5169192"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defTabSz="768096"/>
            <a:r>
              <a:rPr lang="en-US" sz="3000" dirty="0" err="1">
                <a:solidFill>
                  <a:prstClr val="white"/>
                </a:solidFill>
                <a:latin typeface="Cambria" panose="02040503050406030204" pitchFamily="18" charset="0"/>
                <a:ea typeface="Cambria" panose="02040503050406030204" pitchFamily="18" charset="0"/>
              </a:rPr>
              <a:t>Tiếp</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theo</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đến</a:t>
            </a:r>
            <a:r>
              <a:rPr lang="en-US" sz="3000" dirty="0">
                <a:solidFill>
                  <a:prstClr val="white"/>
                </a:solidFill>
                <a:latin typeface="Cambria" panose="02040503050406030204" pitchFamily="18" charset="0"/>
                <a:ea typeface="Cambria" panose="02040503050406030204" pitchFamily="18" charset="0"/>
              </a:rPr>
              <a:t> </a:t>
            </a:r>
            <a:r>
              <a:rPr lang="en-US" sz="3000" b="1" i="1" dirty="0" err="1">
                <a:solidFill>
                  <a:prstClr val="white"/>
                </a:solidFill>
                <a:latin typeface="Cambria" panose="02040503050406030204" pitchFamily="18" charset="0"/>
                <a:ea typeface="Cambria" panose="02040503050406030204" pitchFamily="18" charset="0"/>
              </a:rPr>
              <a:t>mênh</a:t>
            </a:r>
            <a:r>
              <a:rPr lang="en-US" sz="3000" b="1" i="1" dirty="0">
                <a:solidFill>
                  <a:prstClr val="white"/>
                </a:solidFill>
                <a:latin typeface="Cambria" panose="02040503050406030204" pitchFamily="18" charset="0"/>
                <a:ea typeface="Cambria" panose="02040503050406030204" pitchFamily="18" charset="0"/>
              </a:rPr>
              <a:t> </a:t>
            </a:r>
            <a:r>
              <a:rPr lang="en-US" sz="3000" b="1" i="1" dirty="0" err="1">
                <a:solidFill>
                  <a:prstClr val="white"/>
                </a:solidFill>
                <a:latin typeface="Cambria" panose="02040503050406030204" pitchFamily="18" charset="0"/>
                <a:ea typeface="Cambria" panose="02040503050406030204" pitchFamily="18" charset="0"/>
              </a:rPr>
              <a:t>mông</a:t>
            </a:r>
            <a:r>
              <a:rPr lang="en-US" sz="3000" b="1" i="1" dirty="0">
                <a:solidFill>
                  <a:prstClr val="white"/>
                </a:solidFill>
                <a:latin typeface="Cambria" panose="02040503050406030204" pitchFamily="18" charset="0"/>
                <a:ea typeface="Cambria" panose="02040503050406030204" pitchFamily="18" charset="0"/>
              </a:rPr>
              <a:t>.</a:t>
            </a:r>
            <a:endParaRPr lang="en-US" sz="3000" i="1" dirty="0">
              <a:solidFill>
                <a:prstClr val="white"/>
              </a:solidFill>
              <a:latin typeface="Cambria" panose="02040503050406030204" pitchFamily="18" charset="0"/>
              <a:ea typeface="Cambria" panose="02040503050406030204" pitchFamily="18" charset="0"/>
            </a:endParaRPr>
          </a:p>
        </p:txBody>
      </p:sp>
      <p:sp>
        <p:nvSpPr>
          <p:cNvPr id="53" name="Rectangle: Rounded Corners 52">
            <a:extLst>
              <a:ext uri="{FF2B5EF4-FFF2-40B4-BE49-F238E27FC236}">
                <a16:creationId xmlns:a16="http://schemas.microsoft.com/office/drawing/2014/main" xmlns="" id="{C8C56F3F-0C6A-5E2F-84B6-2DED304EC666}"/>
              </a:ext>
            </a:extLst>
          </p:cNvPr>
          <p:cNvSpPr/>
          <p:nvPr/>
        </p:nvSpPr>
        <p:spPr>
          <a:xfrm>
            <a:off x="2781300" y="5511800"/>
            <a:ext cx="5169192"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defTabSz="768096"/>
            <a:r>
              <a:rPr lang="en-US" sz="3000" dirty="0" err="1">
                <a:solidFill>
                  <a:prstClr val="white"/>
                </a:solidFill>
                <a:latin typeface="Cambria" panose="02040503050406030204" pitchFamily="18" charset="0"/>
                <a:ea typeface="Cambria" panose="02040503050406030204" pitchFamily="18" charset="0"/>
              </a:rPr>
              <a:t>Đoạn</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còn</a:t>
            </a:r>
            <a:r>
              <a:rPr lang="en-US" sz="3000" dirty="0">
                <a:solidFill>
                  <a:prstClr val="white"/>
                </a:solidFill>
                <a:latin typeface="Cambria" panose="02040503050406030204" pitchFamily="18" charset="0"/>
                <a:ea typeface="Cambria" panose="02040503050406030204" pitchFamily="18" charset="0"/>
              </a:rPr>
              <a:t> </a:t>
            </a:r>
            <a:r>
              <a:rPr lang="en-US" sz="3000" dirty="0" err="1">
                <a:solidFill>
                  <a:prstClr val="white"/>
                </a:solidFill>
                <a:latin typeface="Cambria" panose="02040503050406030204" pitchFamily="18" charset="0"/>
                <a:ea typeface="Cambria" panose="02040503050406030204" pitchFamily="18" charset="0"/>
              </a:rPr>
              <a:t>lại</a:t>
            </a:r>
            <a:endParaRPr lang="en-US" sz="3000" i="1" dirty="0">
              <a:solidFill>
                <a:prstClr val="white"/>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xmlns="" id="{1E9238DE-929D-95EA-015C-941C9844F158}"/>
              </a:ext>
            </a:extLst>
          </p:cNvPr>
          <p:cNvPicPr>
            <a:picLocks noChangeAspect="1"/>
          </p:cNvPicPr>
          <p:nvPr/>
        </p:nvPicPr>
        <p:blipFill>
          <a:blip r:embed="rId4"/>
          <a:stretch>
            <a:fillRect/>
          </a:stretch>
        </p:blipFill>
        <p:spPr>
          <a:xfrm>
            <a:off x="2095636" y="269765"/>
            <a:ext cx="5043354" cy="1926503"/>
          </a:xfrm>
          <a:prstGeom prst="rect">
            <a:avLst/>
          </a:prstGeom>
        </p:spPr>
      </p:pic>
      <p:pic>
        <p:nvPicPr>
          <p:cNvPr id="18" name="Picture 17">
            <a:extLst>
              <a:ext uri="{FF2B5EF4-FFF2-40B4-BE49-F238E27FC236}">
                <a16:creationId xmlns:a16="http://schemas.microsoft.com/office/drawing/2014/main" xmlns="" id="{94A1F15D-A622-5C1D-0C72-23A1E5FC1B01}"/>
              </a:ext>
            </a:extLst>
          </p:cNvPr>
          <p:cNvPicPr>
            <a:picLocks noChangeAspect="1"/>
          </p:cNvPicPr>
          <p:nvPr/>
        </p:nvPicPr>
        <p:blipFill>
          <a:blip r:embed="rId5"/>
          <a:stretch>
            <a:fillRect/>
          </a:stretch>
        </p:blipFill>
        <p:spPr>
          <a:xfrm>
            <a:off x="1049336" y="1764164"/>
            <a:ext cx="1833531" cy="1072989"/>
          </a:xfrm>
          <a:prstGeom prst="rect">
            <a:avLst/>
          </a:prstGeom>
        </p:spPr>
      </p:pic>
      <p:pic>
        <p:nvPicPr>
          <p:cNvPr id="19" name="Picture 18">
            <a:extLst>
              <a:ext uri="{FF2B5EF4-FFF2-40B4-BE49-F238E27FC236}">
                <a16:creationId xmlns:a16="http://schemas.microsoft.com/office/drawing/2014/main" xmlns="" id="{7C5FC3CB-C80C-375A-D8A3-B5A810544C9D}"/>
              </a:ext>
            </a:extLst>
          </p:cNvPr>
          <p:cNvPicPr>
            <a:picLocks noChangeAspect="1"/>
          </p:cNvPicPr>
          <p:nvPr/>
        </p:nvPicPr>
        <p:blipFill>
          <a:blip r:embed="rId6"/>
          <a:stretch>
            <a:fillRect/>
          </a:stretch>
        </p:blipFill>
        <p:spPr>
          <a:xfrm>
            <a:off x="918605" y="3087763"/>
            <a:ext cx="1892973" cy="1072989"/>
          </a:xfrm>
          <a:prstGeom prst="rect">
            <a:avLst/>
          </a:prstGeom>
        </p:spPr>
      </p:pic>
      <p:pic>
        <p:nvPicPr>
          <p:cNvPr id="20" name="Picture 19">
            <a:extLst>
              <a:ext uri="{FF2B5EF4-FFF2-40B4-BE49-F238E27FC236}">
                <a16:creationId xmlns:a16="http://schemas.microsoft.com/office/drawing/2014/main" xmlns="" id="{8CEA8DBD-F6D0-6D15-DDB6-0A5730DA3728}"/>
              </a:ext>
            </a:extLst>
          </p:cNvPr>
          <p:cNvPicPr>
            <a:picLocks noChangeAspect="1"/>
          </p:cNvPicPr>
          <p:nvPr/>
        </p:nvPicPr>
        <p:blipFill>
          <a:blip r:embed="rId7"/>
          <a:stretch>
            <a:fillRect/>
          </a:stretch>
        </p:blipFill>
        <p:spPr>
          <a:xfrm>
            <a:off x="967693" y="4227886"/>
            <a:ext cx="1902117" cy="1072989"/>
          </a:xfrm>
          <a:prstGeom prst="rect">
            <a:avLst/>
          </a:prstGeom>
        </p:spPr>
      </p:pic>
      <p:pic>
        <p:nvPicPr>
          <p:cNvPr id="21" name="Picture 20">
            <a:extLst>
              <a:ext uri="{FF2B5EF4-FFF2-40B4-BE49-F238E27FC236}">
                <a16:creationId xmlns:a16="http://schemas.microsoft.com/office/drawing/2014/main" xmlns="" id="{7CC96AFC-64C8-6BA3-F4E4-4D7B7828F0B2}"/>
              </a:ext>
            </a:extLst>
          </p:cNvPr>
          <p:cNvPicPr>
            <a:picLocks noChangeAspect="1"/>
          </p:cNvPicPr>
          <p:nvPr/>
        </p:nvPicPr>
        <p:blipFill>
          <a:blip r:embed="rId8"/>
          <a:stretch>
            <a:fillRect/>
          </a:stretch>
        </p:blipFill>
        <p:spPr>
          <a:xfrm>
            <a:off x="939407" y="5453846"/>
            <a:ext cx="1920407" cy="107298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E9A58029-862C-DA8F-99F2-5DDB7213AC5E}"/>
              </a:ext>
            </a:extLst>
          </p:cNvPr>
          <p:cNvGrpSpPr/>
          <p:nvPr/>
        </p:nvGrpSpPr>
        <p:grpSpPr>
          <a:xfrm>
            <a:off x="203589" y="-425769"/>
            <a:ext cx="8680655" cy="7021176"/>
            <a:chOff x="0" y="0"/>
            <a:chExt cx="23148412" cy="14042351"/>
          </a:xfrm>
        </p:grpSpPr>
        <p:grpSp>
          <p:nvGrpSpPr>
            <p:cNvPr id="3" name="Group 3">
              <a:extLst>
                <a:ext uri="{FF2B5EF4-FFF2-40B4-BE49-F238E27FC236}">
                  <a16:creationId xmlns:a16="http://schemas.microsoft.com/office/drawing/2014/main" xmlns="" id="{8FC1A4B9-6DBE-6704-E5E7-4D8E8FC1ECF1}"/>
                </a:ext>
              </a:extLst>
            </p:cNvPr>
            <p:cNvGrpSpPr/>
            <p:nvPr/>
          </p:nvGrpSpPr>
          <p:grpSpPr>
            <a:xfrm rot="5400000">
              <a:off x="15464691" y="11328636"/>
              <a:ext cx="4114800" cy="1312630"/>
              <a:chOff x="0" y="0"/>
              <a:chExt cx="812800" cy="259285"/>
            </a:xfrm>
          </p:grpSpPr>
          <p:sp>
            <p:nvSpPr>
              <p:cNvPr id="33" name="Freeform 4">
                <a:extLst>
                  <a:ext uri="{FF2B5EF4-FFF2-40B4-BE49-F238E27FC236}">
                    <a16:creationId xmlns:a16="http://schemas.microsoft.com/office/drawing/2014/main" xmlns="" id="{D6FB16EB-C849-A477-55AA-BA18C48DFBCD}"/>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34" name="TextBox 5">
                <a:extLst>
                  <a:ext uri="{FF2B5EF4-FFF2-40B4-BE49-F238E27FC236}">
                    <a16:creationId xmlns:a16="http://schemas.microsoft.com/office/drawing/2014/main" xmlns="" id="{FF29BA33-BFF9-7022-176C-C2FBD62BEC9D}"/>
                  </a:ext>
                </a:extLst>
              </p:cNvPr>
              <p:cNvSpPr txBox="1"/>
              <p:nvPr/>
            </p:nvSpPr>
            <p:spPr>
              <a:xfrm>
                <a:off x="88900" y="-47625"/>
                <a:ext cx="635000" cy="306910"/>
              </a:xfrm>
              <a:prstGeom prst="rect">
                <a:avLst/>
              </a:prstGeom>
            </p:spPr>
            <p:txBody>
              <a:bodyPr lIns="50801" tIns="50801" rIns="50801" bIns="50801" rtlCol="0" anchor="ctr"/>
              <a:lstStyle/>
              <a:p>
                <a:pPr algn="ctr" defTabSz="512089">
                  <a:lnSpc>
                    <a:spcPts val="1490"/>
                  </a:lnSpc>
                </a:pPr>
                <a:endParaRPr dirty="0">
                  <a:solidFill>
                    <a:prstClr val="black"/>
                  </a:solidFill>
                  <a:latin typeface="Calibri"/>
                </a:endParaRPr>
              </a:p>
            </p:txBody>
          </p:sp>
        </p:grpSp>
        <p:grpSp>
          <p:nvGrpSpPr>
            <p:cNvPr id="4" name="Group 6">
              <a:extLst>
                <a:ext uri="{FF2B5EF4-FFF2-40B4-BE49-F238E27FC236}">
                  <a16:creationId xmlns:a16="http://schemas.microsoft.com/office/drawing/2014/main" xmlns="" id="{55CFA8EC-B66F-0A19-0035-7AD45D6FFC90}"/>
                </a:ext>
              </a:extLst>
            </p:cNvPr>
            <p:cNvGrpSpPr/>
            <p:nvPr/>
          </p:nvGrpSpPr>
          <p:grpSpPr>
            <a:xfrm rot="5400000">
              <a:off x="13635426" y="11230640"/>
              <a:ext cx="4114800" cy="1508622"/>
              <a:chOff x="0" y="0"/>
              <a:chExt cx="812800" cy="297999"/>
            </a:xfrm>
          </p:grpSpPr>
          <p:sp>
            <p:nvSpPr>
              <p:cNvPr id="31" name="Freeform 7">
                <a:extLst>
                  <a:ext uri="{FF2B5EF4-FFF2-40B4-BE49-F238E27FC236}">
                    <a16:creationId xmlns:a16="http://schemas.microsoft.com/office/drawing/2014/main" xmlns="" id="{74EF74EA-3A8D-AE6B-E6F9-00BC4EF8BAF9}"/>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32" name="TextBox 8">
                <a:extLst>
                  <a:ext uri="{FF2B5EF4-FFF2-40B4-BE49-F238E27FC236}">
                    <a16:creationId xmlns:a16="http://schemas.microsoft.com/office/drawing/2014/main" xmlns="" id="{577CB918-4770-BEE8-AAFB-A6A446E0F716}"/>
                  </a:ext>
                </a:extLst>
              </p:cNvPr>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pPr>
                <a:endParaRPr dirty="0">
                  <a:solidFill>
                    <a:prstClr val="black"/>
                  </a:solidFill>
                  <a:latin typeface="Calibri"/>
                </a:endParaRPr>
              </a:p>
            </p:txBody>
          </p:sp>
        </p:grpSp>
        <p:grpSp>
          <p:nvGrpSpPr>
            <p:cNvPr id="5" name="Group 9">
              <a:extLst>
                <a:ext uri="{FF2B5EF4-FFF2-40B4-BE49-F238E27FC236}">
                  <a16:creationId xmlns:a16="http://schemas.microsoft.com/office/drawing/2014/main" xmlns="" id="{280D1411-F62F-8C42-3413-C9982786D566}"/>
                </a:ext>
              </a:extLst>
            </p:cNvPr>
            <p:cNvGrpSpPr/>
            <p:nvPr/>
          </p:nvGrpSpPr>
          <p:grpSpPr>
            <a:xfrm rot="5400000">
              <a:off x="11805699" y="11328636"/>
              <a:ext cx="4114800" cy="1312630"/>
              <a:chOff x="0" y="0"/>
              <a:chExt cx="812800" cy="259285"/>
            </a:xfrm>
          </p:grpSpPr>
          <p:sp>
            <p:nvSpPr>
              <p:cNvPr id="29" name="Freeform 10">
                <a:extLst>
                  <a:ext uri="{FF2B5EF4-FFF2-40B4-BE49-F238E27FC236}">
                    <a16:creationId xmlns:a16="http://schemas.microsoft.com/office/drawing/2014/main" xmlns="" id="{CB750B66-5017-FBE1-E3EC-889E116060D2}"/>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30" name="TextBox 11">
                <a:extLst>
                  <a:ext uri="{FF2B5EF4-FFF2-40B4-BE49-F238E27FC236}">
                    <a16:creationId xmlns:a16="http://schemas.microsoft.com/office/drawing/2014/main" xmlns="" id="{ADE284F6-7F84-E8ED-4792-0BCE5BE45FA3}"/>
                  </a:ext>
                </a:extLst>
              </p:cNvPr>
              <p:cNvSpPr txBox="1"/>
              <p:nvPr/>
            </p:nvSpPr>
            <p:spPr>
              <a:xfrm>
                <a:off x="0" y="-47625"/>
                <a:ext cx="812800" cy="306910"/>
              </a:xfrm>
              <a:prstGeom prst="rect">
                <a:avLst/>
              </a:prstGeom>
            </p:spPr>
            <p:txBody>
              <a:bodyPr lIns="50801" tIns="50801" rIns="50801" bIns="50801" rtlCol="0" anchor="ctr"/>
              <a:lstStyle/>
              <a:p>
                <a:pPr algn="ctr" defTabSz="512089">
                  <a:lnSpc>
                    <a:spcPts val="1490"/>
                  </a:lnSpc>
                </a:pPr>
                <a:endParaRPr dirty="0">
                  <a:solidFill>
                    <a:prstClr val="black"/>
                  </a:solidFill>
                  <a:latin typeface="Calibri"/>
                </a:endParaRPr>
              </a:p>
            </p:txBody>
          </p:sp>
        </p:grpSp>
        <p:grpSp>
          <p:nvGrpSpPr>
            <p:cNvPr id="6" name="Group 12">
              <a:extLst>
                <a:ext uri="{FF2B5EF4-FFF2-40B4-BE49-F238E27FC236}">
                  <a16:creationId xmlns:a16="http://schemas.microsoft.com/office/drawing/2014/main" xmlns="" id="{044582A5-788D-AA23-E2E0-999611C09B55}"/>
                </a:ext>
              </a:extLst>
            </p:cNvPr>
            <p:cNvGrpSpPr/>
            <p:nvPr/>
          </p:nvGrpSpPr>
          <p:grpSpPr>
            <a:xfrm>
              <a:off x="0" y="1232800"/>
              <a:ext cx="23148412" cy="12809551"/>
              <a:chOff x="0" y="0"/>
              <a:chExt cx="4572526" cy="2530282"/>
            </a:xfrm>
          </p:grpSpPr>
          <p:sp>
            <p:nvSpPr>
              <p:cNvPr id="27" name="Freeform 13">
                <a:extLst>
                  <a:ext uri="{FF2B5EF4-FFF2-40B4-BE49-F238E27FC236}">
                    <a16:creationId xmlns:a16="http://schemas.microsoft.com/office/drawing/2014/main" xmlns="" id="{2666F5C2-F070-C662-7DBD-0F6E489D50BB}"/>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28" name="TextBox 14">
                <a:extLst>
                  <a:ext uri="{FF2B5EF4-FFF2-40B4-BE49-F238E27FC236}">
                    <a16:creationId xmlns:a16="http://schemas.microsoft.com/office/drawing/2014/main" xmlns="" id="{18268E51-7377-D41D-DCDF-09D943114912}"/>
                  </a:ext>
                </a:extLst>
              </p:cNvPr>
              <p:cNvSpPr txBox="1"/>
              <p:nvPr/>
            </p:nvSpPr>
            <p:spPr>
              <a:xfrm>
                <a:off x="0" y="-47625"/>
                <a:ext cx="4572526" cy="2577907"/>
              </a:xfrm>
              <a:prstGeom prst="rect">
                <a:avLst/>
              </a:prstGeom>
            </p:spPr>
            <p:txBody>
              <a:bodyPr lIns="50801" tIns="50801" rIns="50801" bIns="50801" rtlCol="0" anchor="ctr"/>
              <a:lstStyle/>
              <a:p>
                <a:pPr algn="ctr" defTabSz="512089">
                  <a:lnSpc>
                    <a:spcPts val="1490"/>
                  </a:lnSpc>
                </a:pPr>
                <a:endParaRPr dirty="0">
                  <a:solidFill>
                    <a:prstClr val="black"/>
                  </a:solidFill>
                  <a:latin typeface="Calibri"/>
                </a:endParaRPr>
              </a:p>
            </p:txBody>
          </p:sp>
        </p:grpSp>
        <p:sp>
          <p:nvSpPr>
            <p:cNvPr id="26" name="Freeform 15">
              <a:extLst>
                <a:ext uri="{FF2B5EF4-FFF2-40B4-BE49-F238E27FC236}">
                  <a16:creationId xmlns:a16="http://schemas.microsoft.com/office/drawing/2014/main" xmlns="" id="{49357DBE-7281-1397-58E4-88C31ECD90B4}"/>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sp>
        <p:nvSpPr>
          <p:cNvPr id="35" name="Freeform 15">
            <a:extLst>
              <a:ext uri="{FF2B5EF4-FFF2-40B4-BE49-F238E27FC236}">
                <a16:creationId xmlns:a16="http://schemas.microsoft.com/office/drawing/2014/main" xmlns="" id="{06F8BE4E-EF2D-590B-BD90-86FE0A857BF5}"/>
              </a:ext>
            </a:extLst>
          </p:cNvPr>
          <p:cNvSpPr/>
          <p:nvPr/>
        </p:nvSpPr>
        <p:spPr>
          <a:xfrm>
            <a:off x="7344804" y="387361"/>
            <a:ext cx="1714515"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lIns="51206" tIns="25603" rIns="51206" bIns="25603"/>
          <a:lstStyle/>
          <a:p>
            <a:pPr defTabSz="768096"/>
            <a:endParaRPr lang="en-US" sz="1500" dirty="0">
              <a:solidFill>
                <a:prstClr val="black"/>
              </a:solidFill>
              <a:latin typeface="Calibri"/>
            </a:endParaRPr>
          </a:p>
        </p:txBody>
      </p:sp>
      <p:sp>
        <p:nvSpPr>
          <p:cNvPr id="36" name="Rectangle: Rounded Corners 35">
            <a:extLst>
              <a:ext uri="{FF2B5EF4-FFF2-40B4-BE49-F238E27FC236}">
                <a16:creationId xmlns:a16="http://schemas.microsoft.com/office/drawing/2014/main" xmlns="" id="{5AF30B9D-2F28-B95B-276B-754DA3CF34A5}"/>
              </a:ext>
            </a:extLst>
          </p:cNvPr>
          <p:cNvSpPr/>
          <p:nvPr/>
        </p:nvSpPr>
        <p:spPr>
          <a:xfrm>
            <a:off x="547526" y="2300745"/>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Át-lát</a:t>
            </a:r>
            <a:endParaRPr lang="en-US" sz="3400" b="1" dirty="0">
              <a:solidFill>
                <a:prstClr val="white"/>
              </a:solidFill>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xmlns="" id="{0E1C7318-B2B2-F0C3-9DAB-1A03CE49E5EB}"/>
              </a:ext>
            </a:extLst>
          </p:cNvPr>
          <p:cNvSpPr/>
          <p:nvPr/>
        </p:nvSpPr>
        <p:spPr>
          <a:xfrm>
            <a:off x="3338409" y="2300745"/>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viễn</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tưởng</a:t>
            </a:r>
            <a:endParaRPr lang="en-US" sz="3400" b="1" dirty="0">
              <a:solidFill>
                <a:prstClr val="white"/>
              </a:solidFill>
              <a:latin typeface="Cambria" panose="02040503050406030204" pitchFamily="18" charset="0"/>
              <a:ea typeface="Cambria" panose="02040503050406030204" pitchFamily="18" charset="0"/>
            </a:endParaRPr>
          </a:p>
        </p:txBody>
      </p:sp>
      <p:sp>
        <p:nvSpPr>
          <p:cNvPr id="38" name="Rectangle: Rounded Corners 37">
            <a:extLst>
              <a:ext uri="{FF2B5EF4-FFF2-40B4-BE49-F238E27FC236}">
                <a16:creationId xmlns:a16="http://schemas.microsoft.com/office/drawing/2014/main" xmlns="" id="{01050561-3368-E044-80A4-D79BB253B1BC}"/>
              </a:ext>
            </a:extLst>
          </p:cNvPr>
          <p:cNvSpPr/>
          <p:nvPr/>
        </p:nvSpPr>
        <p:spPr>
          <a:xfrm>
            <a:off x="5927212" y="2270063"/>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đỏ</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quạch</a:t>
            </a:r>
            <a:endParaRPr lang="en-US" sz="3400" b="1" dirty="0">
              <a:solidFill>
                <a:prstClr val="white"/>
              </a:solidFill>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xmlns="" id="{0B350A19-020E-9DD0-2241-B2F13D9E8897}"/>
              </a:ext>
            </a:extLst>
          </p:cNvPr>
          <p:cNvSpPr/>
          <p:nvPr/>
        </p:nvSpPr>
        <p:spPr>
          <a:xfrm>
            <a:off x="571500" y="36830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rải</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lửa</a:t>
            </a:r>
            <a:endParaRPr lang="en-US" sz="3400" b="1" dirty="0">
              <a:solidFill>
                <a:prstClr val="white"/>
              </a:solidFill>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xmlns="" id="{435FC7D9-96BB-AB5E-B2C1-1FACB2600A08}"/>
              </a:ext>
            </a:extLst>
          </p:cNvPr>
          <p:cNvSpPr/>
          <p:nvPr/>
        </p:nvSpPr>
        <p:spPr>
          <a:xfrm>
            <a:off x="3390900" y="36830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lộm</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cộm</a:t>
            </a:r>
            <a:endParaRPr lang="en-US" sz="3400" b="1" dirty="0">
              <a:solidFill>
                <a:prstClr val="white"/>
              </a:solidFill>
              <a:latin typeface="Cambria" panose="02040503050406030204" pitchFamily="18" charset="0"/>
              <a:ea typeface="Cambria" panose="02040503050406030204" pitchFamily="18" charset="0"/>
            </a:endParaRPr>
          </a:p>
        </p:txBody>
      </p:sp>
      <p:pic>
        <p:nvPicPr>
          <p:cNvPr id="42" name="Picture 41">
            <a:extLst>
              <a:ext uri="{FF2B5EF4-FFF2-40B4-BE49-F238E27FC236}">
                <a16:creationId xmlns:a16="http://schemas.microsoft.com/office/drawing/2014/main" xmlns="" id="{44401695-9147-D84E-A0B5-69DB19044873}"/>
              </a:ext>
            </a:extLst>
          </p:cNvPr>
          <p:cNvPicPr>
            <a:picLocks noChangeAspect="1"/>
          </p:cNvPicPr>
          <p:nvPr/>
        </p:nvPicPr>
        <p:blipFill>
          <a:blip r:embed="rId6"/>
          <a:stretch>
            <a:fillRect/>
          </a:stretch>
        </p:blipFill>
        <p:spPr>
          <a:xfrm>
            <a:off x="1950690" y="492660"/>
            <a:ext cx="4883319" cy="1926503"/>
          </a:xfrm>
          <a:prstGeom prst="rect">
            <a:avLst/>
          </a:prstGeom>
        </p:spPr>
      </p:pic>
      <p:sp>
        <p:nvSpPr>
          <p:cNvPr id="43" name="Rectangle: Rounded Corners 42">
            <a:extLst>
              <a:ext uri="{FF2B5EF4-FFF2-40B4-BE49-F238E27FC236}">
                <a16:creationId xmlns:a16="http://schemas.microsoft.com/office/drawing/2014/main" xmlns="" id="{FFBF92A4-8635-6D0B-FC93-7DA9A643E4F3}"/>
              </a:ext>
            </a:extLst>
          </p:cNvPr>
          <p:cNvSpPr/>
          <p:nvPr/>
        </p:nvSpPr>
        <p:spPr>
          <a:xfrm>
            <a:off x="5981700" y="37338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đứng</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bổng</a:t>
            </a:r>
            <a:endParaRPr lang="en-US" sz="3400" b="1" dirty="0">
              <a:solidFill>
                <a:prstClr val="white"/>
              </a:solidFill>
              <a:latin typeface="Cambria" panose="02040503050406030204" pitchFamily="18" charset="0"/>
              <a:ea typeface="Cambria" panose="02040503050406030204" pitchFamily="18" charset="0"/>
            </a:endParaRPr>
          </a:p>
        </p:txBody>
      </p:sp>
      <p:sp>
        <p:nvSpPr>
          <p:cNvPr id="44" name="Rectangle: Rounded Corners 43">
            <a:extLst>
              <a:ext uri="{FF2B5EF4-FFF2-40B4-BE49-F238E27FC236}">
                <a16:creationId xmlns:a16="http://schemas.microsoft.com/office/drawing/2014/main" xmlns="" id="{ADE7E85B-9E7C-99BB-F2C8-6FDF13345145}"/>
              </a:ext>
            </a:extLst>
          </p:cNvPr>
          <p:cNvSpPr/>
          <p:nvPr/>
        </p:nvSpPr>
        <p:spPr>
          <a:xfrm>
            <a:off x="571500" y="51562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lừng</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lững</a:t>
            </a:r>
            <a:endParaRPr lang="en-US" sz="3400" b="1" dirty="0">
              <a:solidFill>
                <a:prstClr val="white"/>
              </a:solidFill>
              <a:latin typeface="Cambria" panose="02040503050406030204" pitchFamily="18" charset="0"/>
              <a:ea typeface="Cambria" panose="02040503050406030204" pitchFamily="18" charset="0"/>
            </a:endParaRPr>
          </a:p>
        </p:txBody>
      </p:sp>
      <p:sp>
        <p:nvSpPr>
          <p:cNvPr id="45" name="Rectangle: Rounded Corners 44">
            <a:extLst>
              <a:ext uri="{FF2B5EF4-FFF2-40B4-BE49-F238E27FC236}">
                <a16:creationId xmlns:a16="http://schemas.microsoft.com/office/drawing/2014/main" xmlns="" id="{7AFFDD3D-6DAB-C4BF-0F73-E33ED0A26326}"/>
              </a:ext>
            </a:extLst>
          </p:cNvPr>
          <p:cNvSpPr/>
          <p:nvPr/>
        </p:nvSpPr>
        <p:spPr>
          <a:xfrm>
            <a:off x="3390900" y="51562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nắng</a:t>
            </a:r>
            <a:r>
              <a:rPr lang="en-US" sz="3400" b="1" dirty="0">
                <a:solidFill>
                  <a:prstClr val="white"/>
                </a:solidFill>
                <a:latin typeface="Cambria" panose="02040503050406030204" pitchFamily="18" charset="0"/>
                <a:ea typeface="Cambria" panose="02040503050406030204" pitchFamily="18" charset="0"/>
              </a:rPr>
              <a:t> non</a:t>
            </a:r>
          </a:p>
        </p:txBody>
      </p:sp>
      <p:sp>
        <p:nvSpPr>
          <p:cNvPr id="46" name="Rectangle: Rounded Corners 45">
            <a:extLst>
              <a:ext uri="{FF2B5EF4-FFF2-40B4-BE49-F238E27FC236}">
                <a16:creationId xmlns:a16="http://schemas.microsoft.com/office/drawing/2014/main" xmlns="" id="{F394FD31-073A-32DD-42B6-BF837A51A0B8}"/>
              </a:ext>
            </a:extLst>
          </p:cNvPr>
          <p:cNvSpPr/>
          <p:nvPr/>
        </p:nvSpPr>
        <p:spPr>
          <a:xfrm>
            <a:off x="5981700" y="5207000"/>
            <a:ext cx="2309961"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r>
              <a:rPr lang="en-US" sz="3400" b="1" dirty="0" err="1">
                <a:solidFill>
                  <a:prstClr val="white"/>
                </a:solidFill>
                <a:latin typeface="Cambria" panose="02040503050406030204" pitchFamily="18" charset="0"/>
                <a:ea typeface="Cambria" panose="02040503050406030204" pitchFamily="18" charset="0"/>
              </a:rPr>
              <a:t>lóng</a:t>
            </a:r>
            <a:r>
              <a:rPr lang="en-US" sz="3400" b="1" dirty="0">
                <a:solidFill>
                  <a:prstClr val="white"/>
                </a:solidFill>
                <a:latin typeface="Cambria" panose="02040503050406030204" pitchFamily="18" charset="0"/>
                <a:ea typeface="Cambria" panose="02040503050406030204" pitchFamily="18" charset="0"/>
              </a:rPr>
              <a:t> </a:t>
            </a:r>
            <a:r>
              <a:rPr lang="en-US" sz="3400" b="1" dirty="0" err="1">
                <a:solidFill>
                  <a:prstClr val="white"/>
                </a:solidFill>
                <a:latin typeface="Cambria" panose="02040503050406030204" pitchFamily="18" charset="0"/>
                <a:ea typeface="Cambria" panose="02040503050406030204" pitchFamily="18" charset="0"/>
              </a:rPr>
              <a:t>lánh</a:t>
            </a:r>
            <a:endParaRPr lang="en-US" sz="3400" b="1" dirty="0">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828947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768096"/>
              <a:endParaRPr lang="en-US" sz="1500" dirty="0">
                <a:solidFill>
                  <a:prstClr val="black"/>
                </a:solidFill>
                <a:latin typeface="Calibri"/>
              </a:endParaRPr>
            </a:p>
          </p:txBody>
        </p:sp>
      </p:grpSp>
      <p:sp>
        <p:nvSpPr>
          <p:cNvPr id="17" name="Freeform 15">
            <a:extLst>
              <a:ext uri="{FF2B5EF4-FFF2-40B4-BE49-F238E27FC236}">
                <a16:creationId xmlns:a16="http://schemas.microsoft.com/office/drawing/2014/main" xmlns="" id="{7852897F-8637-8A0F-658E-ECD137B8AB44}"/>
              </a:ext>
            </a:extLst>
          </p:cNvPr>
          <p:cNvSpPr/>
          <p:nvPr/>
        </p:nvSpPr>
        <p:spPr>
          <a:xfrm>
            <a:off x="7344804" y="387361"/>
            <a:ext cx="1714515"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txBody>
          <a:bodyPr lIns="51206" tIns="25603" rIns="51206" bIns="25603"/>
          <a:lstStyle/>
          <a:p>
            <a:pPr defTabSz="768096"/>
            <a:endParaRPr lang="en-US" sz="1500" dirty="0">
              <a:solidFill>
                <a:prstClr val="black"/>
              </a:solidFill>
              <a:latin typeface="Calibri"/>
            </a:endParaRPr>
          </a:p>
        </p:txBody>
      </p:sp>
      <p:sp>
        <p:nvSpPr>
          <p:cNvPr id="18" name="Rectangle: Rounded Corners 17">
            <a:extLst>
              <a:ext uri="{FF2B5EF4-FFF2-40B4-BE49-F238E27FC236}">
                <a16:creationId xmlns:a16="http://schemas.microsoft.com/office/drawing/2014/main" xmlns="" id="{DC4454BE-C69E-1194-EF4E-B6D6A48C8552}"/>
              </a:ext>
            </a:extLst>
          </p:cNvPr>
          <p:cNvSpPr/>
          <p:nvPr/>
        </p:nvSpPr>
        <p:spPr>
          <a:xfrm>
            <a:off x="571500" y="2311400"/>
            <a:ext cx="8247860" cy="3683769"/>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defTabSz="768096"/>
            <a:r>
              <a:rPr lang="vi-VN" sz="3000" b="1" dirty="0">
                <a:solidFill>
                  <a:prstClr val="black"/>
                </a:solidFill>
                <a:latin typeface="Cambria" panose="02040503050406030204" pitchFamily="18" charset="0"/>
                <a:ea typeface="Cambria" panose="02040503050406030204" pitchFamily="18" charset="0"/>
              </a:rPr>
              <a:t>Cát sa mạc mịn như bột</a:t>
            </a:r>
            <a:r>
              <a:rPr lang="vi-VN" sz="3000" b="1" dirty="0">
                <a:solidFill>
                  <a:srgbClr val="FF0000"/>
                </a:solidFill>
                <a:latin typeface="Cambria" panose="02040503050406030204" pitchFamily="18" charset="0"/>
                <a:ea typeface="Cambria" panose="02040503050406030204" pitchFamily="18" charset="0"/>
              </a:rPr>
              <a:t>/</a:t>
            </a:r>
            <a:r>
              <a:rPr lang="vi-VN" sz="3000" b="1" dirty="0">
                <a:solidFill>
                  <a:prstClr val="black"/>
                </a:solidFill>
                <a:latin typeface="Cambria" panose="02040503050406030204" pitchFamily="18" charset="0"/>
                <a:ea typeface="Cambria" panose="02040503050406030204" pitchFamily="18" charset="0"/>
              </a:rPr>
              <a:t> và mỏng manh như gió bụi,</a:t>
            </a:r>
            <a:r>
              <a:rPr lang="vi-VN" sz="3000" b="1" dirty="0">
                <a:solidFill>
                  <a:srgbClr val="FF0000"/>
                </a:solidFill>
                <a:latin typeface="Cambria" panose="02040503050406030204" pitchFamily="18" charset="0"/>
                <a:ea typeface="Cambria" panose="02040503050406030204" pitchFamily="18" charset="0"/>
              </a:rPr>
              <a:t>/ </a:t>
            </a:r>
            <a:r>
              <a:rPr lang="vi-VN" sz="3000" b="1" dirty="0">
                <a:solidFill>
                  <a:prstClr val="black"/>
                </a:solidFill>
                <a:latin typeface="Cambria" panose="02040503050406030204" pitchFamily="18" charset="0"/>
                <a:ea typeface="Cambria" panose="02040503050406030204" pitchFamily="18" charset="0"/>
              </a:rPr>
              <a:t>không to như cát Phan Thiết</a:t>
            </a:r>
            <a:r>
              <a:rPr lang="vi-VN" sz="3000" b="1" dirty="0">
                <a:solidFill>
                  <a:srgbClr val="FF0000"/>
                </a:solidFill>
                <a:latin typeface="Cambria" panose="02040503050406030204" pitchFamily="18" charset="0"/>
                <a:ea typeface="Cambria" panose="02040503050406030204" pitchFamily="18" charset="0"/>
              </a:rPr>
              <a:t>/</a:t>
            </a:r>
            <a:r>
              <a:rPr lang="vi-VN" sz="3000" b="1" dirty="0">
                <a:solidFill>
                  <a:prstClr val="black"/>
                </a:solidFill>
                <a:latin typeface="Cambria" panose="02040503050406030204" pitchFamily="18" charset="0"/>
                <a:ea typeface="Cambria" panose="02040503050406030204" pitchFamily="18" charset="0"/>
              </a:rPr>
              <a:t> hay ẩm ướt như cát Sầm Sơn.</a:t>
            </a:r>
            <a:r>
              <a:rPr lang="en-US" sz="3000" b="1" dirty="0">
                <a:solidFill>
                  <a:srgbClr val="FF0000"/>
                </a:solidFill>
                <a:latin typeface="Cambria" panose="02040503050406030204" pitchFamily="18" charset="0"/>
                <a:ea typeface="Cambria" panose="02040503050406030204" pitchFamily="18" charset="0"/>
              </a:rPr>
              <a:t>//</a:t>
            </a:r>
          </a:p>
          <a:p>
            <a:pPr algn="just" defTabSz="768096"/>
            <a:r>
              <a:rPr lang="vi-VN" sz="3000" b="1" dirty="0">
                <a:solidFill>
                  <a:prstClr val="black"/>
                </a:solidFill>
                <a:latin typeface="Cambria" panose="02040503050406030204" pitchFamily="18" charset="0"/>
                <a:ea typeface="Cambria" panose="02040503050406030204" pitchFamily="18" charset="0"/>
              </a:rPr>
              <a:t>Mọi người nằm kềnh ra những tấm chiếu dạ trải trên cát</a:t>
            </a:r>
            <a:r>
              <a:rPr lang="vi-VN" sz="3000" b="1" dirty="0">
                <a:solidFill>
                  <a:srgbClr val="FF0000"/>
                </a:solidFill>
                <a:latin typeface="Cambria" panose="02040503050406030204" pitchFamily="18" charset="0"/>
                <a:ea typeface="Cambria" panose="02040503050406030204" pitchFamily="18" charset="0"/>
              </a:rPr>
              <a:t>/</a:t>
            </a:r>
            <a:r>
              <a:rPr lang="vi-VN" sz="3000" b="1" dirty="0">
                <a:solidFill>
                  <a:prstClr val="black"/>
                </a:solidFill>
                <a:latin typeface="Cambria" panose="02040503050406030204" pitchFamily="18" charset="0"/>
                <a:ea typeface="Cambria" panose="02040503050406030204" pitchFamily="18" charset="0"/>
              </a:rPr>
              <a:t> để ngắm sao,</a:t>
            </a:r>
            <a:r>
              <a:rPr lang="vi-VN" sz="3000" b="1" dirty="0">
                <a:solidFill>
                  <a:srgbClr val="FF0000"/>
                </a:solidFill>
                <a:latin typeface="Cambria" panose="02040503050406030204" pitchFamily="18" charset="0"/>
                <a:ea typeface="Cambria" panose="02040503050406030204" pitchFamily="18" charset="0"/>
              </a:rPr>
              <a:t>/</a:t>
            </a:r>
            <a:r>
              <a:rPr lang="vi-VN" sz="3000" b="1" dirty="0">
                <a:solidFill>
                  <a:prstClr val="black"/>
                </a:solidFill>
                <a:latin typeface="Cambria" panose="02040503050406030204" pitchFamily="18" charset="0"/>
                <a:ea typeface="Cambria" panose="02040503050406030204" pitchFamily="18" charset="0"/>
              </a:rPr>
              <a:t> tận hưởng đêm duy nhất/ giữa sa mạc mênh mông.</a:t>
            </a:r>
            <a:r>
              <a:rPr lang="en-US" sz="3000" b="1" dirty="0">
                <a:solidFill>
                  <a:srgbClr val="FF0000"/>
                </a:solidFill>
                <a:latin typeface="Cambria" panose="02040503050406030204" pitchFamily="18" charset="0"/>
                <a:ea typeface="Cambria" panose="02040503050406030204" pitchFamily="18" charset="0"/>
              </a:rPr>
              <a:t>//</a:t>
            </a:r>
            <a:endParaRPr lang="vi-VN" sz="3000" b="1" dirty="0">
              <a:solidFill>
                <a:srgbClr val="FF0000"/>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xmlns="" id="{DCD01D4A-E21C-8DF5-C459-84F161D95E53}"/>
              </a:ext>
            </a:extLst>
          </p:cNvPr>
          <p:cNvPicPr>
            <a:picLocks noChangeAspect="1"/>
          </p:cNvPicPr>
          <p:nvPr/>
        </p:nvPicPr>
        <p:blipFill>
          <a:blip r:embed="rId7"/>
          <a:stretch>
            <a:fillRect/>
          </a:stretch>
        </p:blipFill>
        <p:spPr>
          <a:xfrm>
            <a:off x="1870913" y="690057"/>
            <a:ext cx="5363421" cy="1926503"/>
          </a:xfrm>
          <a:prstGeom prst="rect">
            <a:avLst/>
          </a:prstGeom>
        </p:spPr>
      </p:pic>
    </p:spTree>
    <p:extLst>
      <p:ext uri="{BB962C8B-B14F-4D97-AF65-F5344CB8AC3E}">
        <p14:creationId xmlns:p14="http://schemas.microsoft.com/office/powerpoint/2010/main" xmlns="" val="32828807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589" y="-425769"/>
            <a:ext cx="8680655"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768096"/>
                <a:endParaRPr lang="en-US" sz="1500" dirty="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768096"/>
                <a:endParaRPr lang="en-US" sz="1500" dirty="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768096"/>
                <a:endParaRPr lang="en-US" sz="1500" dirty="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768096"/>
                <a:endParaRPr lang="en-US" sz="15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512089">
                  <a:lnSpc>
                    <a:spcPts val="149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768096"/>
              <a:endParaRPr lang="en-US" sz="1500" dirty="0">
                <a:solidFill>
                  <a:prstClr val="black"/>
                </a:solidFill>
                <a:latin typeface="Calibri"/>
              </a:endParaRPr>
            </a:p>
          </p:txBody>
        </p:sp>
      </p:grpSp>
      <p:pic>
        <p:nvPicPr>
          <p:cNvPr id="17" name="Picture 16">
            <a:extLst>
              <a:ext uri="{FF2B5EF4-FFF2-40B4-BE49-F238E27FC236}">
                <a16:creationId xmlns:a16="http://schemas.microsoft.com/office/drawing/2014/main" xmlns="" id="{D0754311-6820-9F0F-62DD-91DDB1FECE36}"/>
              </a:ext>
            </a:extLst>
          </p:cNvPr>
          <p:cNvPicPr>
            <a:picLocks noChangeAspect="1"/>
          </p:cNvPicPr>
          <p:nvPr/>
        </p:nvPicPr>
        <p:blipFill>
          <a:blip r:embed="rId4"/>
          <a:stretch>
            <a:fillRect/>
          </a:stretch>
        </p:blipFill>
        <p:spPr>
          <a:xfrm>
            <a:off x="499631" y="487622"/>
            <a:ext cx="8088570" cy="1780186"/>
          </a:xfrm>
          <a:prstGeom prst="rect">
            <a:avLst/>
          </a:prstGeom>
        </p:spPr>
      </p:pic>
      <p:pic>
        <p:nvPicPr>
          <p:cNvPr id="16" name="Picture 15">
            <a:extLst>
              <a:ext uri="{FF2B5EF4-FFF2-40B4-BE49-F238E27FC236}">
                <a16:creationId xmlns:a16="http://schemas.microsoft.com/office/drawing/2014/main" xmlns="" id="{2BE751CA-B800-F44F-E9C0-55F049708B57}"/>
              </a:ext>
            </a:extLst>
          </p:cNvPr>
          <p:cNvPicPr>
            <a:picLocks noChangeAspect="1"/>
          </p:cNvPicPr>
          <p:nvPr/>
        </p:nvPicPr>
        <p:blipFill>
          <a:blip r:embed="rId5"/>
          <a:stretch>
            <a:fillRect/>
          </a:stretch>
        </p:blipFill>
        <p:spPr>
          <a:xfrm>
            <a:off x="1828800" y="2006600"/>
            <a:ext cx="5688446" cy="3962400"/>
          </a:xfrm>
          <a:prstGeom prst="rect">
            <a:avLst/>
          </a:prstGeom>
        </p:spPr>
      </p:pic>
    </p:spTree>
    <p:extLst>
      <p:ext uri="{BB962C8B-B14F-4D97-AF65-F5344CB8AC3E}">
        <p14:creationId xmlns:p14="http://schemas.microsoft.com/office/powerpoint/2010/main" xmlns="" val="389586233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240"/>
            <a:ext cx="9144000" cy="684276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2"/>
            <a:stretch>
              <a:fillRect/>
            </a:stretch>
          </a:blipFill>
        </p:spPr>
        <p:txBody>
          <a:bodyPr lIns="51206" tIns="25603" rIns="51206" bIns="25603"/>
          <a:lstStyle/>
          <a:p>
            <a:pPr defTabSz="512064">
              <a:defRPr/>
            </a:pPr>
            <a:endParaRPr lang="en-US" sz="1000" dirty="0">
              <a:solidFill>
                <a:prstClr val="black"/>
              </a:solidFill>
              <a:latin typeface="Calibri"/>
            </a:endParaRPr>
          </a:p>
        </p:txBody>
      </p:sp>
      <p:grpSp>
        <p:nvGrpSpPr>
          <p:cNvPr id="3" name="Group 11">
            <a:extLst>
              <a:ext uri="{FF2B5EF4-FFF2-40B4-BE49-F238E27FC236}">
                <a16:creationId xmlns:a16="http://schemas.microsoft.com/office/drawing/2014/main" xmlns="" id="{19CD0916-AC79-7BE4-FFF9-23ECD960EAA9}"/>
              </a:ext>
            </a:extLst>
          </p:cNvPr>
          <p:cNvGrpSpPr/>
          <p:nvPr/>
        </p:nvGrpSpPr>
        <p:grpSpPr>
          <a:xfrm>
            <a:off x="3532360" y="1892978"/>
            <a:ext cx="3020949" cy="4400964"/>
            <a:chOff x="0" y="0"/>
            <a:chExt cx="4238612" cy="1952115"/>
          </a:xfrm>
        </p:grpSpPr>
        <p:sp>
          <p:nvSpPr>
            <p:cNvPr id="6" name="Freeform 12">
              <a:extLst>
                <a:ext uri="{FF2B5EF4-FFF2-40B4-BE49-F238E27FC236}">
                  <a16:creationId xmlns:a16="http://schemas.microsoft.com/office/drawing/2014/main" xmlns="" id="{5A75FA17-84FE-7806-0B17-DF2CD30D39BF}"/>
                </a:ext>
              </a:extLst>
            </p:cNvPr>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7" name="TextBox 13">
              <a:extLst>
                <a:ext uri="{FF2B5EF4-FFF2-40B4-BE49-F238E27FC236}">
                  <a16:creationId xmlns:a16="http://schemas.microsoft.com/office/drawing/2014/main" xmlns="" id="{A6883119-77E6-FB88-3215-62ACFBB836DE}"/>
                </a:ext>
              </a:extLst>
            </p:cNvPr>
            <p:cNvSpPr txBox="1"/>
            <p:nvPr/>
          </p:nvSpPr>
          <p:spPr>
            <a:xfrm>
              <a:off x="0" y="-47625"/>
              <a:ext cx="4238612" cy="1999740"/>
            </a:xfrm>
            <a:prstGeom prst="rect">
              <a:avLst/>
            </a:prstGeom>
          </p:spPr>
          <p:txBody>
            <a:bodyPr lIns="33867" tIns="33867" rIns="33867" bIns="33867" rtlCol="0" anchor="ctr"/>
            <a:lstStyle/>
            <a:p>
              <a:pPr algn="ctr" defTabSz="341393">
                <a:lnSpc>
                  <a:spcPts val="993"/>
                </a:lnSpc>
                <a:defRPr/>
              </a:pPr>
              <a:endParaRPr sz="700">
                <a:solidFill>
                  <a:prstClr val="black"/>
                </a:solidFill>
                <a:latin typeface="Calibri"/>
              </a:endParaRPr>
            </a:p>
          </p:txBody>
        </p:sp>
      </p:grpSp>
      <p:pic>
        <p:nvPicPr>
          <p:cNvPr id="8" name="Picture 7">
            <a:extLst>
              <a:ext uri="{FF2B5EF4-FFF2-40B4-BE49-F238E27FC236}">
                <a16:creationId xmlns:a16="http://schemas.microsoft.com/office/drawing/2014/main" xmlns="" id="{10298B35-548B-8AC7-F111-A296D275C66C}"/>
              </a:ext>
            </a:extLst>
          </p:cNvPr>
          <p:cNvPicPr>
            <a:picLocks noChangeAspect="1"/>
          </p:cNvPicPr>
          <p:nvPr/>
        </p:nvPicPr>
        <p:blipFill>
          <a:blip r:embed="rId3"/>
          <a:stretch>
            <a:fillRect/>
          </a:stretch>
        </p:blipFill>
        <p:spPr>
          <a:xfrm>
            <a:off x="3314700" y="1549401"/>
            <a:ext cx="3518560" cy="5299559"/>
          </a:xfrm>
          <a:prstGeom prst="rect">
            <a:avLst/>
          </a:prstGeom>
        </p:spPr>
      </p:pic>
    </p:spTree>
    <p:extLst>
      <p:ext uri="{BB962C8B-B14F-4D97-AF65-F5344CB8AC3E}">
        <p14:creationId xmlns:p14="http://schemas.microsoft.com/office/powerpoint/2010/main" xmlns="" val="398859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1989</Words>
  <Application>Microsoft Office PowerPoint</Application>
  <PresentationFormat>On-screen Show (4:3)</PresentationFormat>
  <Paragraphs>99</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dc:creator>
  <cp:lastModifiedBy>BC</cp:lastModifiedBy>
  <cp:revision>4</cp:revision>
  <dcterms:created xsi:type="dcterms:W3CDTF">2025-05-05T11:59:20Z</dcterms:created>
  <dcterms:modified xsi:type="dcterms:W3CDTF">2025-05-06T00:18:18Z</dcterms:modified>
</cp:coreProperties>
</file>