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1"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6" d="100"/>
          <a:sy n="76" d="100"/>
        </p:scale>
        <p:origin x="-1206" y="1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84706DE-C846-4814-A7E4-2C73C8B9BAF6}" type="datetimeFigureOut">
              <a:rPr lang="en-US" smtClean="0"/>
              <a:t>6/6/2024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A0EBBF-3DA3-4C53-AEAC-CF208F3BDE37}" type="slidenum">
              <a:rPr lang="en-US" smtClean="0"/>
              <a:t>‹#›</a:t>
            </a:fld>
            <a:endParaRPr lang="en-US"/>
          </a:p>
        </p:txBody>
      </p:sp>
    </p:spTree>
    <p:extLst>
      <p:ext uri="{BB962C8B-B14F-4D97-AF65-F5344CB8AC3E}">
        <p14:creationId xmlns:p14="http://schemas.microsoft.com/office/powerpoint/2010/main" val="34743575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4706DE-C846-4814-A7E4-2C73C8B9BAF6}" type="datetimeFigureOut">
              <a:rPr lang="en-US" smtClean="0"/>
              <a:t>6/6/2024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A0EBBF-3DA3-4C53-AEAC-CF208F3BDE37}" type="slidenum">
              <a:rPr lang="en-US" smtClean="0"/>
              <a:t>‹#›</a:t>
            </a:fld>
            <a:endParaRPr lang="en-US"/>
          </a:p>
        </p:txBody>
      </p:sp>
    </p:spTree>
    <p:extLst>
      <p:ext uri="{BB962C8B-B14F-4D97-AF65-F5344CB8AC3E}">
        <p14:creationId xmlns:p14="http://schemas.microsoft.com/office/powerpoint/2010/main" val="24634781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4706DE-C846-4814-A7E4-2C73C8B9BAF6}" type="datetimeFigureOut">
              <a:rPr lang="en-US" smtClean="0"/>
              <a:t>6/6/2024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A0EBBF-3DA3-4C53-AEAC-CF208F3BDE37}" type="slidenum">
              <a:rPr lang="en-US" smtClean="0"/>
              <a:t>‹#›</a:t>
            </a:fld>
            <a:endParaRPr lang="en-US"/>
          </a:p>
        </p:txBody>
      </p:sp>
    </p:spTree>
    <p:extLst>
      <p:ext uri="{BB962C8B-B14F-4D97-AF65-F5344CB8AC3E}">
        <p14:creationId xmlns:p14="http://schemas.microsoft.com/office/powerpoint/2010/main" val="28484813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4706DE-C846-4814-A7E4-2C73C8B9BAF6}" type="datetimeFigureOut">
              <a:rPr lang="en-US" smtClean="0"/>
              <a:t>6/6/2024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A0EBBF-3DA3-4C53-AEAC-CF208F3BDE37}" type="slidenum">
              <a:rPr lang="en-US" smtClean="0"/>
              <a:t>‹#›</a:t>
            </a:fld>
            <a:endParaRPr lang="en-US"/>
          </a:p>
        </p:txBody>
      </p:sp>
    </p:spTree>
    <p:extLst>
      <p:ext uri="{BB962C8B-B14F-4D97-AF65-F5344CB8AC3E}">
        <p14:creationId xmlns:p14="http://schemas.microsoft.com/office/powerpoint/2010/main" val="13766390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84706DE-C846-4814-A7E4-2C73C8B9BAF6}" type="datetimeFigureOut">
              <a:rPr lang="en-US" smtClean="0"/>
              <a:t>6/6/2024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A0EBBF-3DA3-4C53-AEAC-CF208F3BDE37}" type="slidenum">
              <a:rPr lang="en-US" smtClean="0"/>
              <a:t>‹#›</a:t>
            </a:fld>
            <a:endParaRPr lang="en-US"/>
          </a:p>
        </p:txBody>
      </p:sp>
    </p:spTree>
    <p:extLst>
      <p:ext uri="{BB962C8B-B14F-4D97-AF65-F5344CB8AC3E}">
        <p14:creationId xmlns:p14="http://schemas.microsoft.com/office/powerpoint/2010/main" val="38153605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84706DE-C846-4814-A7E4-2C73C8B9BAF6}" type="datetimeFigureOut">
              <a:rPr lang="en-US" smtClean="0"/>
              <a:t>6/6/2024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A0EBBF-3DA3-4C53-AEAC-CF208F3BDE37}" type="slidenum">
              <a:rPr lang="en-US" smtClean="0"/>
              <a:t>‹#›</a:t>
            </a:fld>
            <a:endParaRPr lang="en-US"/>
          </a:p>
        </p:txBody>
      </p:sp>
    </p:spTree>
    <p:extLst>
      <p:ext uri="{BB962C8B-B14F-4D97-AF65-F5344CB8AC3E}">
        <p14:creationId xmlns:p14="http://schemas.microsoft.com/office/powerpoint/2010/main" val="15614087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84706DE-C846-4814-A7E4-2C73C8B9BAF6}" type="datetimeFigureOut">
              <a:rPr lang="en-US" smtClean="0"/>
              <a:t>6/6/2024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2A0EBBF-3DA3-4C53-AEAC-CF208F3BDE37}" type="slidenum">
              <a:rPr lang="en-US" smtClean="0"/>
              <a:t>‹#›</a:t>
            </a:fld>
            <a:endParaRPr lang="en-US"/>
          </a:p>
        </p:txBody>
      </p:sp>
    </p:spTree>
    <p:extLst>
      <p:ext uri="{BB962C8B-B14F-4D97-AF65-F5344CB8AC3E}">
        <p14:creationId xmlns:p14="http://schemas.microsoft.com/office/powerpoint/2010/main" val="322038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84706DE-C846-4814-A7E4-2C73C8B9BAF6}" type="datetimeFigureOut">
              <a:rPr lang="en-US" smtClean="0"/>
              <a:t>6/6/2024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2A0EBBF-3DA3-4C53-AEAC-CF208F3BDE37}" type="slidenum">
              <a:rPr lang="en-US" smtClean="0"/>
              <a:t>‹#›</a:t>
            </a:fld>
            <a:endParaRPr lang="en-US"/>
          </a:p>
        </p:txBody>
      </p:sp>
    </p:spTree>
    <p:extLst>
      <p:ext uri="{BB962C8B-B14F-4D97-AF65-F5344CB8AC3E}">
        <p14:creationId xmlns:p14="http://schemas.microsoft.com/office/powerpoint/2010/main" val="18927842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4706DE-C846-4814-A7E4-2C73C8B9BAF6}" type="datetimeFigureOut">
              <a:rPr lang="en-US" smtClean="0"/>
              <a:t>6/6/2024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2A0EBBF-3DA3-4C53-AEAC-CF208F3BDE37}" type="slidenum">
              <a:rPr lang="en-US" smtClean="0"/>
              <a:t>‹#›</a:t>
            </a:fld>
            <a:endParaRPr lang="en-US"/>
          </a:p>
        </p:txBody>
      </p:sp>
    </p:spTree>
    <p:extLst>
      <p:ext uri="{BB962C8B-B14F-4D97-AF65-F5344CB8AC3E}">
        <p14:creationId xmlns:p14="http://schemas.microsoft.com/office/powerpoint/2010/main" val="13189524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4706DE-C846-4814-A7E4-2C73C8B9BAF6}" type="datetimeFigureOut">
              <a:rPr lang="en-US" smtClean="0"/>
              <a:t>6/6/2024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A0EBBF-3DA3-4C53-AEAC-CF208F3BDE37}" type="slidenum">
              <a:rPr lang="en-US" smtClean="0"/>
              <a:t>‹#›</a:t>
            </a:fld>
            <a:endParaRPr lang="en-US"/>
          </a:p>
        </p:txBody>
      </p:sp>
    </p:spTree>
    <p:extLst>
      <p:ext uri="{BB962C8B-B14F-4D97-AF65-F5344CB8AC3E}">
        <p14:creationId xmlns:p14="http://schemas.microsoft.com/office/powerpoint/2010/main" val="18131460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4706DE-C846-4814-A7E4-2C73C8B9BAF6}" type="datetimeFigureOut">
              <a:rPr lang="en-US" smtClean="0"/>
              <a:t>6/6/2024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A0EBBF-3DA3-4C53-AEAC-CF208F3BDE37}" type="slidenum">
              <a:rPr lang="en-US" smtClean="0"/>
              <a:t>‹#›</a:t>
            </a:fld>
            <a:endParaRPr lang="en-US"/>
          </a:p>
        </p:txBody>
      </p:sp>
    </p:spTree>
    <p:extLst>
      <p:ext uri="{BB962C8B-B14F-4D97-AF65-F5344CB8AC3E}">
        <p14:creationId xmlns:p14="http://schemas.microsoft.com/office/powerpoint/2010/main" val="38061875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4706DE-C846-4814-A7E4-2C73C8B9BAF6}" type="datetimeFigureOut">
              <a:rPr lang="en-US" smtClean="0"/>
              <a:t>6/6/2024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A0EBBF-3DA3-4C53-AEAC-CF208F3BDE37}" type="slidenum">
              <a:rPr lang="en-US" smtClean="0"/>
              <a:t>‹#›</a:t>
            </a:fld>
            <a:endParaRPr lang="en-US"/>
          </a:p>
        </p:txBody>
      </p:sp>
    </p:spTree>
    <p:extLst>
      <p:ext uri="{BB962C8B-B14F-4D97-AF65-F5344CB8AC3E}">
        <p14:creationId xmlns:p14="http://schemas.microsoft.com/office/powerpoint/2010/main" val="29186519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smtClean="0">
                <a:solidFill>
                  <a:schemeClr val="bg1"/>
                </a:solidFill>
              </a:rPr>
              <a:t>Tiếng</a:t>
            </a:r>
            <a:r>
              <a:rPr lang="en-US" b="1" i="1" dirty="0" smtClean="0">
                <a:solidFill>
                  <a:schemeClr val="bg1"/>
                </a:solidFill>
              </a:rPr>
              <a:t> </a:t>
            </a:r>
            <a:r>
              <a:rPr lang="en-US" b="1" i="1" dirty="0" err="1" smtClean="0">
                <a:solidFill>
                  <a:schemeClr val="bg1"/>
                </a:solidFill>
              </a:rPr>
              <a:t>Việt</a:t>
            </a:r>
            <a:r>
              <a:rPr lang="en-US" b="1" i="1" dirty="0" smtClean="0">
                <a:solidFill>
                  <a:schemeClr val="bg1"/>
                </a:solidFill>
              </a:rPr>
              <a:t> 2 </a:t>
            </a:r>
            <a:r>
              <a:rPr lang="en-US" b="1" i="1" dirty="0" err="1" smtClean="0">
                <a:solidFill>
                  <a:schemeClr val="bg1"/>
                </a:solidFill>
              </a:rPr>
              <a:t>Tuần</a:t>
            </a:r>
            <a:r>
              <a:rPr lang="en-US" b="1" i="1" dirty="0" smtClean="0">
                <a:solidFill>
                  <a:schemeClr val="bg1"/>
                </a:solidFill>
              </a:rPr>
              <a:t> 11</a:t>
            </a:r>
            <a:endParaRPr lang="en-US" b="1" i="1" dirty="0">
              <a:solidFill>
                <a:schemeClr val="bg1"/>
              </a:solidFill>
            </a:endParaRPr>
          </a:p>
        </p:txBody>
      </p:sp>
      <p:sp>
        <p:nvSpPr>
          <p:cNvPr id="3" name="Content Placeholder 2"/>
          <p:cNvSpPr>
            <a:spLocks noGrp="1"/>
          </p:cNvSpPr>
          <p:nvPr>
            <p:ph idx="1"/>
          </p:nvPr>
        </p:nvSpPr>
        <p:spPr>
          <a:xfrm>
            <a:off x="228600" y="1447800"/>
            <a:ext cx="9144000" cy="4953000"/>
          </a:xfrm>
        </p:spPr>
        <p:txBody>
          <a:bodyPr/>
          <a:lstStyle/>
          <a:p>
            <a:pPr marL="0" indent="0">
              <a:buNone/>
            </a:pPr>
            <a:endParaRPr lang="en-US" dirty="0" smtClean="0"/>
          </a:p>
          <a:p>
            <a:pPr marL="0" indent="0">
              <a:buNone/>
            </a:pPr>
            <a:r>
              <a:rPr lang="en-US" sz="4200" b="1" dirty="0" smtClean="0">
                <a:solidFill>
                  <a:srgbClr val="FFFF00"/>
                </a:solidFill>
              </a:rPr>
              <a:t>BÀI 19: CHỮ A VÀ NHỮNG NGƯỜI BẠN</a:t>
            </a:r>
            <a:endParaRPr lang="en-US" sz="4200" b="1" dirty="0">
              <a:solidFill>
                <a:srgbClr val="FFFF00"/>
              </a:solidFill>
            </a:endParaRPr>
          </a:p>
        </p:txBody>
      </p:sp>
      <p:pic>
        <p:nvPicPr>
          <p:cNvPr id="1026" name="Picture 2"/>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447800" y="3581400"/>
            <a:ext cx="6337589" cy="289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76200"/>
            <a:ext cx="1866543" cy="1866543"/>
          </a:xfrm>
          <a:prstGeom prst="rect">
            <a:avLst/>
          </a:prstGeom>
        </p:spPr>
      </p:pic>
    </p:spTree>
    <p:extLst>
      <p:ext uri="{BB962C8B-B14F-4D97-AF65-F5344CB8AC3E}">
        <p14:creationId xmlns:p14="http://schemas.microsoft.com/office/powerpoint/2010/main" val="3304805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a:solidFill>
            <a:schemeClr val="accent2"/>
          </a:solidFill>
        </p:spPr>
        <p:txBody>
          <a:bodyPr/>
          <a:lstStyle/>
          <a:p>
            <a:r>
              <a:rPr lang="en-US" b="1" dirty="0" smtClean="0"/>
              <a:t>NÓI VÀ NGHE</a:t>
            </a:r>
            <a:endParaRPr lang="en-US" b="1" dirty="0"/>
          </a:p>
        </p:txBody>
      </p:sp>
      <p:sp>
        <p:nvSpPr>
          <p:cNvPr id="3" name="Content Placeholder 2"/>
          <p:cNvSpPr>
            <a:spLocks noGrp="1"/>
          </p:cNvSpPr>
          <p:nvPr>
            <p:ph idx="1"/>
          </p:nvPr>
        </p:nvSpPr>
        <p:spPr>
          <a:xfrm>
            <a:off x="457200" y="1143000"/>
            <a:ext cx="8229600" cy="5562600"/>
          </a:xfrm>
        </p:spPr>
        <p:txBody>
          <a:bodyPr>
            <a:normAutofit/>
          </a:bodyPr>
          <a:lstStyle/>
          <a:p>
            <a:pPr marL="0" indent="0">
              <a:buNone/>
            </a:pPr>
            <a:r>
              <a:rPr lang="en-US" b="1" dirty="0" smtClean="0"/>
              <a:t>                         </a:t>
            </a:r>
            <a:r>
              <a:rPr lang="en-US" b="1" dirty="0" smtClean="0">
                <a:solidFill>
                  <a:schemeClr val="bg1"/>
                </a:solidFill>
              </a:rPr>
              <a:t>NIỀM </a:t>
            </a:r>
            <a:r>
              <a:rPr lang="en-US" b="1" dirty="0">
                <a:solidFill>
                  <a:schemeClr val="bg1"/>
                </a:solidFill>
              </a:rPr>
              <a:t>VUI CỦA EM</a:t>
            </a:r>
            <a:endParaRPr lang="en-US" dirty="0">
              <a:solidFill>
                <a:schemeClr val="bg1"/>
              </a:solidFill>
            </a:endParaRPr>
          </a:p>
          <a:p>
            <a:pPr marL="0" indent="0">
              <a:buNone/>
            </a:pPr>
            <a:r>
              <a:rPr lang="en-US" b="1" dirty="0" err="1">
                <a:solidFill>
                  <a:schemeClr val="bg1"/>
                </a:solidFill>
              </a:rPr>
              <a:t>Câu</a:t>
            </a:r>
            <a:r>
              <a:rPr lang="en-US" b="1" dirty="0">
                <a:solidFill>
                  <a:schemeClr val="bg1"/>
                </a:solidFill>
              </a:rPr>
              <a:t> 1: </a:t>
            </a:r>
            <a:r>
              <a:rPr lang="en-US" b="1" dirty="0" err="1">
                <a:solidFill>
                  <a:schemeClr val="bg1"/>
                </a:solidFill>
              </a:rPr>
              <a:t>Quan</a:t>
            </a:r>
            <a:r>
              <a:rPr lang="en-US" b="1" dirty="0">
                <a:solidFill>
                  <a:schemeClr val="bg1"/>
                </a:solidFill>
              </a:rPr>
              <a:t> </a:t>
            </a:r>
            <a:r>
              <a:rPr lang="en-US" b="1" dirty="0" err="1">
                <a:solidFill>
                  <a:schemeClr val="bg1"/>
                </a:solidFill>
              </a:rPr>
              <a:t>sát</a:t>
            </a:r>
            <a:r>
              <a:rPr lang="en-US" b="1" dirty="0">
                <a:solidFill>
                  <a:schemeClr val="bg1"/>
                </a:solidFill>
              </a:rPr>
              <a:t> </a:t>
            </a:r>
            <a:r>
              <a:rPr lang="en-US" b="1" dirty="0" err="1">
                <a:solidFill>
                  <a:schemeClr val="bg1"/>
                </a:solidFill>
              </a:rPr>
              <a:t>tranh</a:t>
            </a:r>
            <a:r>
              <a:rPr lang="en-US" b="1" dirty="0">
                <a:solidFill>
                  <a:schemeClr val="bg1"/>
                </a:solidFill>
              </a:rPr>
              <a:t> </a:t>
            </a:r>
            <a:r>
              <a:rPr lang="en-US" b="1" dirty="0" err="1">
                <a:solidFill>
                  <a:schemeClr val="bg1"/>
                </a:solidFill>
              </a:rPr>
              <a:t>và</a:t>
            </a:r>
            <a:r>
              <a:rPr lang="en-US" b="1" dirty="0">
                <a:solidFill>
                  <a:schemeClr val="bg1"/>
                </a:solidFill>
              </a:rPr>
              <a:t> </a:t>
            </a:r>
            <a:r>
              <a:rPr lang="en-US" b="1" dirty="0" err="1">
                <a:solidFill>
                  <a:schemeClr val="bg1"/>
                </a:solidFill>
              </a:rPr>
              <a:t>nói</a:t>
            </a:r>
            <a:r>
              <a:rPr lang="en-US" b="1" dirty="0">
                <a:solidFill>
                  <a:schemeClr val="bg1"/>
                </a:solidFill>
              </a:rPr>
              <a:t> </a:t>
            </a:r>
            <a:r>
              <a:rPr lang="en-US" b="1" dirty="0" err="1">
                <a:solidFill>
                  <a:schemeClr val="bg1"/>
                </a:solidFill>
              </a:rPr>
              <a:t>về</a:t>
            </a:r>
            <a:r>
              <a:rPr lang="en-US" b="1" dirty="0">
                <a:solidFill>
                  <a:schemeClr val="bg1"/>
                </a:solidFill>
              </a:rPr>
              <a:t> </a:t>
            </a:r>
            <a:r>
              <a:rPr lang="en-US" b="1" dirty="0" err="1">
                <a:solidFill>
                  <a:schemeClr val="bg1"/>
                </a:solidFill>
              </a:rPr>
              <a:t>niềm</a:t>
            </a:r>
            <a:r>
              <a:rPr lang="en-US" b="1" dirty="0">
                <a:solidFill>
                  <a:schemeClr val="bg1"/>
                </a:solidFill>
              </a:rPr>
              <a:t> </a:t>
            </a:r>
            <a:r>
              <a:rPr lang="en-US" b="1" dirty="0" err="1">
                <a:solidFill>
                  <a:schemeClr val="bg1"/>
                </a:solidFill>
              </a:rPr>
              <a:t>vui</a:t>
            </a:r>
            <a:r>
              <a:rPr lang="en-US" b="1" dirty="0">
                <a:solidFill>
                  <a:schemeClr val="bg1"/>
                </a:solidFill>
              </a:rPr>
              <a:t> </a:t>
            </a:r>
            <a:r>
              <a:rPr lang="en-US" b="1" dirty="0" err="1">
                <a:solidFill>
                  <a:schemeClr val="bg1"/>
                </a:solidFill>
              </a:rPr>
              <a:t>của</a:t>
            </a:r>
            <a:r>
              <a:rPr lang="en-US" b="1" dirty="0">
                <a:solidFill>
                  <a:schemeClr val="bg1"/>
                </a:solidFill>
              </a:rPr>
              <a:t> </a:t>
            </a:r>
            <a:r>
              <a:rPr lang="en-US" b="1" dirty="0" err="1">
                <a:solidFill>
                  <a:schemeClr val="bg1"/>
                </a:solidFill>
              </a:rPr>
              <a:t>các</a:t>
            </a:r>
            <a:r>
              <a:rPr lang="en-US" b="1" dirty="0">
                <a:solidFill>
                  <a:schemeClr val="bg1"/>
                </a:solidFill>
              </a:rPr>
              <a:t> </a:t>
            </a:r>
            <a:r>
              <a:rPr lang="en-US" b="1" dirty="0" err="1">
                <a:solidFill>
                  <a:schemeClr val="bg1"/>
                </a:solidFill>
              </a:rPr>
              <a:t>nhân</a:t>
            </a:r>
            <a:r>
              <a:rPr lang="en-US" b="1" dirty="0">
                <a:solidFill>
                  <a:schemeClr val="bg1"/>
                </a:solidFill>
              </a:rPr>
              <a:t> </a:t>
            </a:r>
            <a:r>
              <a:rPr lang="en-US" b="1" dirty="0" err="1">
                <a:solidFill>
                  <a:schemeClr val="bg1"/>
                </a:solidFill>
              </a:rPr>
              <a:t>vật</a:t>
            </a:r>
            <a:r>
              <a:rPr lang="en-US" b="1" dirty="0">
                <a:solidFill>
                  <a:schemeClr val="bg1"/>
                </a:solidFill>
              </a:rPr>
              <a:t> </a:t>
            </a:r>
            <a:r>
              <a:rPr lang="en-US" b="1" dirty="0" err="1">
                <a:solidFill>
                  <a:schemeClr val="bg1"/>
                </a:solidFill>
              </a:rPr>
              <a:t>trong</a:t>
            </a:r>
            <a:r>
              <a:rPr lang="en-US" b="1" dirty="0">
                <a:solidFill>
                  <a:schemeClr val="bg1"/>
                </a:solidFill>
              </a:rPr>
              <a:t> </a:t>
            </a:r>
            <a:r>
              <a:rPr lang="en-US" b="1" dirty="0" err="1">
                <a:solidFill>
                  <a:schemeClr val="bg1"/>
                </a:solidFill>
              </a:rPr>
              <a:t>mỗi</a:t>
            </a:r>
            <a:r>
              <a:rPr lang="en-US" b="1" dirty="0">
                <a:solidFill>
                  <a:schemeClr val="bg1"/>
                </a:solidFill>
              </a:rPr>
              <a:t> </a:t>
            </a:r>
            <a:r>
              <a:rPr lang="en-US" b="1" dirty="0" err="1">
                <a:solidFill>
                  <a:schemeClr val="bg1"/>
                </a:solidFill>
              </a:rPr>
              <a:t>bức</a:t>
            </a:r>
            <a:r>
              <a:rPr lang="en-US" b="1" dirty="0">
                <a:solidFill>
                  <a:schemeClr val="bg1"/>
                </a:solidFill>
              </a:rPr>
              <a:t> </a:t>
            </a:r>
            <a:r>
              <a:rPr lang="en-US" b="1" dirty="0" err="1">
                <a:solidFill>
                  <a:schemeClr val="bg1"/>
                </a:solidFill>
              </a:rPr>
              <a:t>tranh</a:t>
            </a:r>
            <a:r>
              <a:rPr lang="en-US" b="1" dirty="0" smtClean="0">
                <a:solidFill>
                  <a:schemeClr val="bg1"/>
                </a:solidFill>
              </a:rPr>
              <a:t>.</a:t>
            </a:r>
            <a:endParaRPr lang="en-US" dirty="0">
              <a:solidFill>
                <a:schemeClr val="bg1"/>
              </a:solidFill>
            </a:endParaRPr>
          </a:p>
        </p:txBody>
      </p:sp>
      <p:pic>
        <p:nvPicPr>
          <p:cNvPr id="8196"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l="3148" t="14868" r="51065" b="20929"/>
          <a:stretch/>
        </p:blipFill>
        <p:spPr bwMode="auto">
          <a:xfrm>
            <a:off x="762000" y="2850056"/>
            <a:ext cx="7620000" cy="4007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91385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wheel(1)">
                                      <p:cBhvr>
                                        <p:cTn id="14" dur="2000"/>
                                        <p:tgtEl>
                                          <p:spTgt spid="3">
                                            <p:txEl>
                                              <p:pRg st="0" end="0"/>
                                            </p:txEl>
                                          </p:spTgt>
                                        </p:tgtEl>
                                      </p:cBhvr>
                                    </p:animEffect>
                                  </p:childTnLst>
                                </p:cTn>
                              </p:par>
                              <p:par>
                                <p:cTn id="15" presetID="21" presetClass="entr" presetSubtype="1" fill="hold"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heel(1)">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8196"/>
                                        </p:tgtEl>
                                        <p:attrNameLst>
                                          <p:attrName>style.visibility</p:attrName>
                                        </p:attrNameLst>
                                      </p:cBhvr>
                                      <p:to>
                                        <p:strVal val="visible"/>
                                      </p:to>
                                    </p:set>
                                    <p:anim calcmode="lin" valueType="num">
                                      <p:cBhvr>
                                        <p:cTn id="22" dur="500" fill="hold"/>
                                        <p:tgtEl>
                                          <p:spTgt spid="8196"/>
                                        </p:tgtEl>
                                        <p:attrNameLst>
                                          <p:attrName>ppt_w</p:attrName>
                                        </p:attrNameLst>
                                      </p:cBhvr>
                                      <p:tavLst>
                                        <p:tav tm="0">
                                          <p:val>
                                            <p:fltVal val="0"/>
                                          </p:val>
                                        </p:tav>
                                        <p:tav tm="100000">
                                          <p:val>
                                            <p:strVal val="#ppt_w"/>
                                          </p:val>
                                        </p:tav>
                                      </p:tavLst>
                                    </p:anim>
                                    <p:anim calcmode="lin" valueType="num">
                                      <p:cBhvr>
                                        <p:cTn id="23" dur="500" fill="hold"/>
                                        <p:tgtEl>
                                          <p:spTgt spid="8196"/>
                                        </p:tgtEl>
                                        <p:attrNameLst>
                                          <p:attrName>ppt_h</p:attrName>
                                        </p:attrNameLst>
                                      </p:cBhvr>
                                      <p:tavLst>
                                        <p:tav tm="0">
                                          <p:val>
                                            <p:fltVal val="0"/>
                                          </p:val>
                                        </p:tav>
                                        <p:tav tm="100000">
                                          <p:val>
                                            <p:strVal val="#ppt_h"/>
                                          </p:val>
                                        </p:tav>
                                      </p:tavLst>
                                    </p:anim>
                                    <p:animEffect transition="in" filter="fade">
                                      <p:cBhvr>
                                        <p:cTn id="24" dur="500"/>
                                        <p:tgtEl>
                                          <p:spTgt spid="81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440363"/>
          </a:xfrm>
        </p:spPr>
        <p:txBody>
          <a:bodyPr/>
          <a:lstStyle/>
          <a:p>
            <a:pPr marL="0" indent="0">
              <a:buNone/>
            </a:pPr>
            <a:r>
              <a:rPr lang="vi-VN" b="1" dirty="0">
                <a:solidFill>
                  <a:schemeClr val="bg1"/>
                </a:solidFill>
              </a:rPr>
              <a:t>Trả lời: </a:t>
            </a:r>
            <a:endParaRPr lang="vi-VN" dirty="0">
              <a:solidFill>
                <a:schemeClr val="bg1"/>
              </a:solidFill>
            </a:endParaRPr>
          </a:p>
          <a:p>
            <a:pPr marL="0" indent="0">
              <a:buNone/>
            </a:pPr>
            <a:r>
              <a:rPr lang="vi-VN" dirty="0">
                <a:solidFill>
                  <a:srgbClr val="FFFF00"/>
                </a:solidFill>
              </a:rPr>
              <a:t>- Tranh 1: Nai nói: “Niềm vui của tớ là được đi dạo trong cánh rừng mùa xuân”. </a:t>
            </a:r>
          </a:p>
          <a:p>
            <a:pPr marL="0" indent="0">
              <a:buNone/>
            </a:pPr>
            <a:r>
              <a:rPr lang="vi-VN" dirty="0">
                <a:solidFill>
                  <a:srgbClr val="FFFF00"/>
                </a:solidFill>
              </a:rPr>
              <a:t>- Tranh 2: Nhím nói: “Niềm vui của tớ là được cây rừng tặng cho nhiều quat chín”. </a:t>
            </a:r>
          </a:p>
          <a:p>
            <a:pPr marL="0" indent="0">
              <a:buNone/>
            </a:pPr>
            <a:r>
              <a:rPr lang="vi-VN" dirty="0">
                <a:solidFill>
                  <a:srgbClr val="FFFF00"/>
                </a:solidFill>
              </a:rPr>
              <a:t>- Tranh 3: Các bạn nhỏ nói: “Niềm vui của chúng tớ là được cùng học, cùng chơi với nhau”. </a:t>
            </a:r>
          </a:p>
          <a:p>
            <a:pPr marL="0" indent="0">
              <a:buNone/>
            </a:pPr>
            <a:endParaRPr lang="en-US" dirty="0">
              <a:solidFill>
                <a:srgbClr val="FFFF00"/>
              </a:solidFill>
            </a:endParaRPr>
          </a:p>
        </p:txBody>
      </p:sp>
    </p:spTree>
    <p:extLst>
      <p:ext uri="{BB962C8B-B14F-4D97-AF65-F5344CB8AC3E}">
        <p14:creationId xmlns:p14="http://schemas.microsoft.com/office/powerpoint/2010/main" val="2859089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p:cTn id="12"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p:cTn id="26"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7"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8"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592763"/>
          </a:xfrm>
        </p:spPr>
        <p:txBody>
          <a:bodyPr/>
          <a:lstStyle/>
          <a:p>
            <a:pPr marL="0" indent="0">
              <a:buNone/>
            </a:pPr>
            <a:r>
              <a:rPr lang="vi-VN" b="1" dirty="0">
                <a:solidFill>
                  <a:schemeClr val="bg1"/>
                </a:solidFill>
              </a:rPr>
              <a:t>Câu 2 </a:t>
            </a:r>
            <a:r>
              <a:rPr lang="vi-VN" b="1" dirty="0" smtClean="0">
                <a:solidFill>
                  <a:schemeClr val="bg1"/>
                </a:solidFill>
              </a:rPr>
              <a:t>:</a:t>
            </a:r>
            <a:r>
              <a:rPr lang="vi-VN" b="1" dirty="0">
                <a:solidFill>
                  <a:schemeClr val="bg1"/>
                </a:solidFill>
              </a:rPr>
              <a:t> </a:t>
            </a:r>
            <a:r>
              <a:rPr lang="vi-VN" dirty="0">
                <a:solidFill>
                  <a:schemeClr val="bg1"/>
                </a:solidFill>
              </a:rPr>
              <a:t>Niềm vui của em là gì? Điều gì làm em không vui? Hãy chia sẻ cùng các bạn?</a:t>
            </a:r>
          </a:p>
          <a:p>
            <a:pPr marL="0" indent="0">
              <a:buNone/>
            </a:pPr>
            <a:r>
              <a:rPr lang="vi-VN" b="1" dirty="0">
                <a:solidFill>
                  <a:schemeClr val="bg1"/>
                </a:solidFill>
              </a:rPr>
              <a:t>Trả lời: </a:t>
            </a:r>
            <a:endParaRPr lang="vi-VN" dirty="0">
              <a:solidFill>
                <a:schemeClr val="bg1"/>
              </a:solidFill>
            </a:endParaRPr>
          </a:p>
          <a:p>
            <a:pPr marL="0" indent="0">
              <a:buNone/>
            </a:pPr>
            <a:endParaRPr lang="en-US" dirty="0" smtClean="0">
              <a:solidFill>
                <a:schemeClr val="bg1"/>
              </a:solidFill>
            </a:endParaRPr>
          </a:p>
          <a:p>
            <a:pPr marL="0" indent="0">
              <a:buNone/>
            </a:pPr>
            <a:r>
              <a:rPr lang="vi-VN" dirty="0" smtClean="0">
                <a:solidFill>
                  <a:schemeClr val="bg1"/>
                </a:solidFill>
              </a:rPr>
              <a:t> </a:t>
            </a:r>
            <a:r>
              <a:rPr lang="vi-VN" dirty="0">
                <a:solidFill>
                  <a:srgbClr val="FFFF00"/>
                </a:solidFill>
              </a:rPr>
              <a:t>Niềm vui của em là mỗi ngày được đến lớp, gặp gỡ bạn bè, thầy cô và học được nhiều bài hay. Em sẽ không vui nếu như mình bị điểm kém </a:t>
            </a:r>
          </a:p>
          <a:p>
            <a:pPr marL="0" indent="0">
              <a:buNone/>
            </a:pPr>
            <a:endParaRPr lang="en-US" dirty="0"/>
          </a:p>
        </p:txBody>
      </p:sp>
    </p:spTree>
    <p:extLst>
      <p:ext uri="{BB962C8B-B14F-4D97-AF65-F5344CB8AC3E}">
        <p14:creationId xmlns:p14="http://schemas.microsoft.com/office/powerpoint/2010/main" val="983883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heel(1)">
                                      <p:cBhvr>
                                        <p:cTn id="17"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solidFill>
        </p:spPr>
        <p:txBody>
          <a:bodyPr/>
          <a:lstStyle/>
          <a:p>
            <a:r>
              <a:rPr lang="en-US" b="1" dirty="0" smtClean="0"/>
              <a:t>VẬN DỤNG</a:t>
            </a:r>
            <a:endParaRPr lang="en-US" b="1" dirty="0"/>
          </a:p>
        </p:txBody>
      </p:sp>
      <p:sp>
        <p:nvSpPr>
          <p:cNvPr id="3" name="Content Placeholder 2"/>
          <p:cNvSpPr>
            <a:spLocks noGrp="1"/>
          </p:cNvSpPr>
          <p:nvPr>
            <p:ph idx="1"/>
          </p:nvPr>
        </p:nvSpPr>
        <p:spPr/>
        <p:txBody>
          <a:bodyPr>
            <a:normAutofit fontScale="92500"/>
          </a:bodyPr>
          <a:lstStyle/>
          <a:p>
            <a:pPr marL="0" indent="0">
              <a:buNone/>
            </a:pPr>
            <a:r>
              <a:rPr lang="vi-VN" b="1" dirty="0">
                <a:solidFill>
                  <a:schemeClr val="bg1"/>
                </a:solidFill>
              </a:rPr>
              <a:t>Câu hỏi </a:t>
            </a:r>
            <a:r>
              <a:rPr lang="en-US" b="1" dirty="0" smtClean="0">
                <a:solidFill>
                  <a:schemeClr val="bg1"/>
                </a:solidFill>
              </a:rPr>
              <a:t>:</a:t>
            </a:r>
            <a:r>
              <a:rPr lang="vi-VN" b="1" dirty="0">
                <a:solidFill>
                  <a:schemeClr val="bg1"/>
                </a:solidFill>
              </a:rPr>
              <a:t> </a:t>
            </a:r>
            <a:r>
              <a:rPr lang="vi-VN" dirty="0">
                <a:solidFill>
                  <a:schemeClr val="bg1"/>
                </a:solidFill>
              </a:rPr>
              <a:t>Nói chuyện với người thân về niềm vui của từng thành viên trong gia đình em. </a:t>
            </a:r>
          </a:p>
          <a:p>
            <a:pPr marL="0" indent="0">
              <a:buNone/>
            </a:pPr>
            <a:r>
              <a:rPr lang="vi-VN" b="1" dirty="0">
                <a:solidFill>
                  <a:schemeClr val="bg1"/>
                </a:solidFill>
              </a:rPr>
              <a:t> </a:t>
            </a:r>
            <a:r>
              <a:rPr lang="en-US" b="1" dirty="0" err="1" smtClean="0">
                <a:solidFill>
                  <a:schemeClr val="bg1"/>
                </a:solidFill>
              </a:rPr>
              <a:t>Ví</a:t>
            </a:r>
            <a:r>
              <a:rPr lang="en-US" b="1" dirty="0" smtClean="0">
                <a:solidFill>
                  <a:schemeClr val="bg1"/>
                </a:solidFill>
              </a:rPr>
              <a:t> </a:t>
            </a:r>
            <a:r>
              <a:rPr lang="en-US" b="1" dirty="0" err="1" smtClean="0">
                <a:solidFill>
                  <a:schemeClr val="bg1"/>
                </a:solidFill>
              </a:rPr>
              <a:t>dụ</a:t>
            </a:r>
            <a:r>
              <a:rPr lang="en-US" b="1" dirty="0" smtClean="0">
                <a:solidFill>
                  <a:schemeClr val="bg1"/>
                </a:solidFill>
              </a:rPr>
              <a:t> </a:t>
            </a:r>
            <a:r>
              <a:rPr lang="en-US" b="1" dirty="0" err="1" smtClean="0">
                <a:solidFill>
                  <a:schemeClr val="bg1"/>
                </a:solidFill>
              </a:rPr>
              <a:t>kham</a:t>
            </a:r>
            <a:r>
              <a:rPr lang="en-US" b="1" dirty="0" smtClean="0">
                <a:solidFill>
                  <a:schemeClr val="bg1"/>
                </a:solidFill>
              </a:rPr>
              <a:t> </a:t>
            </a:r>
            <a:r>
              <a:rPr lang="en-US" b="1" dirty="0" err="1" smtClean="0">
                <a:solidFill>
                  <a:schemeClr val="bg1"/>
                </a:solidFill>
              </a:rPr>
              <a:t>khảo</a:t>
            </a:r>
            <a:r>
              <a:rPr lang="vi-VN" b="1" dirty="0" smtClean="0">
                <a:solidFill>
                  <a:schemeClr val="bg1"/>
                </a:solidFill>
              </a:rPr>
              <a:t>:</a:t>
            </a:r>
            <a:r>
              <a:rPr lang="vi-VN" b="1" dirty="0">
                <a:solidFill>
                  <a:schemeClr val="bg1"/>
                </a:solidFill>
              </a:rPr>
              <a:t> </a:t>
            </a:r>
            <a:endParaRPr lang="vi-VN" dirty="0">
              <a:solidFill>
                <a:schemeClr val="bg1"/>
              </a:solidFill>
            </a:endParaRPr>
          </a:p>
          <a:p>
            <a:r>
              <a:rPr lang="vi-VN" dirty="0">
                <a:solidFill>
                  <a:srgbClr val="FFFF00"/>
                </a:solidFill>
              </a:rPr>
              <a:t>Niềm vui của mẹ là nấu được nhiều món ăn ngon. </a:t>
            </a:r>
          </a:p>
          <a:p>
            <a:r>
              <a:rPr lang="vi-VN" dirty="0">
                <a:solidFill>
                  <a:srgbClr val="FFFF00"/>
                </a:solidFill>
              </a:rPr>
              <a:t>Niềm vui của bố là lái xe được nhiều khách. </a:t>
            </a:r>
          </a:p>
          <a:p>
            <a:r>
              <a:rPr lang="vi-VN" dirty="0">
                <a:solidFill>
                  <a:srgbClr val="FFFF00"/>
                </a:solidFill>
              </a:rPr>
              <a:t>Niềm vui của em là được thật nhiều điểm tốt. </a:t>
            </a:r>
          </a:p>
          <a:p>
            <a:pPr marL="0" indent="0">
              <a:buNone/>
            </a:pPr>
            <a:endParaRPr lang="en-US" dirty="0">
              <a:solidFill>
                <a:schemeClr val="bg1"/>
              </a:solidFill>
            </a:endParaRPr>
          </a:p>
        </p:txBody>
      </p:sp>
    </p:spTree>
    <p:extLst>
      <p:ext uri="{BB962C8B-B14F-4D97-AF65-F5344CB8AC3E}">
        <p14:creationId xmlns:p14="http://schemas.microsoft.com/office/powerpoint/2010/main" val="1986951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wheel(1)">
                                      <p:cBhvr>
                                        <p:cTn id="14" dur="20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wipe(down)">
                                      <p:cBhvr>
                                        <p:cTn id="19" dur="5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fade">
                                      <p:cBhvr>
                                        <p:cTn id="24" dur="1000"/>
                                        <p:tgtEl>
                                          <p:spTgt spid="3">
                                            <p:txEl>
                                              <p:pRg st="2" end="2"/>
                                            </p:txEl>
                                          </p:spTgt>
                                        </p:tgtEl>
                                      </p:cBhvr>
                                    </p:animEffect>
                                    <p:anim calcmode="lin" valueType="num">
                                      <p:cBhvr>
                                        <p:cTn id="2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fade">
                                      <p:cBhvr>
                                        <p:cTn id="29" dur="1000"/>
                                        <p:tgtEl>
                                          <p:spTgt spid="3">
                                            <p:txEl>
                                              <p:pRg st="3" end="3"/>
                                            </p:txEl>
                                          </p:spTgt>
                                        </p:tgtEl>
                                      </p:cBhvr>
                                    </p:animEffect>
                                    <p:anim calcmode="lin" valueType="num">
                                      <p:cBhvr>
                                        <p:cTn id="3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3" end="3"/>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Effect transition="in" filter="fade">
                                      <p:cBhvr>
                                        <p:cTn id="34" dur="1000"/>
                                        <p:tgtEl>
                                          <p:spTgt spid="3">
                                            <p:txEl>
                                              <p:pRg st="4" end="4"/>
                                            </p:txEl>
                                          </p:spTgt>
                                        </p:tgtEl>
                                      </p:cBhvr>
                                    </p:animEffect>
                                    <p:anim calcmode="lin" valueType="num">
                                      <p:cBhvr>
                                        <p:cTn id="3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solidFill>
        </p:spPr>
        <p:txBody>
          <a:bodyPr/>
          <a:lstStyle/>
          <a:p>
            <a:r>
              <a:rPr lang="en-US" b="1" dirty="0" smtClean="0"/>
              <a:t>DẶN DÒ</a:t>
            </a:r>
            <a:endParaRPr lang="en-US" b="1" dirty="0"/>
          </a:p>
        </p:txBody>
      </p:sp>
      <p:sp>
        <p:nvSpPr>
          <p:cNvPr id="3" name="Content Placeholder 2"/>
          <p:cNvSpPr>
            <a:spLocks noGrp="1"/>
          </p:cNvSpPr>
          <p:nvPr>
            <p:ph idx="1"/>
          </p:nvPr>
        </p:nvSpPr>
        <p:spPr>
          <a:xfrm>
            <a:off x="1371600" y="1600201"/>
            <a:ext cx="6172200" cy="3962400"/>
          </a:xfrm>
          <a:solidFill>
            <a:schemeClr val="bg1">
              <a:lumMod val="95000"/>
            </a:schemeClr>
          </a:solidFill>
        </p:spPr>
        <p:txBody>
          <a:bodyPr/>
          <a:lstStyle/>
          <a:p>
            <a:pPr>
              <a:buFont typeface="Wingdings" pitchFamily="2" charset="2"/>
              <a:buChar char="ü"/>
            </a:pPr>
            <a:r>
              <a:rPr lang="en-US" dirty="0" smtClean="0"/>
              <a:t> </a:t>
            </a:r>
            <a:r>
              <a:rPr lang="en-US" dirty="0" err="1" smtClean="0"/>
              <a:t>Xem</a:t>
            </a:r>
            <a:r>
              <a:rPr lang="en-US" dirty="0" smtClean="0"/>
              <a:t> </a:t>
            </a:r>
            <a:r>
              <a:rPr lang="en-US" dirty="0" err="1" smtClean="0"/>
              <a:t>bài</a:t>
            </a:r>
            <a:r>
              <a:rPr lang="en-US" dirty="0" smtClean="0"/>
              <a:t> </a:t>
            </a:r>
            <a:r>
              <a:rPr lang="en-US" dirty="0" err="1" smtClean="0"/>
              <a:t>bài</a:t>
            </a:r>
            <a:r>
              <a:rPr lang="en-US" dirty="0" smtClean="0"/>
              <a:t> </a:t>
            </a:r>
            <a:r>
              <a:rPr lang="en-US" dirty="0" err="1" smtClean="0"/>
              <a:t>học</a:t>
            </a:r>
            <a:r>
              <a:rPr lang="en-US" dirty="0" smtClean="0"/>
              <a:t> </a:t>
            </a:r>
            <a:r>
              <a:rPr lang="en-US" dirty="0" err="1" smtClean="0"/>
              <a:t>ngày</a:t>
            </a:r>
            <a:r>
              <a:rPr lang="en-US" dirty="0" smtClean="0"/>
              <a:t> </a:t>
            </a:r>
            <a:r>
              <a:rPr lang="en-US" dirty="0" err="1" smtClean="0"/>
              <a:t>hôm</a:t>
            </a:r>
            <a:r>
              <a:rPr lang="en-US" dirty="0" smtClean="0"/>
              <a:t> nay</a:t>
            </a:r>
          </a:p>
          <a:p>
            <a:pPr>
              <a:buFont typeface="Wingdings" pitchFamily="2" charset="2"/>
              <a:buChar char="ü"/>
            </a:pPr>
            <a:r>
              <a:rPr lang="en-US" dirty="0"/>
              <a:t> </a:t>
            </a:r>
            <a:r>
              <a:rPr lang="en-US" dirty="0" err="1" smtClean="0"/>
              <a:t>Làm</a:t>
            </a:r>
            <a:r>
              <a:rPr lang="en-US" dirty="0" smtClean="0"/>
              <a:t> </a:t>
            </a:r>
            <a:r>
              <a:rPr lang="en-US" dirty="0" err="1" smtClean="0"/>
              <a:t>bài</a:t>
            </a:r>
            <a:r>
              <a:rPr lang="en-US" dirty="0" smtClean="0"/>
              <a:t> </a:t>
            </a:r>
            <a:r>
              <a:rPr lang="en-US" dirty="0" err="1" smtClean="0"/>
              <a:t>tập</a:t>
            </a:r>
            <a:r>
              <a:rPr lang="en-US" dirty="0" smtClean="0"/>
              <a:t> </a:t>
            </a:r>
            <a:r>
              <a:rPr lang="en-US" dirty="0" err="1" smtClean="0"/>
              <a:t>trong</a:t>
            </a:r>
            <a:r>
              <a:rPr lang="en-US" dirty="0" smtClean="0"/>
              <a:t> </a:t>
            </a:r>
            <a:r>
              <a:rPr lang="en-US" dirty="0" err="1" smtClean="0"/>
              <a:t>sách</a:t>
            </a:r>
            <a:r>
              <a:rPr lang="en-US" dirty="0" smtClean="0"/>
              <a:t> </a:t>
            </a:r>
            <a:r>
              <a:rPr lang="en-US" dirty="0" err="1" smtClean="0"/>
              <a:t>bài</a:t>
            </a:r>
            <a:r>
              <a:rPr lang="en-US" dirty="0" smtClean="0"/>
              <a:t> </a:t>
            </a:r>
            <a:r>
              <a:rPr lang="en-US" dirty="0" err="1" smtClean="0"/>
              <a:t>tập</a:t>
            </a:r>
            <a:r>
              <a:rPr lang="en-US" dirty="0" smtClean="0"/>
              <a:t> </a:t>
            </a:r>
            <a:r>
              <a:rPr lang="en-US" dirty="0" err="1" smtClean="0"/>
              <a:t>trang</a:t>
            </a:r>
            <a:r>
              <a:rPr lang="en-US" dirty="0" smtClean="0"/>
              <a:t> 44-45</a:t>
            </a:r>
          </a:p>
          <a:p>
            <a:pPr>
              <a:buFont typeface="Wingdings" pitchFamily="2" charset="2"/>
              <a:buChar char="ü"/>
            </a:pPr>
            <a:r>
              <a:rPr lang="en-US" dirty="0"/>
              <a:t> </a:t>
            </a:r>
            <a:r>
              <a:rPr lang="en-US" dirty="0" err="1" smtClean="0"/>
              <a:t>Luyện</a:t>
            </a:r>
            <a:r>
              <a:rPr lang="en-US" dirty="0" smtClean="0"/>
              <a:t> </a:t>
            </a:r>
            <a:r>
              <a:rPr lang="en-US" dirty="0" err="1" smtClean="0"/>
              <a:t>viết</a:t>
            </a:r>
            <a:r>
              <a:rPr lang="en-US" dirty="0" smtClean="0"/>
              <a:t> </a:t>
            </a:r>
            <a:r>
              <a:rPr lang="en-US" dirty="0" err="1" smtClean="0"/>
              <a:t>chữ</a:t>
            </a:r>
            <a:r>
              <a:rPr lang="en-US" dirty="0" smtClean="0"/>
              <a:t>: I,K </a:t>
            </a:r>
            <a:r>
              <a:rPr lang="en-US" dirty="0" err="1" smtClean="0"/>
              <a:t>trong</a:t>
            </a:r>
            <a:r>
              <a:rPr lang="en-US" dirty="0" smtClean="0"/>
              <a:t> </a:t>
            </a:r>
            <a:r>
              <a:rPr lang="en-US" dirty="0" err="1" smtClean="0"/>
              <a:t>tập</a:t>
            </a:r>
            <a:r>
              <a:rPr lang="en-US" dirty="0" smtClean="0"/>
              <a:t> </a:t>
            </a:r>
            <a:r>
              <a:rPr lang="en-US" dirty="0" err="1" smtClean="0"/>
              <a:t>Luyện</a:t>
            </a:r>
            <a:r>
              <a:rPr lang="en-US" dirty="0" smtClean="0"/>
              <a:t> </a:t>
            </a:r>
            <a:r>
              <a:rPr lang="en-US" dirty="0" err="1" smtClean="0"/>
              <a:t>Viết</a:t>
            </a:r>
            <a:r>
              <a:rPr lang="en-US" dirty="0" smtClean="0"/>
              <a:t> </a:t>
            </a:r>
            <a:r>
              <a:rPr lang="en-US" dirty="0" err="1" smtClean="0"/>
              <a:t>trang</a:t>
            </a:r>
            <a:r>
              <a:rPr lang="en-US" dirty="0" smtClean="0"/>
              <a:t> 24-25</a:t>
            </a:r>
          </a:p>
          <a:p>
            <a:pPr>
              <a:buFont typeface="Wingdings" pitchFamily="2" charset="2"/>
              <a:buChar char="ü"/>
            </a:pPr>
            <a:r>
              <a:rPr lang="en-US" dirty="0"/>
              <a:t> </a:t>
            </a:r>
            <a:r>
              <a:rPr lang="en-US" dirty="0" err="1" smtClean="0"/>
              <a:t>Chuẩn</a:t>
            </a:r>
            <a:r>
              <a:rPr lang="en-US" dirty="0" smtClean="0"/>
              <a:t> </a:t>
            </a:r>
            <a:r>
              <a:rPr lang="en-US" dirty="0" err="1" smtClean="0"/>
              <a:t>bị</a:t>
            </a:r>
            <a:r>
              <a:rPr lang="en-US" dirty="0" smtClean="0"/>
              <a:t> </a:t>
            </a:r>
            <a:r>
              <a:rPr lang="en-US" dirty="0" err="1" smtClean="0"/>
              <a:t>bài</a:t>
            </a:r>
            <a:r>
              <a:rPr lang="en-US" dirty="0"/>
              <a:t> </a:t>
            </a:r>
            <a:r>
              <a:rPr lang="en-US" dirty="0" smtClean="0"/>
              <a:t>20: </a:t>
            </a:r>
            <a:r>
              <a:rPr lang="en-US" dirty="0" err="1" smtClean="0"/>
              <a:t>Nhím</a:t>
            </a:r>
            <a:r>
              <a:rPr lang="en-US" dirty="0" smtClean="0"/>
              <a:t> </a:t>
            </a:r>
            <a:r>
              <a:rPr lang="en-US" dirty="0" err="1" smtClean="0"/>
              <a:t>Nâu</a:t>
            </a:r>
            <a:r>
              <a:rPr lang="en-US" dirty="0" smtClean="0"/>
              <a:t> </a:t>
            </a:r>
            <a:r>
              <a:rPr lang="en-US" dirty="0" err="1" smtClean="0"/>
              <a:t>Kết</a:t>
            </a:r>
            <a:r>
              <a:rPr lang="en-US" dirty="0" smtClean="0"/>
              <a:t> </a:t>
            </a:r>
            <a:r>
              <a:rPr lang="en-US" dirty="0" err="1" smtClean="0"/>
              <a:t>Bạn</a:t>
            </a:r>
            <a:r>
              <a:rPr lang="en-US" dirty="0" smtClean="0"/>
              <a:t> </a:t>
            </a:r>
            <a:r>
              <a:rPr lang="en-US" dirty="0" err="1" smtClean="0"/>
              <a:t>trang</a:t>
            </a:r>
            <a:r>
              <a:rPr lang="en-US" dirty="0" smtClean="0"/>
              <a:t> 89</a:t>
            </a:r>
            <a:endParaRPr lang="en-US" dirty="0"/>
          </a:p>
        </p:txBody>
      </p:sp>
    </p:spTree>
    <p:extLst>
      <p:ext uri="{BB962C8B-B14F-4D97-AF65-F5344CB8AC3E}">
        <p14:creationId xmlns:p14="http://schemas.microsoft.com/office/powerpoint/2010/main" val="14920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p:cTn id="21"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3" dur="500"/>
                                        <p:tgtEl>
                                          <p:spTgt spid="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 calcmode="lin" valueType="num">
                                      <p:cBhvr>
                                        <p:cTn id="28"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30" dur="500"/>
                                        <p:tgtEl>
                                          <p:spTgt spid="3">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 calcmode="lin" valueType="num">
                                      <p:cBhvr>
                                        <p:cTn id="35"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943600"/>
          </a:xfrm>
        </p:spPr>
        <p:txBody>
          <a:bodyPr>
            <a:normAutofit lnSpcReduction="10000"/>
          </a:bodyPr>
          <a:lstStyle/>
          <a:p>
            <a:pPr marL="0" indent="0">
              <a:buNone/>
            </a:pPr>
            <a:r>
              <a:rPr lang="en-US" sz="9600" dirty="0" smtClean="0">
                <a:solidFill>
                  <a:srgbClr val="FFC000"/>
                </a:solidFill>
              </a:rPr>
              <a:t>HẸN GẶP LẠI CÁC CON!</a:t>
            </a:r>
          </a:p>
          <a:p>
            <a:pPr marL="0" indent="0">
              <a:buNone/>
            </a:pPr>
            <a:endParaRPr lang="en-US" sz="2800" dirty="0"/>
          </a:p>
          <a:p>
            <a:pPr marL="0" indent="0">
              <a:buNone/>
            </a:pPr>
            <a:endParaRPr lang="en-US" sz="2800" dirty="0" smtClean="0"/>
          </a:p>
          <a:p>
            <a:pPr marL="0" indent="0">
              <a:buNone/>
            </a:pPr>
            <a:endParaRPr lang="en-US" sz="2800" dirty="0"/>
          </a:p>
          <a:p>
            <a:pPr marL="0" indent="0">
              <a:buNone/>
            </a:pPr>
            <a:endParaRPr lang="en-US" sz="2800" dirty="0" smtClean="0"/>
          </a:p>
          <a:p>
            <a:pPr marL="0" indent="0">
              <a:buNone/>
            </a:pPr>
            <a:endParaRPr lang="en-US" sz="2800" dirty="0" smtClean="0"/>
          </a:p>
          <a:p>
            <a:pPr marL="0" indent="0">
              <a:buNone/>
            </a:pPr>
            <a:r>
              <a:rPr lang="en-US" sz="2800" dirty="0" err="1" smtClean="0">
                <a:solidFill>
                  <a:schemeClr val="bg1"/>
                </a:solidFill>
              </a:rPr>
              <a:t>Trình</a:t>
            </a:r>
            <a:r>
              <a:rPr lang="en-US" sz="2800" dirty="0">
                <a:solidFill>
                  <a:schemeClr val="bg1"/>
                </a:solidFill>
              </a:rPr>
              <a:t> </a:t>
            </a:r>
            <a:r>
              <a:rPr lang="en-US" sz="2800" dirty="0" err="1" smtClean="0">
                <a:solidFill>
                  <a:schemeClr val="bg1"/>
                </a:solidFill>
              </a:rPr>
              <a:t>bày</a:t>
            </a:r>
            <a:r>
              <a:rPr lang="en-US" sz="2800" dirty="0" smtClean="0">
                <a:solidFill>
                  <a:schemeClr val="bg1"/>
                </a:solidFill>
              </a:rPr>
              <a:t> </a:t>
            </a:r>
            <a:r>
              <a:rPr lang="en-US" sz="2800" dirty="0" err="1" smtClean="0">
                <a:solidFill>
                  <a:schemeClr val="bg1"/>
                </a:solidFill>
              </a:rPr>
              <a:t>bởi</a:t>
            </a:r>
            <a:r>
              <a:rPr lang="en-US" sz="2800" dirty="0" smtClean="0">
                <a:solidFill>
                  <a:schemeClr val="bg1"/>
                </a:solidFill>
              </a:rPr>
              <a:t>: </a:t>
            </a:r>
            <a:r>
              <a:rPr lang="en-US" sz="2800" dirty="0" err="1" smtClean="0">
                <a:solidFill>
                  <a:schemeClr val="bg1"/>
                </a:solidFill>
              </a:rPr>
              <a:t>Lê</a:t>
            </a:r>
            <a:r>
              <a:rPr lang="en-US" sz="2800" dirty="0" smtClean="0">
                <a:solidFill>
                  <a:schemeClr val="bg1"/>
                </a:solidFill>
              </a:rPr>
              <a:t> </a:t>
            </a:r>
            <a:r>
              <a:rPr lang="en-US" sz="2800" dirty="0" err="1" smtClean="0">
                <a:solidFill>
                  <a:schemeClr val="bg1"/>
                </a:solidFill>
              </a:rPr>
              <a:t>Đăng</a:t>
            </a:r>
            <a:r>
              <a:rPr lang="en-US" sz="2800" dirty="0" smtClean="0">
                <a:solidFill>
                  <a:schemeClr val="bg1"/>
                </a:solidFill>
              </a:rPr>
              <a:t> </a:t>
            </a:r>
            <a:r>
              <a:rPr lang="en-US" sz="2800" dirty="0" err="1" smtClean="0">
                <a:solidFill>
                  <a:schemeClr val="bg1"/>
                </a:solidFill>
              </a:rPr>
              <a:t>Khoa</a:t>
            </a:r>
            <a:endParaRPr lang="en-US" sz="2800" dirty="0">
              <a:solidFill>
                <a:schemeClr val="bg1"/>
              </a:solidFill>
            </a:endParaRP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9600" y="3276600"/>
            <a:ext cx="4572000" cy="27439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76977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nodeType="clickEffect">
                                  <p:stCondLst>
                                    <p:cond delay="0"/>
                                  </p:stCondLst>
                                  <p:childTnLst>
                                    <p:set>
                                      <p:cBhvr>
                                        <p:cTn id="13" dur="1" fill="hold">
                                          <p:stCondLst>
                                            <p:cond delay="0"/>
                                          </p:stCondLst>
                                        </p:cTn>
                                        <p:tgtEl>
                                          <p:spTgt spid="3">
                                            <p:txEl>
                                              <p:pRg st="6" end="6"/>
                                            </p:txEl>
                                          </p:spTgt>
                                        </p:tgtEl>
                                        <p:attrNameLst>
                                          <p:attrName>style.visibility</p:attrName>
                                        </p:attrNameLst>
                                      </p:cBhvr>
                                      <p:to>
                                        <p:strVal val="visible"/>
                                      </p:to>
                                    </p:set>
                                    <p:animEffect transition="in" filter="wheel(1)">
                                      <p:cBhvr>
                                        <p:cTn id="14"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solidFill>
        </p:spPr>
        <p:txBody>
          <a:bodyPr/>
          <a:lstStyle/>
          <a:p>
            <a:r>
              <a:rPr lang="en-US" b="1" dirty="0" smtClean="0">
                <a:latin typeface="Tahoma" pitchFamily="34" charset="0"/>
                <a:ea typeface="Tahoma" pitchFamily="34" charset="0"/>
                <a:cs typeface="Tahoma" pitchFamily="34" charset="0"/>
              </a:rPr>
              <a:t>KHỞI ĐỘNG</a:t>
            </a:r>
            <a:endParaRPr lang="en-US" b="1" dirty="0">
              <a:latin typeface="Tahoma" pitchFamily="34" charset="0"/>
              <a:ea typeface="Tahoma" pitchFamily="34" charset="0"/>
              <a:cs typeface="Tahoma" pitchFamily="34" charset="0"/>
            </a:endParaRPr>
          </a:p>
        </p:txBody>
      </p:sp>
      <p:sp>
        <p:nvSpPr>
          <p:cNvPr id="3" name="Content Placeholder 2"/>
          <p:cNvSpPr>
            <a:spLocks noGrp="1"/>
          </p:cNvSpPr>
          <p:nvPr>
            <p:ph idx="1"/>
          </p:nvPr>
        </p:nvSpPr>
        <p:spPr>
          <a:xfrm>
            <a:off x="457200" y="1600200"/>
            <a:ext cx="8229600" cy="4953000"/>
          </a:xfrm>
        </p:spPr>
        <p:txBody>
          <a:bodyPr/>
          <a:lstStyle/>
          <a:p>
            <a:pPr marL="0" indent="0">
              <a:buNone/>
            </a:pPr>
            <a:r>
              <a:rPr lang="vi-VN" b="1" dirty="0">
                <a:solidFill>
                  <a:schemeClr val="bg1"/>
                </a:solidFill>
                <a:latin typeface="Tahoma" pitchFamily="34" charset="0"/>
                <a:ea typeface="Tahoma" pitchFamily="34" charset="0"/>
                <a:cs typeface="Tahoma" pitchFamily="34" charset="0"/>
              </a:rPr>
              <a:t>Câu hỏi </a:t>
            </a:r>
            <a:r>
              <a:rPr lang="vi-VN" b="1" dirty="0" smtClean="0">
                <a:solidFill>
                  <a:schemeClr val="bg1"/>
                </a:solidFill>
                <a:latin typeface="Tahoma" pitchFamily="34" charset="0"/>
                <a:ea typeface="Tahoma" pitchFamily="34" charset="0"/>
                <a:cs typeface="Tahoma" pitchFamily="34" charset="0"/>
              </a:rPr>
              <a:t>:</a:t>
            </a:r>
            <a:r>
              <a:rPr lang="vi-VN" b="1" dirty="0">
                <a:solidFill>
                  <a:schemeClr val="bg1"/>
                </a:solidFill>
                <a:latin typeface="Tahoma" pitchFamily="34" charset="0"/>
                <a:ea typeface="Tahoma" pitchFamily="34" charset="0"/>
                <a:cs typeface="Tahoma" pitchFamily="34" charset="0"/>
              </a:rPr>
              <a:t> </a:t>
            </a:r>
            <a:r>
              <a:rPr lang="vi-VN" dirty="0">
                <a:solidFill>
                  <a:schemeClr val="bg1"/>
                </a:solidFill>
                <a:latin typeface="Tahoma" pitchFamily="34" charset="0"/>
                <a:ea typeface="Tahoma" pitchFamily="34" charset="0"/>
                <a:cs typeface="Tahoma" pitchFamily="34" charset="0"/>
              </a:rPr>
              <a:t>Qua tên bài và tranh minh họa đoán nội dung bài học.  </a:t>
            </a:r>
            <a:endParaRPr lang="en-US" dirty="0" smtClean="0">
              <a:solidFill>
                <a:schemeClr val="bg1"/>
              </a:solidFill>
              <a:latin typeface="Tahoma" pitchFamily="34" charset="0"/>
              <a:ea typeface="Tahoma" pitchFamily="34" charset="0"/>
              <a:cs typeface="Tahoma" pitchFamily="34" charset="0"/>
            </a:endParaRPr>
          </a:p>
          <a:p>
            <a:pPr marL="0" indent="0">
              <a:buNone/>
            </a:pPr>
            <a:endParaRPr lang="en-US" dirty="0">
              <a:solidFill>
                <a:schemeClr val="bg1"/>
              </a:solidFill>
              <a:latin typeface="Tahoma" pitchFamily="34" charset="0"/>
              <a:ea typeface="Tahoma" pitchFamily="34" charset="0"/>
              <a:cs typeface="Tahoma" pitchFamily="34" charset="0"/>
            </a:endParaRPr>
          </a:p>
          <a:p>
            <a:pPr marL="0" indent="0">
              <a:buNone/>
            </a:pPr>
            <a:endParaRPr lang="en-US" dirty="0" smtClean="0">
              <a:solidFill>
                <a:schemeClr val="bg1"/>
              </a:solidFill>
              <a:latin typeface="Tahoma" pitchFamily="34" charset="0"/>
              <a:ea typeface="Tahoma" pitchFamily="34" charset="0"/>
              <a:cs typeface="Tahoma" pitchFamily="34" charset="0"/>
            </a:endParaRPr>
          </a:p>
          <a:p>
            <a:pPr marL="0" indent="0">
              <a:buNone/>
            </a:pPr>
            <a:endParaRPr lang="en-US" dirty="0">
              <a:solidFill>
                <a:schemeClr val="bg1"/>
              </a:solidFill>
              <a:latin typeface="Tahoma" pitchFamily="34" charset="0"/>
              <a:ea typeface="Tahoma" pitchFamily="34" charset="0"/>
              <a:cs typeface="Tahoma" pitchFamily="34" charset="0"/>
            </a:endParaRPr>
          </a:p>
          <a:p>
            <a:pPr marL="0" indent="0">
              <a:buNone/>
            </a:pPr>
            <a:endParaRPr lang="en-US" dirty="0" smtClean="0">
              <a:solidFill>
                <a:schemeClr val="bg1"/>
              </a:solidFill>
              <a:latin typeface="Tahoma" pitchFamily="34" charset="0"/>
              <a:ea typeface="Tahoma" pitchFamily="34" charset="0"/>
              <a:cs typeface="Tahoma" pitchFamily="34" charset="0"/>
            </a:endParaRPr>
          </a:p>
          <a:p>
            <a:pPr marL="0" indent="0">
              <a:buNone/>
            </a:pPr>
            <a:r>
              <a:rPr lang="vi-VN" b="1" dirty="0">
                <a:solidFill>
                  <a:schemeClr val="bg1"/>
                </a:solidFill>
                <a:latin typeface="Tahoma" pitchFamily="34" charset="0"/>
                <a:ea typeface="Tahoma" pitchFamily="34" charset="0"/>
                <a:cs typeface="Tahoma" pitchFamily="34" charset="0"/>
              </a:rPr>
              <a:t>Trả lời: </a:t>
            </a:r>
            <a:endParaRPr lang="vi-VN" dirty="0">
              <a:solidFill>
                <a:schemeClr val="bg1"/>
              </a:solidFill>
              <a:latin typeface="Tahoma" pitchFamily="34" charset="0"/>
              <a:ea typeface="Tahoma" pitchFamily="34" charset="0"/>
              <a:cs typeface="Tahoma" pitchFamily="34" charset="0"/>
            </a:endParaRPr>
          </a:p>
          <a:p>
            <a:pPr marL="0" indent="0">
              <a:buNone/>
            </a:pPr>
            <a:r>
              <a:rPr lang="vi-VN" dirty="0">
                <a:solidFill>
                  <a:srgbClr val="FFFF00"/>
                </a:solidFill>
                <a:latin typeface="Tahoma" pitchFamily="34" charset="0"/>
                <a:ea typeface="Tahoma" pitchFamily="34" charset="0"/>
                <a:cs typeface="Tahoma" pitchFamily="34" charset="0"/>
              </a:rPr>
              <a:t>Bài học liên quan đến các chữ cái.</a:t>
            </a:r>
            <a:r>
              <a:rPr lang="vi-VN" dirty="0">
                <a:latin typeface="+mj-lt"/>
              </a:rPr>
              <a:t> </a:t>
            </a:r>
          </a:p>
          <a:p>
            <a:pPr marL="0" indent="0">
              <a:buNone/>
            </a:pPr>
            <a:endParaRPr lang="en-US" dirty="0">
              <a:latin typeface="Tahoma" pitchFamily="34" charset="0"/>
              <a:ea typeface="Tahoma" pitchFamily="34" charset="0"/>
              <a:cs typeface="Tahoma" pitchFamily="34"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3400" y="2667000"/>
            <a:ext cx="4538663" cy="20748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00933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wheel(1)">
                                      <p:cBhvr>
                                        <p:cTn id="14" dur="20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2050"/>
                                        </p:tgtEl>
                                        <p:attrNameLst>
                                          <p:attrName>style.visibility</p:attrName>
                                        </p:attrNameLst>
                                      </p:cBhvr>
                                      <p:to>
                                        <p:strVal val="visible"/>
                                      </p:to>
                                    </p:set>
                                    <p:animEffect transition="in" filter="circle(in)">
                                      <p:cBhvr>
                                        <p:cTn id="19" dur="2000"/>
                                        <p:tgtEl>
                                          <p:spTgt spid="2050"/>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wipe(down)">
                                      <p:cBhvr>
                                        <p:cTn id="24" dur="500"/>
                                        <p:tgtEl>
                                          <p:spTgt spid="3">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barn(inVertical)">
                                      <p:cBhvr>
                                        <p:cTn id="29"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a:solidFill>
            <a:schemeClr val="accent2"/>
          </a:solidFill>
        </p:spPr>
        <p:txBody>
          <a:bodyPr/>
          <a:lstStyle/>
          <a:p>
            <a:r>
              <a:rPr lang="en-US" b="1" dirty="0" smtClean="0">
                <a:latin typeface="Tahoma" pitchFamily="34" charset="0"/>
                <a:ea typeface="Tahoma" pitchFamily="34" charset="0"/>
                <a:cs typeface="Tahoma" pitchFamily="34" charset="0"/>
              </a:rPr>
              <a:t>NỘI DUNG BÀI HỌC</a:t>
            </a:r>
            <a:endParaRPr lang="en-US" b="1" dirty="0">
              <a:latin typeface="Tahoma" pitchFamily="34" charset="0"/>
              <a:ea typeface="Tahoma" pitchFamily="34" charset="0"/>
              <a:cs typeface="Tahoma" pitchFamily="34" charset="0"/>
            </a:endParaRPr>
          </a:p>
        </p:txBody>
      </p:sp>
      <p:sp>
        <p:nvSpPr>
          <p:cNvPr id="3" name="Content Placeholder 2"/>
          <p:cNvSpPr>
            <a:spLocks noGrp="1"/>
          </p:cNvSpPr>
          <p:nvPr>
            <p:ph idx="1"/>
          </p:nvPr>
        </p:nvSpPr>
        <p:spPr>
          <a:xfrm>
            <a:off x="304800" y="1219200"/>
            <a:ext cx="8686800" cy="5715000"/>
          </a:xfrm>
        </p:spPr>
        <p:txBody>
          <a:bodyPr>
            <a:normAutofit fontScale="62500" lnSpcReduction="20000"/>
          </a:bodyPr>
          <a:lstStyle/>
          <a:p>
            <a:pPr marL="0" indent="0">
              <a:buNone/>
            </a:pPr>
            <a:r>
              <a:rPr lang="en-US" dirty="0" smtClean="0">
                <a:solidFill>
                  <a:schemeClr val="bg1"/>
                </a:solidFill>
              </a:rPr>
              <a:t>                                         </a:t>
            </a:r>
            <a:r>
              <a:rPr lang="en-US" dirty="0" smtClean="0">
                <a:solidFill>
                  <a:srgbClr val="FFFF00"/>
                </a:solidFill>
              </a:rPr>
              <a:t>CHỮ A VÀ NHỮNG NGƯỜI BẠN</a:t>
            </a:r>
          </a:p>
          <a:p>
            <a:pPr marL="0" indent="0">
              <a:buNone/>
            </a:pPr>
            <a:r>
              <a:rPr lang="vi-VN" dirty="0">
                <a:solidFill>
                  <a:schemeClr val="bg1"/>
                </a:solidFill>
              </a:rPr>
              <a:t>Tôi là chữ A. Từ lâu, tôi đã nổi tiếng. Hễ nhắc đến tên tôi, ai cũng biết. Khi vui sướng quá, người ta thường reo lên tên tôi. Khi ngạc nhiên, sửng sốt, người ta cũng gọi tên tôi.</a:t>
            </a:r>
          </a:p>
          <a:p>
            <a:pPr marL="0" indent="0">
              <a:buNone/>
            </a:pPr>
            <a:r>
              <a:rPr lang="vi-VN" dirty="0">
                <a:solidFill>
                  <a:schemeClr val="bg1"/>
                </a:solidFill>
              </a:rPr>
              <a:t>Tôi đứng đầu bảng chữ cái tiếng Việt. Trong bảng chữ cái của nhiều nước, tôi cũng được người ta trân trọng xếp ở đầu hàng. Hằng năm, cứ đến ngày khai trường, rất nhiều trẻ em làm quen với tôi trước tiên.</a:t>
            </a:r>
          </a:p>
          <a:p>
            <a:pPr marL="0" indent="0">
              <a:buNone/>
            </a:pPr>
            <a:r>
              <a:rPr lang="vi-VN" dirty="0">
                <a:solidFill>
                  <a:schemeClr val="bg1"/>
                </a:solidFill>
              </a:rPr>
              <a:t>Tôi luôn mơ ước chỉ mình tôi làm ra một cuốn sách. Nhưng rồi, tôi nhận ra rằng, nếu chỉ một mình, tôi chẳng thể nói được với ai điều gì. Một cuốn sách chỉ toàn chữ A không thể là cuốn sách mà mọi người muốn đọc. Để có cuốn sách hay, tôi cần các bạn B, C, D, Đ, E,....</a:t>
            </a:r>
          </a:p>
          <a:p>
            <a:pPr marL="0" indent="0">
              <a:buNone/>
            </a:pPr>
            <a:r>
              <a:rPr lang="vi-VN" dirty="0">
                <a:solidFill>
                  <a:schemeClr val="bg1"/>
                </a:solidFill>
              </a:rPr>
              <a:t>Chúng tôi luôn ở bên nhau và cần có nhau trên những trang sách.</a:t>
            </a:r>
          </a:p>
          <a:p>
            <a:pPr marL="0" indent="0">
              <a:buNone/>
            </a:pPr>
            <a:r>
              <a:rPr lang="vi-VN" dirty="0">
                <a:solidFill>
                  <a:schemeClr val="bg1"/>
                </a:solidFill>
              </a:rPr>
              <a:t>Các bạn nhỏ hãy gặp chúng tôi hằng ngày nhé!</a:t>
            </a:r>
          </a:p>
          <a:p>
            <a:pPr marL="0" indent="0">
              <a:buNone/>
            </a:pPr>
            <a:r>
              <a:rPr lang="en-US" dirty="0" smtClean="0">
                <a:solidFill>
                  <a:schemeClr val="bg1"/>
                </a:solidFill>
              </a:rPr>
              <a:t>                                                                                        </a:t>
            </a:r>
            <a:r>
              <a:rPr lang="vi-VN" dirty="0" smtClean="0">
                <a:solidFill>
                  <a:schemeClr val="bg1"/>
                </a:solidFill>
              </a:rPr>
              <a:t>(</a:t>
            </a:r>
            <a:r>
              <a:rPr lang="vi-VN" dirty="0">
                <a:solidFill>
                  <a:schemeClr val="bg1"/>
                </a:solidFill>
              </a:rPr>
              <a:t>Theo Trần Hoài Dương)</a:t>
            </a:r>
          </a:p>
          <a:p>
            <a:pPr marL="0" indent="0">
              <a:buNone/>
            </a:pPr>
            <a:r>
              <a:rPr lang="vi-VN" dirty="0">
                <a:solidFill>
                  <a:schemeClr val="bg1"/>
                </a:solidFill>
              </a:rPr>
              <a:t/>
            </a:r>
            <a:br>
              <a:rPr lang="vi-VN" dirty="0">
                <a:solidFill>
                  <a:schemeClr val="bg1"/>
                </a:solidFill>
              </a:rPr>
            </a:br>
            <a:r>
              <a:rPr lang="vi-VN" dirty="0"/>
              <a:t/>
            </a:r>
            <a:br>
              <a:rPr lang="vi-VN" dirty="0"/>
            </a:br>
            <a:endParaRPr lang="en-US" dirty="0"/>
          </a:p>
        </p:txBody>
      </p:sp>
      <p:pic>
        <p:nvPicPr>
          <p:cNvPr id="3078"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455" y="5257800"/>
            <a:ext cx="8658225"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57722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mph" presetSubtype="0" fill="hold" nodeType="clickEffect">
                                  <p:stCondLst>
                                    <p:cond delay="0"/>
                                  </p:stCondLst>
                                  <p:childTnLst>
                                    <p:animEffect transition="out" filter="fade">
                                      <p:cBhvr>
                                        <p:cTn id="13" dur="500" tmFilter="0, 0; .2, .5; .8, .5; 1, 0"/>
                                        <p:tgtEl>
                                          <p:spTgt spid="3078"/>
                                        </p:tgtEl>
                                      </p:cBhvr>
                                    </p:animEffect>
                                    <p:animScale>
                                      <p:cBhvr>
                                        <p:cTn id="14" dur="250" autoRev="1" fill="hold"/>
                                        <p:tgtEl>
                                          <p:spTgt spid="3078"/>
                                        </p:tgtEl>
                                      </p:cBhvr>
                                      <p:by x="105000" y="105000"/>
                                    </p:animScale>
                                  </p:childTnLst>
                                </p:cTn>
                              </p:par>
                            </p:childTnLst>
                          </p:cTn>
                        </p:par>
                      </p:childTnLst>
                    </p:cTn>
                  </p:par>
                  <p:par>
                    <p:cTn id="15" fill="hold">
                      <p:stCondLst>
                        <p:cond delay="indefinite"/>
                      </p:stCondLst>
                      <p:childTnLst>
                        <p:par>
                          <p:cTn id="16" fill="hold">
                            <p:stCondLst>
                              <p:cond delay="0"/>
                            </p:stCondLst>
                            <p:childTnLst>
                              <p:par>
                                <p:cTn id="17" presetID="45" presetClass="entr" presetSubtype="0"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2000"/>
                                        <p:tgtEl>
                                          <p:spTgt spid="3">
                                            <p:txEl>
                                              <p:pRg st="0" end="0"/>
                                            </p:txEl>
                                          </p:spTgt>
                                        </p:tgtEl>
                                      </p:cBhvr>
                                    </p:animEffect>
                                    <p:anim calcmode="lin" valueType="num">
                                      <p:cBhvr>
                                        <p:cTn id="20" dur="2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21" dur="2000" fill="hold"/>
                                        <p:tgtEl>
                                          <p:spTgt spid="3">
                                            <p:txEl>
                                              <p:pRg st="0" end="0"/>
                                            </p:txEl>
                                          </p:spTgt>
                                        </p:tgtEl>
                                        <p:attrNameLst>
                                          <p:attrName>ppt_h</p:attrName>
                                        </p:attrNameLst>
                                      </p:cBhvr>
                                      <p:tavLst>
                                        <p:tav tm="0">
                                          <p:val>
                                            <p:strVal val="#ppt_h"/>
                                          </p:val>
                                        </p:tav>
                                        <p:tav tm="100000">
                                          <p:val>
                                            <p:strVal val="#ppt_h"/>
                                          </p:val>
                                        </p:tav>
                                      </p:tavLst>
                                    </p:anim>
                                  </p:childTnLst>
                                </p:cTn>
                              </p:par>
                              <p:par>
                                <p:cTn id="22" presetID="45" presetClass="entr" presetSubtype="0" fill="hold" nodeType="with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Effect transition="in" filter="fade">
                                      <p:cBhvr>
                                        <p:cTn id="24" dur="2000"/>
                                        <p:tgtEl>
                                          <p:spTgt spid="3">
                                            <p:txEl>
                                              <p:pRg st="1" end="1"/>
                                            </p:txEl>
                                          </p:spTgt>
                                        </p:tgtEl>
                                      </p:cBhvr>
                                    </p:animEffect>
                                    <p:anim calcmode="lin" valueType="num">
                                      <p:cBhvr>
                                        <p:cTn id="25" dur="2000" fill="hold"/>
                                        <p:tgtEl>
                                          <p:spTgt spid="3">
                                            <p:txEl>
                                              <p:pRg st="1" end="1"/>
                                            </p:txEl>
                                          </p:spTgt>
                                        </p:tgtEl>
                                        <p:attrNameLst>
                                          <p:attrName>ppt_w</p:attrName>
                                        </p:attrNameLst>
                                      </p:cBhvr>
                                      <p:tavLst>
                                        <p:tav tm="0" fmla="#ppt_w*sin(2.5*pi*$)">
                                          <p:val>
                                            <p:fltVal val="0"/>
                                          </p:val>
                                        </p:tav>
                                        <p:tav tm="100000">
                                          <p:val>
                                            <p:fltVal val="1"/>
                                          </p:val>
                                        </p:tav>
                                      </p:tavLst>
                                    </p:anim>
                                    <p:anim calcmode="lin" valueType="num">
                                      <p:cBhvr>
                                        <p:cTn id="26" dur="2000" fill="hold"/>
                                        <p:tgtEl>
                                          <p:spTgt spid="3">
                                            <p:txEl>
                                              <p:pRg st="1" end="1"/>
                                            </p:txEl>
                                          </p:spTgt>
                                        </p:tgtEl>
                                        <p:attrNameLst>
                                          <p:attrName>ppt_h</p:attrName>
                                        </p:attrNameLst>
                                      </p:cBhvr>
                                      <p:tavLst>
                                        <p:tav tm="0">
                                          <p:val>
                                            <p:strVal val="#ppt_h"/>
                                          </p:val>
                                        </p:tav>
                                        <p:tav tm="100000">
                                          <p:val>
                                            <p:strVal val="#ppt_h"/>
                                          </p:val>
                                        </p:tav>
                                      </p:tavLst>
                                    </p:anim>
                                  </p:childTnLst>
                                </p:cTn>
                              </p:par>
                              <p:par>
                                <p:cTn id="27" presetID="45" presetClass="entr" presetSubtype="0" fill="hold" nodeType="with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Effect transition="in" filter="fade">
                                      <p:cBhvr>
                                        <p:cTn id="29" dur="2000"/>
                                        <p:tgtEl>
                                          <p:spTgt spid="3">
                                            <p:txEl>
                                              <p:pRg st="2" end="2"/>
                                            </p:txEl>
                                          </p:spTgt>
                                        </p:tgtEl>
                                      </p:cBhvr>
                                    </p:animEffect>
                                    <p:anim calcmode="lin" valueType="num">
                                      <p:cBhvr>
                                        <p:cTn id="30" dur="2000" fill="hold"/>
                                        <p:tgtEl>
                                          <p:spTgt spid="3">
                                            <p:txEl>
                                              <p:pRg st="2" end="2"/>
                                            </p:txEl>
                                          </p:spTgt>
                                        </p:tgtEl>
                                        <p:attrNameLst>
                                          <p:attrName>ppt_w</p:attrName>
                                        </p:attrNameLst>
                                      </p:cBhvr>
                                      <p:tavLst>
                                        <p:tav tm="0" fmla="#ppt_w*sin(2.5*pi*$)">
                                          <p:val>
                                            <p:fltVal val="0"/>
                                          </p:val>
                                        </p:tav>
                                        <p:tav tm="100000">
                                          <p:val>
                                            <p:fltVal val="1"/>
                                          </p:val>
                                        </p:tav>
                                      </p:tavLst>
                                    </p:anim>
                                    <p:anim calcmode="lin" valueType="num">
                                      <p:cBhvr>
                                        <p:cTn id="31" dur="2000" fill="hold"/>
                                        <p:tgtEl>
                                          <p:spTgt spid="3">
                                            <p:txEl>
                                              <p:pRg st="2" end="2"/>
                                            </p:txEl>
                                          </p:spTgt>
                                        </p:tgtEl>
                                        <p:attrNameLst>
                                          <p:attrName>ppt_h</p:attrName>
                                        </p:attrNameLst>
                                      </p:cBhvr>
                                      <p:tavLst>
                                        <p:tav tm="0">
                                          <p:val>
                                            <p:strVal val="#ppt_h"/>
                                          </p:val>
                                        </p:tav>
                                        <p:tav tm="100000">
                                          <p:val>
                                            <p:strVal val="#ppt_h"/>
                                          </p:val>
                                        </p:tav>
                                      </p:tavLst>
                                    </p:anim>
                                  </p:childTnLst>
                                </p:cTn>
                              </p:par>
                              <p:par>
                                <p:cTn id="32" presetID="45" presetClass="entr" presetSubtype="0" fill="hold" nodeType="with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Effect transition="in" filter="fade">
                                      <p:cBhvr>
                                        <p:cTn id="34" dur="2000"/>
                                        <p:tgtEl>
                                          <p:spTgt spid="3">
                                            <p:txEl>
                                              <p:pRg st="3" end="3"/>
                                            </p:txEl>
                                          </p:spTgt>
                                        </p:tgtEl>
                                      </p:cBhvr>
                                    </p:animEffect>
                                    <p:anim calcmode="lin" valueType="num">
                                      <p:cBhvr>
                                        <p:cTn id="35" dur="2000" fill="hold"/>
                                        <p:tgtEl>
                                          <p:spTgt spid="3">
                                            <p:txEl>
                                              <p:pRg st="3" end="3"/>
                                            </p:txEl>
                                          </p:spTgt>
                                        </p:tgtEl>
                                        <p:attrNameLst>
                                          <p:attrName>ppt_w</p:attrName>
                                        </p:attrNameLst>
                                      </p:cBhvr>
                                      <p:tavLst>
                                        <p:tav tm="0" fmla="#ppt_w*sin(2.5*pi*$)">
                                          <p:val>
                                            <p:fltVal val="0"/>
                                          </p:val>
                                        </p:tav>
                                        <p:tav tm="100000">
                                          <p:val>
                                            <p:fltVal val="1"/>
                                          </p:val>
                                        </p:tav>
                                      </p:tavLst>
                                    </p:anim>
                                    <p:anim calcmode="lin" valueType="num">
                                      <p:cBhvr>
                                        <p:cTn id="36" dur="2000" fill="hold"/>
                                        <p:tgtEl>
                                          <p:spTgt spid="3">
                                            <p:txEl>
                                              <p:pRg st="3" end="3"/>
                                            </p:txEl>
                                          </p:spTgt>
                                        </p:tgtEl>
                                        <p:attrNameLst>
                                          <p:attrName>ppt_h</p:attrName>
                                        </p:attrNameLst>
                                      </p:cBhvr>
                                      <p:tavLst>
                                        <p:tav tm="0">
                                          <p:val>
                                            <p:strVal val="#ppt_h"/>
                                          </p:val>
                                        </p:tav>
                                        <p:tav tm="100000">
                                          <p:val>
                                            <p:strVal val="#ppt_h"/>
                                          </p:val>
                                        </p:tav>
                                      </p:tavLst>
                                    </p:anim>
                                  </p:childTnLst>
                                </p:cTn>
                              </p:par>
                              <p:par>
                                <p:cTn id="37" presetID="45" presetClass="entr" presetSubtype="0" fill="hold" nodeType="with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Effect transition="in" filter="fade">
                                      <p:cBhvr>
                                        <p:cTn id="39" dur="2000"/>
                                        <p:tgtEl>
                                          <p:spTgt spid="3">
                                            <p:txEl>
                                              <p:pRg st="4" end="4"/>
                                            </p:txEl>
                                          </p:spTgt>
                                        </p:tgtEl>
                                      </p:cBhvr>
                                    </p:animEffect>
                                    <p:anim calcmode="lin" valueType="num">
                                      <p:cBhvr>
                                        <p:cTn id="40" dur="2000" fill="hold"/>
                                        <p:tgtEl>
                                          <p:spTgt spid="3">
                                            <p:txEl>
                                              <p:pRg st="4" end="4"/>
                                            </p:txEl>
                                          </p:spTgt>
                                        </p:tgtEl>
                                        <p:attrNameLst>
                                          <p:attrName>ppt_w</p:attrName>
                                        </p:attrNameLst>
                                      </p:cBhvr>
                                      <p:tavLst>
                                        <p:tav tm="0" fmla="#ppt_w*sin(2.5*pi*$)">
                                          <p:val>
                                            <p:fltVal val="0"/>
                                          </p:val>
                                        </p:tav>
                                        <p:tav tm="100000">
                                          <p:val>
                                            <p:fltVal val="1"/>
                                          </p:val>
                                        </p:tav>
                                      </p:tavLst>
                                    </p:anim>
                                    <p:anim calcmode="lin" valueType="num">
                                      <p:cBhvr>
                                        <p:cTn id="41" dur="2000" fill="hold"/>
                                        <p:tgtEl>
                                          <p:spTgt spid="3">
                                            <p:txEl>
                                              <p:pRg st="4" end="4"/>
                                            </p:txEl>
                                          </p:spTgt>
                                        </p:tgtEl>
                                        <p:attrNameLst>
                                          <p:attrName>ppt_h</p:attrName>
                                        </p:attrNameLst>
                                      </p:cBhvr>
                                      <p:tavLst>
                                        <p:tav tm="0">
                                          <p:val>
                                            <p:strVal val="#ppt_h"/>
                                          </p:val>
                                        </p:tav>
                                        <p:tav tm="100000">
                                          <p:val>
                                            <p:strVal val="#ppt_h"/>
                                          </p:val>
                                        </p:tav>
                                      </p:tavLst>
                                    </p:anim>
                                  </p:childTnLst>
                                </p:cTn>
                              </p:par>
                              <p:par>
                                <p:cTn id="42" presetID="45" presetClass="entr" presetSubtype="0" fill="hold" nodeType="withEffect">
                                  <p:stCondLst>
                                    <p:cond delay="0"/>
                                  </p:stCondLst>
                                  <p:childTnLst>
                                    <p:set>
                                      <p:cBhvr>
                                        <p:cTn id="43" dur="1" fill="hold">
                                          <p:stCondLst>
                                            <p:cond delay="0"/>
                                          </p:stCondLst>
                                        </p:cTn>
                                        <p:tgtEl>
                                          <p:spTgt spid="3">
                                            <p:txEl>
                                              <p:pRg st="5" end="5"/>
                                            </p:txEl>
                                          </p:spTgt>
                                        </p:tgtEl>
                                        <p:attrNameLst>
                                          <p:attrName>style.visibility</p:attrName>
                                        </p:attrNameLst>
                                      </p:cBhvr>
                                      <p:to>
                                        <p:strVal val="visible"/>
                                      </p:to>
                                    </p:set>
                                    <p:animEffect transition="in" filter="fade">
                                      <p:cBhvr>
                                        <p:cTn id="44" dur="2000"/>
                                        <p:tgtEl>
                                          <p:spTgt spid="3">
                                            <p:txEl>
                                              <p:pRg st="5" end="5"/>
                                            </p:txEl>
                                          </p:spTgt>
                                        </p:tgtEl>
                                      </p:cBhvr>
                                    </p:animEffect>
                                    <p:anim calcmode="lin" valueType="num">
                                      <p:cBhvr>
                                        <p:cTn id="45" dur="2000" fill="hold"/>
                                        <p:tgtEl>
                                          <p:spTgt spid="3">
                                            <p:txEl>
                                              <p:pRg st="5" end="5"/>
                                            </p:txEl>
                                          </p:spTgt>
                                        </p:tgtEl>
                                        <p:attrNameLst>
                                          <p:attrName>ppt_w</p:attrName>
                                        </p:attrNameLst>
                                      </p:cBhvr>
                                      <p:tavLst>
                                        <p:tav tm="0" fmla="#ppt_w*sin(2.5*pi*$)">
                                          <p:val>
                                            <p:fltVal val="0"/>
                                          </p:val>
                                        </p:tav>
                                        <p:tav tm="100000">
                                          <p:val>
                                            <p:fltVal val="1"/>
                                          </p:val>
                                        </p:tav>
                                      </p:tavLst>
                                    </p:anim>
                                    <p:anim calcmode="lin" valueType="num">
                                      <p:cBhvr>
                                        <p:cTn id="46" dur="2000" fill="hold"/>
                                        <p:tgtEl>
                                          <p:spTgt spid="3">
                                            <p:txEl>
                                              <p:pRg st="5" end="5"/>
                                            </p:txEl>
                                          </p:spTgt>
                                        </p:tgtEl>
                                        <p:attrNameLst>
                                          <p:attrName>ppt_h</p:attrName>
                                        </p:attrNameLst>
                                      </p:cBhvr>
                                      <p:tavLst>
                                        <p:tav tm="0">
                                          <p:val>
                                            <p:strVal val="#ppt_h"/>
                                          </p:val>
                                        </p:tav>
                                        <p:tav tm="100000">
                                          <p:val>
                                            <p:strVal val="#ppt_h"/>
                                          </p:val>
                                        </p:tav>
                                      </p:tavLst>
                                    </p:anim>
                                  </p:childTnLst>
                                </p:cTn>
                              </p:par>
                              <p:par>
                                <p:cTn id="47" presetID="45" presetClass="entr" presetSubtype="0" fill="hold" nodeType="with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2000"/>
                                        <p:tgtEl>
                                          <p:spTgt spid="3">
                                            <p:txEl>
                                              <p:pRg st="6" end="6"/>
                                            </p:txEl>
                                          </p:spTgt>
                                        </p:tgtEl>
                                      </p:cBhvr>
                                    </p:animEffect>
                                    <p:anim calcmode="lin" valueType="num">
                                      <p:cBhvr>
                                        <p:cTn id="50" dur="2000" fill="hold"/>
                                        <p:tgtEl>
                                          <p:spTgt spid="3">
                                            <p:txEl>
                                              <p:pRg st="6" end="6"/>
                                            </p:txEl>
                                          </p:spTgt>
                                        </p:tgtEl>
                                        <p:attrNameLst>
                                          <p:attrName>ppt_w</p:attrName>
                                        </p:attrNameLst>
                                      </p:cBhvr>
                                      <p:tavLst>
                                        <p:tav tm="0" fmla="#ppt_w*sin(2.5*pi*$)">
                                          <p:val>
                                            <p:fltVal val="0"/>
                                          </p:val>
                                        </p:tav>
                                        <p:tav tm="100000">
                                          <p:val>
                                            <p:fltVal val="1"/>
                                          </p:val>
                                        </p:tav>
                                      </p:tavLst>
                                    </p:anim>
                                    <p:anim calcmode="lin" valueType="num">
                                      <p:cBhvr>
                                        <p:cTn id="51" dur="2000" fill="hold"/>
                                        <p:tgtEl>
                                          <p:spTgt spid="3">
                                            <p:txEl>
                                              <p:pRg st="6" end="6"/>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solidFill>
        </p:spPr>
        <p:txBody>
          <a:bodyPr/>
          <a:lstStyle/>
          <a:p>
            <a:r>
              <a:rPr lang="en-US" b="1" dirty="0" smtClean="0"/>
              <a:t>TRẢ LỜI CÂU HỎI</a:t>
            </a:r>
            <a:endParaRPr lang="en-US" b="1" dirty="0"/>
          </a:p>
        </p:txBody>
      </p:sp>
      <p:sp>
        <p:nvSpPr>
          <p:cNvPr id="3" name="Content Placeholder 2"/>
          <p:cNvSpPr>
            <a:spLocks noGrp="1"/>
          </p:cNvSpPr>
          <p:nvPr>
            <p:ph idx="1"/>
          </p:nvPr>
        </p:nvSpPr>
        <p:spPr>
          <a:xfrm>
            <a:off x="457200" y="1295400"/>
            <a:ext cx="8229600" cy="5334000"/>
          </a:xfrm>
        </p:spPr>
        <p:txBody>
          <a:bodyPr/>
          <a:lstStyle/>
          <a:p>
            <a:pPr marL="0" indent="0">
              <a:buNone/>
            </a:pPr>
            <a:r>
              <a:rPr lang="vi-VN" b="1" dirty="0">
                <a:solidFill>
                  <a:schemeClr val="bg1"/>
                </a:solidFill>
              </a:rPr>
              <a:t>Câu 1 </a:t>
            </a:r>
            <a:r>
              <a:rPr lang="vi-VN" dirty="0" smtClean="0">
                <a:solidFill>
                  <a:schemeClr val="bg1"/>
                </a:solidFill>
              </a:rPr>
              <a:t>Trong </a:t>
            </a:r>
            <a:r>
              <a:rPr lang="vi-VN" dirty="0">
                <a:solidFill>
                  <a:schemeClr val="bg1"/>
                </a:solidFill>
              </a:rPr>
              <a:t>bảng chữ cái tiếng Việt, chữ A đứng ở vị trí nào? </a:t>
            </a:r>
          </a:p>
          <a:p>
            <a:pPr marL="0" indent="0">
              <a:buNone/>
            </a:pPr>
            <a:r>
              <a:rPr lang="vi-VN" b="1" dirty="0">
                <a:solidFill>
                  <a:schemeClr val="bg1"/>
                </a:solidFill>
              </a:rPr>
              <a:t>Trả lời: </a:t>
            </a:r>
            <a:endParaRPr lang="vi-VN" dirty="0">
              <a:solidFill>
                <a:schemeClr val="bg1"/>
              </a:solidFill>
            </a:endParaRPr>
          </a:p>
          <a:p>
            <a:pPr marL="0" indent="0">
              <a:buNone/>
            </a:pPr>
            <a:r>
              <a:rPr lang="vi-VN" dirty="0">
                <a:solidFill>
                  <a:srgbClr val="FFFF00"/>
                </a:solidFill>
              </a:rPr>
              <a:t>Trong bảng chữ cái tiếng Việt, chữ A đứng ở đầu.</a:t>
            </a:r>
            <a:r>
              <a:rPr lang="vi-VN" dirty="0">
                <a:solidFill>
                  <a:schemeClr val="bg1"/>
                </a:solidFill>
              </a:rPr>
              <a:t> </a:t>
            </a:r>
          </a:p>
          <a:p>
            <a:pPr marL="0" indent="0">
              <a:buNone/>
            </a:pPr>
            <a:endParaRPr lang="en-US" dirty="0"/>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50000"/>
          <a:stretch/>
        </p:blipFill>
        <p:spPr bwMode="auto">
          <a:xfrm>
            <a:off x="762000" y="4916198"/>
            <a:ext cx="7589837" cy="1076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Straight Connector 4"/>
          <p:cNvCxnSpPr/>
          <p:nvPr/>
        </p:nvCxnSpPr>
        <p:spPr>
          <a:xfrm>
            <a:off x="1143000" y="5257800"/>
            <a:ext cx="40386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03289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circle(in)">
                                      <p:cBhvr>
                                        <p:cTn id="14" dur="20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nodeType="clickEffect">
                                  <p:stCondLst>
                                    <p:cond delay="0"/>
                                  </p:stCondLst>
                                  <p:childTnLst>
                                    <p:set>
                                      <p:cBhvr>
                                        <p:cTn id="18" dur="1" fill="hold">
                                          <p:stCondLst>
                                            <p:cond delay="0"/>
                                          </p:stCondLst>
                                        </p:cTn>
                                        <p:tgtEl>
                                          <p:spTgt spid="4098"/>
                                        </p:tgtEl>
                                        <p:attrNameLst>
                                          <p:attrName>style.visibility</p:attrName>
                                        </p:attrNameLst>
                                      </p:cBhvr>
                                      <p:to>
                                        <p:strVal val="visible"/>
                                      </p:to>
                                    </p:set>
                                    <p:animEffect transition="in" filter="wheel(1)">
                                      <p:cBhvr>
                                        <p:cTn id="19" dur="2000"/>
                                        <p:tgtEl>
                                          <p:spTgt spid="4098"/>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Effect transition="in" filter="wipe(down)">
                                      <p:cBhvr>
                                        <p:cTn id="24" dur="500"/>
                                        <p:tgtEl>
                                          <p:spTgt spid="3">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Effect transition="in" filter="wipe(down)">
                                      <p:cBhvr>
                                        <p:cTn id="29" dur="500"/>
                                        <p:tgtEl>
                                          <p:spTgt spid="3">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fade">
                                      <p:cBhvr>
                                        <p:cTn id="34" dur="1000"/>
                                        <p:tgtEl>
                                          <p:spTgt spid="5"/>
                                        </p:tgtEl>
                                      </p:cBhvr>
                                    </p:animEffect>
                                    <p:anim calcmode="lin" valueType="num">
                                      <p:cBhvr>
                                        <p:cTn id="35" dur="1000" fill="hold"/>
                                        <p:tgtEl>
                                          <p:spTgt spid="5"/>
                                        </p:tgtEl>
                                        <p:attrNameLst>
                                          <p:attrName>ppt_x</p:attrName>
                                        </p:attrNameLst>
                                      </p:cBhvr>
                                      <p:tavLst>
                                        <p:tav tm="0">
                                          <p:val>
                                            <p:strVal val="#ppt_x"/>
                                          </p:val>
                                        </p:tav>
                                        <p:tav tm="100000">
                                          <p:val>
                                            <p:strVal val="#ppt_x"/>
                                          </p:val>
                                        </p:tav>
                                      </p:tavLst>
                                    </p:anim>
                                    <p:anim calcmode="lin" valueType="num">
                                      <p:cBhvr>
                                        <p:cTn id="3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1"/>
            <a:ext cx="8229600" cy="3886199"/>
          </a:xfrm>
        </p:spPr>
        <p:txBody>
          <a:bodyPr>
            <a:normAutofit fontScale="92500" lnSpcReduction="10000"/>
          </a:bodyPr>
          <a:lstStyle/>
          <a:p>
            <a:pPr marL="0" indent="0">
              <a:buNone/>
            </a:pPr>
            <a:r>
              <a:rPr lang="vi-VN" b="1" dirty="0">
                <a:solidFill>
                  <a:schemeClr val="bg1"/>
                </a:solidFill>
              </a:rPr>
              <a:t>Câu 2 </a:t>
            </a:r>
            <a:r>
              <a:rPr lang="vi-VN" dirty="0" smtClean="0">
                <a:solidFill>
                  <a:schemeClr val="bg1"/>
                </a:solidFill>
              </a:rPr>
              <a:t>Chữ </a:t>
            </a:r>
            <a:r>
              <a:rPr lang="vi-VN" dirty="0">
                <a:solidFill>
                  <a:schemeClr val="bg1"/>
                </a:solidFill>
              </a:rPr>
              <a:t>A mơ ước điều gì? </a:t>
            </a:r>
          </a:p>
          <a:p>
            <a:pPr marL="0" indent="0">
              <a:buNone/>
            </a:pPr>
            <a:r>
              <a:rPr lang="vi-VN" b="1" dirty="0">
                <a:solidFill>
                  <a:schemeClr val="bg1"/>
                </a:solidFill>
              </a:rPr>
              <a:t>Trả lời: </a:t>
            </a:r>
            <a:endParaRPr lang="vi-VN" dirty="0">
              <a:solidFill>
                <a:schemeClr val="bg1"/>
              </a:solidFill>
            </a:endParaRPr>
          </a:p>
          <a:p>
            <a:pPr marL="0" indent="0">
              <a:buNone/>
            </a:pPr>
            <a:r>
              <a:rPr lang="vi-VN" dirty="0">
                <a:solidFill>
                  <a:srgbClr val="FFFF00"/>
                </a:solidFill>
              </a:rPr>
              <a:t>Chữ A mơ ước một mình nó làm ra một cuốn sách</a:t>
            </a:r>
            <a:r>
              <a:rPr lang="vi-VN" dirty="0">
                <a:solidFill>
                  <a:schemeClr val="bg1"/>
                </a:solidFill>
              </a:rPr>
              <a:t>. </a:t>
            </a:r>
          </a:p>
          <a:p>
            <a:pPr marL="0" indent="0">
              <a:buNone/>
            </a:pPr>
            <a:r>
              <a:rPr lang="vi-VN" b="1" dirty="0">
                <a:solidFill>
                  <a:schemeClr val="bg1"/>
                </a:solidFill>
              </a:rPr>
              <a:t>Câu 3 </a:t>
            </a:r>
            <a:r>
              <a:rPr lang="vi-VN" dirty="0">
                <a:solidFill>
                  <a:schemeClr val="bg1"/>
                </a:solidFill>
              </a:rPr>
              <a:t> Chữ A nhận ra điều gì? </a:t>
            </a:r>
          </a:p>
          <a:p>
            <a:pPr marL="0" indent="0">
              <a:buNone/>
            </a:pPr>
            <a:r>
              <a:rPr lang="vi-VN" b="1" dirty="0">
                <a:solidFill>
                  <a:schemeClr val="bg1"/>
                </a:solidFill>
              </a:rPr>
              <a:t>Trả lời: </a:t>
            </a:r>
            <a:endParaRPr lang="vi-VN" dirty="0">
              <a:solidFill>
                <a:schemeClr val="bg1"/>
              </a:solidFill>
            </a:endParaRPr>
          </a:p>
          <a:p>
            <a:pPr marL="0" indent="0">
              <a:buNone/>
            </a:pPr>
            <a:r>
              <a:rPr lang="vi-VN" dirty="0">
                <a:solidFill>
                  <a:srgbClr val="FFFF00"/>
                </a:solidFill>
              </a:rPr>
              <a:t>Chữ A nhận ra rằng nếu chỉ có một mình, chữ A chẳng thể nói được với ai điều </a:t>
            </a:r>
            <a:r>
              <a:rPr lang="vi-VN" dirty="0" smtClean="0">
                <a:solidFill>
                  <a:srgbClr val="FFFF00"/>
                </a:solidFill>
              </a:rPr>
              <a:t>gì</a:t>
            </a:r>
            <a:endParaRPr lang="vi-VN" dirty="0">
              <a:solidFill>
                <a:srgbClr val="FFFF00"/>
              </a:solidFill>
            </a:endParaRPr>
          </a:p>
          <a:p>
            <a:pPr marL="0" indent="0">
              <a:buNone/>
            </a:pPr>
            <a:endParaRPr lang="en-US" dirty="0">
              <a:solidFill>
                <a:srgbClr val="FFFF00"/>
              </a:solidFill>
            </a:endParaRPr>
          </a:p>
        </p:txBody>
      </p:sp>
      <p:pic>
        <p:nvPicPr>
          <p:cNvPr id="5123"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b="45880"/>
          <a:stretch/>
        </p:blipFill>
        <p:spPr bwMode="auto">
          <a:xfrm>
            <a:off x="776288" y="4724400"/>
            <a:ext cx="7589837" cy="1375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Straight Connector 4"/>
          <p:cNvCxnSpPr/>
          <p:nvPr/>
        </p:nvCxnSpPr>
        <p:spPr>
          <a:xfrm>
            <a:off x="1219200" y="5029200"/>
            <a:ext cx="5867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a:endCxn id="5123" idx="3"/>
          </p:cNvCxnSpPr>
          <p:nvPr/>
        </p:nvCxnSpPr>
        <p:spPr>
          <a:xfrm>
            <a:off x="990600" y="5412148"/>
            <a:ext cx="7375525"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40867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5123"/>
                                        </p:tgtEl>
                                        <p:attrNameLst>
                                          <p:attrName>r</p:attrName>
                                        </p:attrNameLst>
                                      </p:cBhvr>
                                    </p:animRot>
                                    <p:animRot by="-240000">
                                      <p:cBhvr>
                                        <p:cTn id="7" dur="200" fill="hold">
                                          <p:stCondLst>
                                            <p:cond delay="200"/>
                                          </p:stCondLst>
                                        </p:cTn>
                                        <p:tgtEl>
                                          <p:spTgt spid="5123"/>
                                        </p:tgtEl>
                                        <p:attrNameLst>
                                          <p:attrName>r</p:attrName>
                                        </p:attrNameLst>
                                      </p:cBhvr>
                                    </p:animRot>
                                    <p:animRot by="240000">
                                      <p:cBhvr>
                                        <p:cTn id="8" dur="200" fill="hold">
                                          <p:stCondLst>
                                            <p:cond delay="400"/>
                                          </p:stCondLst>
                                        </p:cTn>
                                        <p:tgtEl>
                                          <p:spTgt spid="5123"/>
                                        </p:tgtEl>
                                        <p:attrNameLst>
                                          <p:attrName>r</p:attrName>
                                        </p:attrNameLst>
                                      </p:cBhvr>
                                    </p:animRot>
                                    <p:animRot by="-240000">
                                      <p:cBhvr>
                                        <p:cTn id="9" dur="200" fill="hold">
                                          <p:stCondLst>
                                            <p:cond delay="600"/>
                                          </p:stCondLst>
                                        </p:cTn>
                                        <p:tgtEl>
                                          <p:spTgt spid="5123"/>
                                        </p:tgtEl>
                                        <p:attrNameLst>
                                          <p:attrName>r</p:attrName>
                                        </p:attrNameLst>
                                      </p:cBhvr>
                                    </p:animRot>
                                    <p:animRot by="120000">
                                      <p:cBhvr>
                                        <p:cTn id="10" dur="200" fill="hold">
                                          <p:stCondLst>
                                            <p:cond delay="800"/>
                                          </p:stCondLst>
                                        </p:cTn>
                                        <p:tgtEl>
                                          <p:spTgt spid="5123"/>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wheel(1)">
                                      <p:cBhvr>
                                        <p:cTn id="15" dur="20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wipe(down)">
                                      <p:cBhvr>
                                        <p:cTn id="20" dur="500"/>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circle(in)">
                                      <p:cBhvr>
                                        <p:cTn id="25" dur="2000"/>
                                        <p:tgtEl>
                                          <p:spTgt spid="3">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1" presetClass="entr" presetSubtype="1" fill="hold"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Effect transition="in" filter="wheel(1)">
                                      <p:cBhvr>
                                        <p:cTn id="30" dur="20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wipe(down)">
                                      <p:cBhvr>
                                        <p:cTn id="35" dur="500"/>
                                        <p:tgtEl>
                                          <p:spTgt spid="3">
                                            <p:txEl>
                                              <p:pRg st="4" end="4"/>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6" presetClass="entr" presetSubtype="16" fill="hold" nodeType="clickEffect">
                                  <p:stCondLst>
                                    <p:cond delay="0"/>
                                  </p:stCondLst>
                                  <p:childTnLst>
                                    <p:set>
                                      <p:cBhvr>
                                        <p:cTn id="39" dur="1" fill="hold">
                                          <p:stCondLst>
                                            <p:cond delay="0"/>
                                          </p:stCondLst>
                                        </p:cTn>
                                        <p:tgtEl>
                                          <p:spTgt spid="3">
                                            <p:txEl>
                                              <p:pRg st="5" end="5"/>
                                            </p:txEl>
                                          </p:spTgt>
                                        </p:tgtEl>
                                        <p:attrNameLst>
                                          <p:attrName>style.visibility</p:attrName>
                                        </p:attrNameLst>
                                      </p:cBhvr>
                                      <p:to>
                                        <p:strVal val="visible"/>
                                      </p:to>
                                    </p:set>
                                    <p:animEffect transition="in" filter="circle(in)">
                                      <p:cBhvr>
                                        <p:cTn id="40" dur="2000"/>
                                        <p:tgtEl>
                                          <p:spTgt spid="3">
                                            <p:txEl>
                                              <p:pRg st="5" end="5"/>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nodeType="click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fade">
                                      <p:cBhvr>
                                        <p:cTn id="45" dur="1000"/>
                                        <p:tgtEl>
                                          <p:spTgt spid="5"/>
                                        </p:tgtEl>
                                      </p:cBhvr>
                                    </p:animEffect>
                                    <p:anim calcmode="lin" valueType="num">
                                      <p:cBhvr>
                                        <p:cTn id="46" dur="1000" fill="hold"/>
                                        <p:tgtEl>
                                          <p:spTgt spid="5"/>
                                        </p:tgtEl>
                                        <p:attrNameLst>
                                          <p:attrName>ppt_x</p:attrName>
                                        </p:attrNameLst>
                                      </p:cBhvr>
                                      <p:tavLst>
                                        <p:tav tm="0">
                                          <p:val>
                                            <p:strVal val="#ppt_x"/>
                                          </p:val>
                                        </p:tav>
                                        <p:tav tm="100000">
                                          <p:val>
                                            <p:strVal val="#ppt_x"/>
                                          </p:val>
                                        </p:tav>
                                      </p:tavLst>
                                    </p:anim>
                                    <p:anim calcmode="lin" valueType="num">
                                      <p:cBhvr>
                                        <p:cTn id="4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7"/>
                                        </p:tgtEl>
                                        <p:attrNameLst>
                                          <p:attrName>style.visibility</p:attrName>
                                        </p:attrNameLst>
                                      </p:cBhvr>
                                      <p:to>
                                        <p:strVal val="visible"/>
                                      </p:to>
                                    </p:set>
                                    <p:animEffect transition="in" filter="barn(inVertical)">
                                      <p:cBhvr>
                                        <p:cTn id="5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668963"/>
          </a:xfrm>
        </p:spPr>
        <p:txBody>
          <a:bodyPr/>
          <a:lstStyle/>
          <a:p>
            <a:pPr marL="0" indent="0">
              <a:buNone/>
            </a:pPr>
            <a:r>
              <a:rPr lang="vi-VN" b="1" dirty="0">
                <a:solidFill>
                  <a:schemeClr val="bg1"/>
                </a:solidFill>
              </a:rPr>
              <a:t>Câu 4 </a:t>
            </a:r>
            <a:r>
              <a:rPr lang="vi-VN" dirty="0" smtClean="0">
                <a:solidFill>
                  <a:schemeClr val="bg1"/>
                </a:solidFill>
              </a:rPr>
              <a:t>Chữ </a:t>
            </a:r>
            <a:r>
              <a:rPr lang="vi-VN" dirty="0">
                <a:solidFill>
                  <a:schemeClr val="bg1"/>
                </a:solidFill>
              </a:rPr>
              <a:t>A muốn nhắn nhủ điều gì với các bạn? </a:t>
            </a:r>
          </a:p>
          <a:p>
            <a:pPr marL="0" indent="0">
              <a:buNone/>
            </a:pPr>
            <a:r>
              <a:rPr lang="vi-VN" dirty="0">
                <a:solidFill>
                  <a:schemeClr val="bg1"/>
                </a:solidFill>
              </a:rPr>
              <a:t>a. Chăm viết chữ cái</a:t>
            </a:r>
          </a:p>
          <a:p>
            <a:pPr marL="0" indent="0">
              <a:buNone/>
            </a:pPr>
            <a:r>
              <a:rPr lang="vi-VN" dirty="0">
                <a:solidFill>
                  <a:schemeClr val="bg1"/>
                </a:solidFill>
              </a:rPr>
              <a:t>b. Chăm đọc sách</a:t>
            </a:r>
          </a:p>
          <a:p>
            <a:pPr marL="0" indent="0">
              <a:buNone/>
            </a:pPr>
            <a:r>
              <a:rPr lang="vi-VN" dirty="0">
                <a:solidFill>
                  <a:schemeClr val="bg1"/>
                </a:solidFill>
              </a:rPr>
              <a:t>c. Chăm xếp các chữ cái</a:t>
            </a:r>
          </a:p>
          <a:p>
            <a:pPr marL="0" indent="0">
              <a:buNone/>
            </a:pPr>
            <a:r>
              <a:rPr lang="vi-VN" b="1" dirty="0">
                <a:solidFill>
                  <a:schemeClr val="bg1"/>
                </a:solidFill>
              </a:rPr>
              <a:t>Trả lời: </a:t>
            </a:r>
            <a:endParaRPr lang="vi-VN" dirty="0">
              <a:solidFill>
                <a:schemeClr val="bg1"/>
              </a:solidFill>
            </a:endParaRPr>
          </a:p>
          <a:p>
            <a:pPr marL="0" indent="0">
              <a:buNone/>
            </a:pPr>
            <a:r>
              <a:rPr lang="vi-VN" dirty="0">
                <a:solidFill>
                  <a:srgbClr val="FFFF00"/>
                </a:solidFill>
              </a:rPr>
              <a:t>Đáp án b. Chăm đọc sách</a:t>
            </a:r>
          </a:p>
          <a:p>
            <a:pPr marL="0" indent="0">
              <a:buNone/>
            </a:pPr>
            <a:endParaRPr lang="en-US" dirty="0">
              <a:solidFill>
                <a:schemeClr val="bg1"/>
              </a:solidFill>
            </a:endParaRPr>
          </a:p>
        </p:txBody>
      </p:sp>
    </p:spTree>
    <p:extLst>
      <p:ext uri="{BB962C8B-B14F-4D97-AF65-F5344CB8AC3E}">
        <p14:creationId xmlns:p14="http://schemas.microsoft.com/office/powerpoint/2010/main" val="3743570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2000"/>
                                        <p:tgtEl>
                                          <p:spTgt spid="3">
                                            <p:txEl>
                                              <p:pRg st="0" end="0"/>
                                            </p:txEl>
                                          </p:spTgt>
                                        </p:tgtEl>
                                      </p:cBhvr>
                                    </p:animEffect>
                                  </p:childTnLst>
                                </p:cTn>
                              </p:par>
                              <p:par>
                                <p:cTn id="8" presetID="21" presetClass="entr" presetSubtype="1"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heel(1)">
                                      <p:cBhvr>
                                        <p:cTn id="10" dur="2000"/>
                                        <p:tgtEl>
                                          <p:spTgt spid="3">
                                            <p:txEl>
                                              <p:pRg st="1" end="1"/>
                                            </p:txEl>
                                          </p:spTgt>
                                        </p:tgtEl>
                                      </p:cBhvr>
                                    </p:animEffect>
                                  </p:childTnLst>
                                </p:cTn>
                              </p:par>
                              <p:par>
                                <p:cTn id="11" presetID="21" presetClass="entr" presetSubtype="1"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heel(1)">
                                      <p:cBhvr>
                                        <p:cTn id="13" dur="2000"/>
                                        <p:tgtEl>
                                          <p:spTgt spid="3">
                                            <p:txEl>
                                              <p:pRg st="2" end="2"/>
                                            </p:txEl>
                                          </p:spTgt>
                                        </p:tgtEl>
                                      </p:cBhvr>
                                    </p:animEffect>
                                  </p:childTnLst>
                                </p:cTn>
                              </p:par>
                              <p:par>
                                <p:cTn id="14" presetID="21" presetClass="entr" presetSubtype="1"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heel(1)">
                                      <p:cBhvr>
                                        <p:cTn id="16" dur="20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wipe(down)">
                                      <p:cBhvr>
                                        <p:cTn id="21" dur="500"/>
                                        <p:tgtEl>
                                          <p:spTgt spid="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circle(in)">
                                      <p:cBhvr>
                                        <p:cTn id="26"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solidFill>
        </p:spPr>
        <p:txBody>
          <a:bodyPr/>
          <a:lstStyle/>
          <a:p>
            <a:r>
              <a:rPr lang="en-US" b="1" dirty="0" smtClean="0">
                <a:latin typeface="Tahoma" pitchFamily="34" charset="0"/>
                <a:ea typeface="Tahoma" pitchFamily="34" charset="0"/>
                <a:cs typeface="Tahoma" pitchFamily="34" charset="0"/>
              </a:rPr>
              <a:t>LUYỆN TẬP</a:t>
            </a:r>
            <a:endParaRPr lang="en-US" b="1" dirty="0">
              <a:latin typeface="Tahoma" pitchFamily="34" charset="0"/>
              <a:ea typeface="Tahoma" pitchFamily="34" charset="0"/>
              <a:cs typeface="Tahoma" pitchFamily="34" charset="0"/>
            </a:endParaRPr>
          </a:p>
        </p:txBody>
      </p:sp>
      <p:sp>
        <p:nvSpPr>
          <p:cNvPr id="3" name="Content Placeholder 2"/>
          <p:cNvSpPr>
            <a:spLocks noGrp="1"/>
          </p:cNvSpPr>
          <p:nvPr>
            <p:ph idx="1"/>
          </p:nvPr>
        </p:nvSpPr>
        <p:spPr/>
        <p:txBody>
          <a:bodyPr>
            <a:normAutofit fontScale="92500" lnSpcReduction="10000"/>
          </a:bodyPr>
          <a:lstStyle/>
          <a:p>
            <a:pPr marL="0" indent="0">
              <a:buNone/>
            </a:pPr>
            <a:r>
              <a:rPr lang="vi-VN" b="1" dirty="0">
                <a:solidFill>
                  <a:schemeClr val="bg1"/>
                </a:solidFill>
              </a:rPr>
              <a:t>Câu 1 </a:t>
            </a:r>
            <a:r>
              <a:rPr lang="vi-VN" dirty="0">
                <a:solidFill>
                  <a:schemeClr val="bg1"/>
                </a:solidFill>
              </a:rPr>
              <a:t> Nói tiếp lời của chữ A để cảm ơn các bạn chữ: </a:t>
            </a:r>
          </a:p>
          <a:p>
            <a:pPr marL="0" indent="0">
              <a:buNone/>
            </a:pPr>
            <a:r>
              <a:rPr lang="vi-VN" dirty="0">
                <a:solidFill>
                  <a:schemeClr val="bg1"/>
                </a:solidFill>
              </a:rPr>
              <a:t>Cảm ơn các bạn. Nhờ có các bạn, chúng ta đã (…..)</a:t>
            </a:r>
          </a:p>
          <a:p>
            <a:pPr marL="0" indent="0">
              <a:buNone/>
            </a:pPr>
            <a:r>
              <a:rPr lang="vi-VN" b="1" dirty="0">
                <a:solidFill>
                  <a:schemeClr val="bg1"/>
                </a:solidFill>
              </a:rPr>
              <a:t>Trả lời: </a:t>
            </a:r>
            <a:endParaRPr lang="vi-VN" dirty="0">
              <a:solidFill>
                <a:schemeClr val="bg1"/>
              </a:solidFill>
            </a:endParaRPr>
          </a:p>
          <a:p>
            <a:pPr marL="0" indent="0">
              <a:buNone/>
            </a:pPr>
            <a:r>
              <a:rPr lang="vi-VN" dirty="0">
                <a:solidFill>
                  <a:srgbClr val="FFFF00"/>
                </a:solidFill>
              </a:rPr>
              <a:t>- Cảm ơn các bạn. Nhờ có các bạn, chúng ta đã làm nên những cuốn sách hay. </a:t>
            </a:r>
          </a:p>
          <a:p>
            <a:pPr marL="0" indent="0">
              <a:buNone/>
            </a:pPr>
            <a:r>
              <a:rPr lang="vi-VN" dirty="0">
                <a:solidFill>
                  <a:srgbClr val="FFFF00"/>
                </a:solidFill>
              </a:rPr>
              <a:t>- Cảm ơn các bạn. Nhờ có các bạn, chúng ta đã làm nên những cuốn sách bổ ích.</a:t>
            </a:r>
          </a:p>
          <a:p>
            <a:pPr marL="0" indent="0">
              <a:buNone/>
            </a:pPr>
            <a:endParaRPr lang="en-US" dirty="0">
              <a:solidFill>
                <a:srgbClr val="FFFF00"/>
              </a:solidFill>
            </a:endParaRPr>
          </a:p>
        </p:txBody>
      </p:sp>
    </p:spTree>
    <p:extLst>
      <p:ext uri="{BB962C8B-B14F-4D97-AF65-F5344CB8AC3E}">
        <p14:creationId xmlns:p14="http://schemas.microsoft.com/office/powerpoint/2010/main" val="2130648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wheel(1)">
                                      <p:cBhvr>
                                        <p:cTn id="14" dur="2000"/>
                                        <p:tgtEl>
                                          <p:spTgt spid="3">
                                            <p:txEl>
                                              <p:pRg st="0" end="0"/>
                                            </p:txEl>
                                          </p:spTgt>
                                        </p:tgtEl>
                                      </p:cBhvr>
                                    </p:animEffect>
                                  </p:childTnLst>
                                </p:cTn>
                              </p:par>
                              <p:par>
                                <p:cTn id="15" presetID="21" presetClass="entr" presetSubtype="1" fill="hold"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heel(1)">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down)">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circle(in)">
                                      <p:cBhvr>
                                        <p:cTn id="27" dur="2000"/>
                                        <p:tgtEl>
                                          <p:spTgt spid="3">
                                            <p:txEl>
                                              <p:pRg st="3" end="3"/>
                                            </p:txEl>
                                          </p:spTgt>
                                        </p:tgtEl>
                                      </p:cBhvr>
                                    </p:animEffect>
                                  </p:childTnLst>
                                </p:cTn>
                              </p:par>
                              <p:par>
                                <p:cTn id="28" presetID="6" presetClass="entr" presetSubtype="16" fill="hold" nodeType="with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circle(in)">
                                      <p:cBhvr>
                                        <p:cTn id="30"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2876" y="304800"/>
            <a:ext cx="8229600" cy="5450681"/>
          </a:xfrm>
        </p:spPr>
        <p:txBody>
          <a:bodyPr/>
          <a:lstStyle/>
          <a:p>
            <a:pPr marL="0" indent="0">
              <a:buNone/>
            </a:pPr>
            <a:r>
              <a:rPr lang="vi-VN" b="1" dirty="0">
                <a:solidFill>
                  <a:schemeClr val="bg1"/>
                </a:solidFill>
              </a:rPr>
              <a:t>Câu 2 </a:t>
            </a:r>
            <a:r>
              <a:rPr lang="vi-VN" b="1" dirty="0" smtClean="0">
                <a:solidFill>
                  <a:schemeClr val="bg1"/>
                </a:solidFill>
              </a:rPr>
              <a:t>:</a:t>
            </a:r>
            <a:r>
              <a:rPr lang="vi-VN" dirty="0">
                <a:solidFill>
                  <a:schemeClr val="bg1"/>
                </a:solidFill>
              </a:rPr>
              <a:t> Những từ nào dưới đây chỉ cảm xúc: </a:t>
            </a:r>
            <a:endParaRPr lang="en-US" dirty="0" smtClean="0">
              <a:solidFill>
                <a:schemeClr val="bg1"/>
              </a:solidFill>
            </a:endParaRPr>
          </a:p>
          <a:p>
            <a:pPr marL="0" indent="0">
              <a:buNone/>
            </a:pPr>
            <a:endParaRPr lang="en-US" dirty="0">
              <a:solidFill>
                <a:schemeClr val="bg1"/>
              </a:solidFill>
            </a:endParaRPr>
          </a:p>
          <a:p>
            <a:pPr marL="0" indent="0">
              <a:buNone/>
            </a:pPr>
            <a:endParaRPr lang="en-US" dirty="0" smtClean="0">
              <a:solidFill>
                <a:schemeClr val="bg1"/>
              </a:solidFill>
            </a:endParaRPr>
          </a:p>
          <a:p>
            <a:pPr marL="0" indent="0">
              <a:buNone/>
            </a:pPr>
            <a:endParaRPr lang="en-US" dirty="0">
              <a:solidFill>
                <a:schemeClr val="bg1"/>
              </a:solidFill>
            </a:endParaRPr>
          </a:p>
          <a:p>
            <a:pPr marL="0" indent="0">
              <a:buNone/>
            </a:pPr>
            <a:r>
              <a:rPr lang="en-US" dirty="0" err="1" smtClean="0">
                <a:solidFill>
                  <a:schemeClr val="bg1"/>
                </a:solidFill>
              </a:rPr>
              <a:t>Trả</a:t>
            </a:r>
            <a:r>
              <a:rPr lang="en-US" dirty="0" smtClean="0">
                <a:solidFill>
                  <a:schemeClr val="bg1"/>
                </a:solidFill>
              </a:rPr>
              <a:t> </a:t>
            </a:r>
            <a:r>
              <a:rPr lang="en-US" dirty="0" err="1" smtClean="0">
                <a:solidFill>
                  <a:schemeClr val="bg1"/>
                </a:solidFill>
              </a:rPr>
              <a:t>lời</a:t>
            </a:r>
            <a:r>
              <a:rPr lang="en-US" dirty="0" smtClean="0">
                <a:solidFill>
                  <a:schemeClr val="bg1"/>
                </a:solidFill>
              </a:rPr>
              <a:t>: </a:t>
            </a:r>
            <a:endParaRPr lang="vi-VN" dirty="0">
              <a:solidFill>
                <a:schemeClr val="bg1"/>
              </a:solidFill>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752600"/>
            <a:ext cx="8615344" cy="9390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r="68921"/>
          <a:stretch/>
        </p:blipFill>
        <p:spPr bwMode="auto">
          <a:xfrm>
            <a:off x="3273920" y="3657600"/>
            <a:ext cx="2677103" cy="938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32475" t="-738" r="34079" b="738"/>
          <a:stretch/>
        </p:blipFill>
        <p:spPr bwMode="auto">
          <a:xfrm>
            <a:off x="3273921" y="5333998"/>
            <a:ext cx="2677102" cy="8718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36374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6146"/>
                                        </p:tgtEl>
                                        <p:attrNameLst>
                                          <p:attrName>style.visibility</p:attrName>
                                        </p:attrNameLst>
                                      </p:cBhvr>
                                      <p:to>
                                        <p:strVal val="visible"/>
                                      </p:to>
                                    </p:set>
                                    <p:anim calcmode="lin" valueType="num">
                                      <p:cBhvr>
                                        <p:cTn id="14" dur="500" fill="hold"/>
                                        <p:tgtEl>
                                          <p:spTgt spid="6146"/>
                                        </p:tgtEl>
                                        <p:attrNameLst>
                                          <p:attrName>ppt_w</p:attrName>
                                        </p:attrNameLst>
                                      </p:cBhvr>
                                      <p:tavLst>
                                        <p:tav tm="0">
                                          <p:val>
                                            <p:fltVal val="0"/>
                                          </p:val>
                                        </p:tav>
                                        <p:tav tm="100000">
                                          <p:val>
                                            <p:strVal val="#ppt_w"/>
                                          </p:val>
                                        </p:tav>
                                      </p:tavLst>
                                    </p:anim>
                                    <p:anim calcmode="lin" valueType="num">
                                      <p:cBhvr>
                                        <p:cTn id="15" dur="500" fill="hold"/>
                                        <p:tgtEl>
                                          <p:spTgt spid="6146"/>
                                        </p:tgtEl>
                                        <p:attrNameLst>
                                          <p:attrName>ppt_h</p:attrName>
                                        </p:attrNameLst>
                                      </p:cBhvr>
                                      <p:tavLst>
                                        <p:tav tm="0">
                                          <p:val>
                                            <p:fltVal val="0"/>
                                          </p:val>
                                        </p:tav>
                                        <p:tav tm="100000">
                                          <p:val>
                                            <p:strVal val="#ppt_h"/>
                                          </p:val>
                                        </p:tav>
                                      </p:tavLst>
                                    </p:anim>
                                    <p:animEffect transition="in" filter="fade">
                                      <p:cBhvr>
                                        <p:cTn id="16" dur="500"/>
                                        <p:tgtEl>
                                          <p:spTgt spid="6146"/>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wipe(down)">
                                      <p:cBhvr>
                                        <p:cTn id="21" dur="500"/>
                                        <p:tgtEl>
                                          <p:spTgt spid="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6147"/>
                                        </p:tgtEl>
                                        <p:attrNameLst>
                                          <p:attrName>style.visibility</p:attrName>
                                        </p:attrNameLst>
                                      </p:cBhvr>
                                      <p:to>
                                        <p:strVal val="visible"/>
                                      </p:to>
                                    </p:set>
                                    <p:anim calcmode="lin" valueType="num">
                                      <p:cBhvr>
                                        <p:cTn id="26" dur="500" fill="hold"/>
                                        <p:tgtEl>
                                          <p:spTgt spid="6147"/>
                                        </p:tgtEl>
                                        <p:attrNameLst>
                                          <p:attrName>ppt_w</p:attrName>
                                        </p:attrNameLst>
                                      </p:cBhvr>
                                      <p:tavLst>
                                        <p:tav tm="0">
                                          <p:val>
                                            <p:fltVal val="0"/>
                                          </p:val>
                                        </p:tav>
                                        <p:tav tm="100000">
                                          <p:val>
                                            <p:strVal val="#ppt_w"/>
                                          </p:val>
                                        </p:tav>
                                      </p:tavLst>
                                    </p:anim>
                                    <p:anim calcmode="lin" valueType="num">
                                      <p:cBhvr>
                                        <p:cTn id="27" dur="500" fill="hold"/>
                                        <p:tgtEl>
                                          <p:spTgt spid="6147"/>
                                        </p:tgtEl>
                                        <p:attrNameLst>
                                          <p:attrName>ppt_h</p:attrName>
                                        </p:attrNameLst>
                                      </p:cBhvr>
                                      <p:tavLst>
                                        <p:tav tm="0">
                                          <p:val>
                                            <p:fltVal val="0"/>
                                          </p:val>
                                        </p:tav>
                                        <p:tav tm="100000">
                                          <p:val>
                                            <p:strVal val="#ppt_h"/>
                                          </p:val>
                                        </p:tav>
                                      </p:tavLst>
                                    </p:anim>
                                    <p:animEffect transition="in" filter="fade">
                                      <p:cBhvr>
                                        <p:cTn id="28" dur="500"/>
                                        <p:tgtEl>
                                          <p:spTgt spid="6147"/>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nodeType="clickEffect">
                                  <p:stCondLst>
                                    <p:cond delay="0"/>
                                  </p:stCondLst>
                                  <p:childTnLst>
                                    <p:set>
                                      <p:cBhvr>
                                        <p:cTn id="32" dur="1" fill="hold">
                                          <p:stCondLst>
                                            <p:cond delay="0"/>
                                          </p:stCondLst>
                                        </p:cTn>
                                        <p:tgtEl>
                                          <p:spTgt spid="6148"/>
                                        </p:tgtEl>
                                        <p:attrNameLst>
                                          <p:attrName>style.visibility</p:attrName>
                                        </p:attrNameLst>
                                      </p:cBhvr>
                                      <p:to>
                                        <p:strVal val="visible"/>
                                      </p:to>
                                    </p:set>
                                    <p:anim calcmode="lin" valueType="num">
                                      <p:cBhvr>
                                        <p:cTn id="33" dur="500" fill="hold"/>
                                        <p:tgtEl>
                                          <p:spTgt spid="6148"/>
                                        </p:tgtEl>
                                        <p:attrNameLst>
                                          <p:attrName>ppt_w</p:attrName>
                                        </p:attrNameLst>
                                      </p:cBhvr>
                                      <p:tavLst>
                                        <p:tav tm="0">
                                          <p:val>
                                            <p:fltVal val="0"/>
                                          </p:val>
                                        </p:tav>
                                        <p:tav tm="100000">
                                          <p:val>
                                            <p:strVal val="#ppt_w"/>
                                          </p:val>
                                        </p:tav>
                                      </p:tavLst>
                                    </p:anim>
                                    <p:anim calcmode="lin" valueType="num">
                                      <p:cBhvr>
                                        <p:cTn id="34" dur="500" fill="hold"/>
                                        <p:tgtEl>
                                          <p:spTgt spid="6148"/>
                                        </p:tgtEl>
                                        <p:attrNameLst>
                                          <p:attrName>ppt_h</p:attrName>
                                        </p:attrNameLst>
                                      </p:cBhvr>
                                      <p:tavLst>
                                        <p:tav tm="0">
                                          <p:val>
                                            <p:fltVal val="0"/>
                                          </p:val>
                                        </p:tav>
                                        <p:tav tm="100000">
                                          <p:val>
                                            <p:strVal val="#ppt_h"/>
                                          </p:val>
                                        </p:tav>
                                      </p:tavLst>
                                    </p:anim>
                                    <p:animEffect transition="in" filter="fade">
                                      <p:cBhvr>
                                        <p:cTn id="35" dur="500"/>
                                        <p:tgtEl>
                                          <p:spTgt spid="6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solidFill>
        </p:spPr>
        <p:txBody>
          <a:bodyPr/>
          <a:lstStyle/>
          <a:p>
            <a:r>
              <a:rPr lang="en-US" b="1" dirty="0" smtClean="0"/>
              <a:t>VIẾT</a:t>
            </a:r>
            <a:endParaRPr lang="en-US" b="1" dirty="0"/>
          </a:p>
        </p:txBody>
      </p:sp>
      <p:sp>
        <p:nvSpPr>
          <p:cNvPr id="3" name="Content Placeholder 2"/>
          <p:cNvSpPr>
            <a:spLocks noGrp="1"/>
          </p:cNvSpPr>
          <p:nvPr>
            <p:ph idx="1"/>
          </p:nvPr>
        </p:nvSpPr>
        <p:spPr>
          <a:xfrm>
            <a:off x="363249" y="1447799"/>
            <a:ext cx="8229600" cy="5181601"/>
          </a:xfrm>
        </p:spPr>
        <p:txBody>
          <a:bodyPr>
            <a:normAutofit lnSpcReduction="10000"/>
          </a:bodyPr>
          <a:lstStyle/>
          <a:p>
            <a:pPr marL="0" indent="0">
              <a:buNone/>
            </a:pPr>
            <a:r>
              <a:rPr lang="en-US" b="1" dirty="0" err="1">
                <a:solidFill>
                  <a:schemeClr val="bg1"/>
                </a:solidFill>
              </a:rPr>
              <a:t>Câu</a:t>
            </a:r>
            <a:r>
              <a:rPr lang="en-US" b="1" dirty="0">
                <a:solidFill>
                  <a:schemeClr val="bg1"/>
                </a:solidFill>
              </a:rPr>
              <a:t> 1: </a:t>
            </a:r>
            <a:r>
              <a:rPr lang="en-US" b="1" dirty="0" err="1">
                <a:solidFill>
                  <a:schemeClr val="bg1"/>
                </a:solidFill>
              </a:rPr>
              <a:t>Viết</a:t>
            </a:r>
            <a:r>
              <a:rPr lang="en-US" b="1" dirty="0">
                <a:solidFill>
                  <a:schemeClr val="bg1"/>
                </a:solidFill>
              </a:rPr>
              <a:t> </a:t>
            </a:r>
            <a:r>
              <a:rPr lang="en-US" b="1" dirty="0" err="1">
                <a:solidFill>
                  <a:schemeClr val="bg1"/>
                </a:solidFill>
              </a:rPr>
              <a:t>chữ</a:t>
            </a:r>
            <a:r>
              <a:rPr lang="en-US" b="1" dirty="0">
                <a:solidFill>
                  <a:schemeClr val="bg1"/>
                </a:solidFill>
              </a:rPr>
              <a:t> </a:t>
            </a:r>
            <a:r>
              <a:rPr lang="en-US" b="1" dirty="0" err="1">
                <a:solidFill>
                  <a:schemeClr val="bg1"/>
                </a:solidFill>
              </a:rPr>
              <a:t>hoa</a:t>
            </a:r>
            <a:r>
              <a:rPr lang="en-US" b="1" dirty="0">
                <a:solidFill>
                  <a:schemeClr val="bg1"/>
                </a:solidFill>
              </a:rPr>
              <a:t>: </a:t>
            </a:r>
            <a:r>
              <a:rPr lang="en-US" b="1" i="1" dirty="0">
                <a:solidFill>
                  <a:schemeClr val="bg1"/>
                </a:solidFill>
              </a:rPr>
              <a:t>I </a:t>
            </a:r>
            <a:r>
              <a:rPr lang="en-US" b="1" i="1" dirty="0" smtClean="0">
                <a:solidFill>
                  <a:schemeClr val="bg1"/>
                </a:solidFill>
              </a:rPr>
              <a:t>K</a:t>
            </a:r>
          </a:p>
          <a:p>
            <a:pPr marL="0" indent="0">
              <a:buNone/>
            </a:pPr>
            <a:endParaRPr lang="en-US" b="1" i="1" dirty="0">
              <a:solidFill>
                <a:schemeClr val="bg1"/>
              </a:solidFill>
            </a:endParaRPr>
          </a:p>
          <a:p>
            <a:pPr marL="0" indent="0">
              <a:buNone/>
            </a:pPr>
            <a:endParaRPr lang="en-US" b="1" i="1" dirty="0" smtClean="0">
              <a:solidFill>
                <a:schemeClr val="bg1"/>
              </a:solidFill>
            </a:endParaRPr>
          </a:p>
          <a:p>
            <a:pPr marL="0" indent="0">
              <a:buNone/>
            </a:pPr>
            <a:endParaRPr lang="en-US" b="1" i="1" dirty="0">
              <a:solidFill>
                <a:schemeClr val="bg1"/>
              </a:solidFill>
            </a:endParaRPr>
          </a:p>
          <a:p>
            <a:pPr marL="0" indent="0">
              <a:buNone/>
            </a:pPr>
            <a:endParaRPr lang="en-US" b="1" i="1" dirty="0" smtClean="0">
              <a:solidFill>
                <a:schemeClr val="bg1"/>
              </a:solidFill>
            </a:endParaRPr>
          </a:p>
          <a:p>
            <a:pPr marL="0" indent="0">
              <a:buNone/>
            </a:pPr>
            <a:r>
              <a:rPr lang="vi-VN" b="1" dirty="0">
                <a:solidFill>
                  <a:schemeClr val="bg1"/>
                </a:solidFill>
              </a:rPr>
              <a:t>Câu 2: Viết ứng dụng: </a:t>
            </a:r>
            <a:r>
              <a:rPr lang="vi-VN" b="1" i="1" dirty="0">
                <a:solidFill>
                  <a:schemeClr val="bg1"/>
                </a:solidFill>
              </a:rPr>
              <a:t>Kiến tha lâu cũng đầy tổ.</a:t>
            </a:r>
            <a:r>
              <a:rPr lang="vi-VN" b="1" dirty="0">
                <a:solidFill>
                  <a:schemeClr val="bg1"/>
                </a:solidFill>
              </a:rPr>
              <a:t/>
            </a:r>
            <a:br>
              <a:rPr lang="vi-VN" b="1" dirty="0">
                <a:solidFill>
                  <a:schemeClr val="bg1"/>
                </a:solidFill>
              </a:rPr>
            </a:br>
            <a:r>
              <a:rPr lang="vi-VN" dirty="0">
                <a:solidFill>
                  <a:schemeClr val="bg1"/>
                </a:solidFill>
              </a:rPr>
              <a:t/>
            </a:r>
            <a:br>
              <a:rPr lang="vi-VN" dirty="0">
                <a:solidFill>
                  <a:schemeClr val="bg1"/>
                </a:solidFill>
              </a:rPr>
            </a:br>
            <a:r>
              <a:rPr lang="en-US" dirty="0" smtClean="0"/>
              <a:t/>
            </a:r>
            <a:br>
              <a:rPr lang="en-US" dirty="0" smtClean="0"/>
            </a:br>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7885" y="2133600"/>
            <a:ext cx="8334375" cy="197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81127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barn(inVertical)">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nodeType="clickEffect">
                                  <p:stCondLst>
                                    <p:cond delay="0"/>
                                  </p:stCondLst>
                                  <p:childTnLst>
                                    <p:set>
                                      <p:cBhvr>
                                        <p:cTn id="18" dur="1" fill="hold">
                                          <p:stCondLst>
                                            <p:cond delay="0"/>
                                          </p:stCondLst>
                                        </p:cTn>
                                        <p:tgtEl>
                                          <p:spTgt spid="7170"/>
                                        </p:tgtEl>
                                        <p:attrNameLst>
                                          <p:attrName>style.visibility</p:attrName>
                                        </p:attrNameLst>
                                      </p:cBhvr>
                                      <p:to>
                                        <p:strVal val="visible"/>
                                      </p:to>
                                    </p:set>
                                    <p:anim calcmode="lin" valueType="num">
                                      <p:cBhvr>
                                        <p:cTn id="19" dur="1000" fill="hold"/>
                                        <p:tgtEl>
                                          <p:spTgt spid="7170"/>
                                        </p:tgtEl>
                                        <p:attrNameLst>
                                          <p:attrName>ppt_w</p:attrName>
                                        </p:attrNameLst>
                                      </p:cBhvr>
                                      <p:tavLst>
                                        <p:tav tm="0">
                                          <p:val>
                                            <p:fltVal val="0"/>
                                          </p:val>
                                        </p:tav>
                                        <p:tav tm="100000">
                                          <p:val>
                                            <p:strVal val="#ppt_w"/>
                                          </p:val>
                                        </p:tav>
                                      </p:tavLst>
                                    </p:anim>
                                    <p:anim calcmode="lin" valueType="num">
                                      <p:cBhvr>
                                        <p:cTn id="20" dur="1000" fill="hold"/>
                                        <p:tgtEl>
                                          <p:spTgt spid="7170"/>
                                        </p:tgtEl>
                                        <p:attrNameLst>
                                          <p:attrName>ppt_h</p:attrName>
                                        </p:attrNameLst>
                                      </p:cBhvr>
                                      <p:tavLst>
                                        <p:tav tm="0">
                                          <p:val>
                                            <p:fltVal val="0"/>
                                          </p:val>
                                        </p:tav>
                                        <p:tav tm="100000">
                                          <p:val>
                                            <p:strVal val="#ppt_h"/>
                                          </p:val>
                                        </p:tav>
                                      </p:tavLst>
                                    </p:anim>
                                    <p:anim calcmode="lin" valueType="num">
                                      <p:cBhvr>
                                        <p:cTn id="21" dur="1000" fill="hold"/>
                                        <p:tgtEl>
                                          <p:spTgt spid="7170"/>
                                        </p:tgtEl>
                                        <p:attrNameLst>
                                          <p:attrName>style.rotation</p:attrName>
                                        </p:attrNameLst>
                                      </p:cBhvr>
                                      <p:tavLst>
                                        <p:tav tm="0">
                                          <p:val>
                                            <p:fltVal val="90"/>
                                          </p:val>
                                        </p:tav>
                                        <p:tav tm="100000">
                                          <p:val>
                                            <p:fltVal val="0"/>
                                          </p:val>
                                        </p:tav>
                                      </p:tavLst>
                                    </p:anim>
                                    <p:animEffect transition="in" filter="fade">
                                      <p:cBhvr>
                                        <p:cTn id="22" dur="1000"/>
                                        <p:tgtEl>
                                          <p:spTgt spid="7170"/>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barn(inVertical)">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58</TotalTime>
  <Words>390</Words>
  <Application>Microsoft Office PowerPoint</Application>
  <PresentationFormat>On-screen Show (4:3)</PresentationFormat>
  <Paragraphs>83</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Tiếng Việt 2 Tuần 11</vt:lpstr>
      <vt:lpstr>KHỞI ĐỘNG</vt:lpstr>
      <vt:lpstr>NỘI DUNG BÀI HỌC</vt:lpstr>
      <vt:lpstr>TRẢ LỜI CÂU HỎI</vt:lpstr>
      <vt:lpstr>PowerPoint Presentation</vt:lpstr>
      <vt:lpstr>PowerPoint Presentation</vt:lpstr>
      <vt:lpstr>LUYỆN TẬP</vt:lpstr>
      <vt:lpstr>PowerPoint Presentation</vt:lpstr>
      <vt:lpstr>VIẾT</vt:lpstr>
      <vt:lpstr>NÓI VÀ NGHE</vt:lpstr>
      <vt:lpstr>PowerPoint Presentation</vt:lpstr>
      <vt:lpstr>PowerPoint Presentation</vt:lpstr>
      <vt:lpstr>VẬN DỤNG</vt:lpstr>
      <vt:lpstr>DẶN DÒ</vt:lpstr>
      <vt:lpstr>PowerPoint Presentation</vt:lpstr>
    </vt:vector>
  </TitlesOfParts>
  <Company>Duy Computer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Tiếng Việt 2 Tuần 11</dc:title>
  <dc:creator>emily</dc:creator>
  <cp:lastModifiedBy>dell</cp:lastModifiedBy>
  <cp:revision>6</cp:revision>
  <dcterms:created xsi:type="dcterms:W3CDTF">2021-11-14T09:49:21Z</dcterms:created>
  <dcterms:modified xsi:type="dcterms:W3CDTF">2024-06-06T10:38:37Z</dcterms:modified>
</cp:coreProperties>
</file>