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85" r:id="rId3"/>
    <p:sldId id="287" r:id="rId5"/>
    <p:sldId id="256" r:id="rId6"/>
    <p:sldId id="257" r:id="rId7"/>
    <p:sldId id="274" r:id="rId8"/>
  </p:sldIdLst>
  <p:sldSz cx="12192000" cy="6858000"/>
  <p:notesSz cx="6858000" cy="9144000"/>
  <p:embeddedFontLst>
    <p:embeddedFont>
      <p:font typeface="SimSun" panose="02010600030101010101" pitchFamily="2" charset="-122"/>
      <p:regular r:id="rId13"/>
    </p:embeddedFont>
    <p:embeddedFont>
      <p:font typeface="Calibri" panose="020F0502020204030204"/>
      <p:regular r:id="rId14"/>
      <p:bold r:id="rId15"/>
      <p:italic r:id="rId16"/>
      <p:boldItalic r:id="rId17"/>
    </p:embeddedFont>
    <p:embeddedFont>
      <p:font typeface="Calibri Light" panose="020F0302020204030204" charset="0"/>
      <p:regular r:id="rId18"/>
      <p:italic r:id="rId19"/>
    </p:embeddedFont>
    <p:embeddedFont>
      <p:font typeface="HP001 4 hang 1 ô ly" panose="020B0603050302020204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font" Target="fonts/font8.fntdata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13.wdp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9" y="-27384"/>
            <a:ext cx="1225505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7" y="-889766"/>
            <a:ext cx="12865429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7" y="4187132"/>
            <a:ext cx="7469361" cy="2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31637" y="836712"/>
            <a:ext cx="6115547" cy="15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60" y="1601263"/>
            <a:ext cx="4268259" cy="5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249461" y="-211792"/>
            <a:ext cx="2139785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10527" y="-426957"/>
            <a:ext cx="2540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20938" y="529789"/>
            <a:ext cx="9983821" cy="4323617"/>
          </a:xfrm>
          <a:prstGeom prst="rect">
            <a:avLst/>
          </a:prstGeom>
        </p:spPr>
        <p:txBody>
          <a:bodyPr spcFirstLastPara="1" wrap="none" lIns="121752" tIns="60957" rIns="121752" bIns="6095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4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48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29485" y="2379345"/>
            <a:ext cx="7228840" cy="101790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/>
          <a:lstStyle/>
          <a:p>
            <a:pPr algn="ctr" defTabSz="1216660">
              <a:defRPr/>
            </a:pPr>
            <a:r>
              <a:rPr lang="en-US" altLang="zh-CN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zh-CN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zh-CN" altLang="en-US" sz="533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>
            <p:custDataLst>
              <p:tags r:id="rId8"/>
            </p:custDataLst>
          </p:nvPr>
        </p:nvSpPr>
        <p:spPr>
          <a:xfrm>
            <a:off x="1420495" y="3460115"/>
            <a:ext cx="9328785" cy="159448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/>
          <a:p>
            <a:pPr algn="l" defTabSz="1216660">
              <a:defRPr/>
            </a:pPr>
            <a:r>
              <a:rPr lang="vi-VN" altLang="zh-CN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charset="0"/>
                <a:cs typeface="HP001 4 hang 1 ô ly" panose="020B0603050302020204" charset="0"/>
              </a:rPr>
              <a:t>Giáo viên thực hiện: </a:t>
            </a:r>
            <a:endParaRPr lang="vi-VN" altLang="zh-CN" sz="4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ang 1 ô ly" panose="020B0603050302020204" charset="0"/>
              <a:cs typeface="HP001 4 hang 1 ô ly" panose="020B0603050302020204" charset="0"/>
            </a:endParaRPr>
          </a:p>
          <a:p>
            <a:pPr algn="ctr" defTabSz="1216660">
              <a:defRPr/>
            </a:pPr>
            <a:r>
              <a:rPr lang="vi-VN" altLang="zh-CN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charset="0"/>
                <a:cs typeface="HP001 4 hang 1 ô ly" panose="020B0603050302020204" charset="0"/>
              </a:rPr>
              <a:t>         Hồ Thị Thanh Bình</a:t>
            </a:r>
            <a:endParaRPr lang="vi-VN" altLang="zh-CN" sz="4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7" y="-528451"/>
            <a:ext cx="12865429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接连接符 29"/>
          <p:cNvCxnSpPr/>
          <p:nvPr/>
        </p:nvCxnSpPr>
        <p:spPr>
          <a:xfrm flipH="1">
            <a:off x="1871535" y="1688411"/>
            <a:ext cx="8090609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</a:ln>
          <a:effectLst/>
        </p:spPr>
      </p:cxnSp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556" y="3134204"/>
            <a:ext cx="6156088" cy="38527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72643" y="-314955"/>
            <a:ext cx="2768533" cy="3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" y="4677140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832100" y="1940560"/>
            <a:ext cx="7537873" cy="173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5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</a:t>
            </a:r>
            <a:r>
              <a:rPr sz="5335" u="sng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</a:t>
            </a:r>
            <a:r>
              <a:rPr lang="vi-VN" sz="5335" u="sng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iếng Việt</a:t>
            </a:r>
            <a:r>
              <a:rPr lang="en-US" sz="5335" u="sng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:</a:t>
            </a:r>
            <a:r>
              <a:rPr lang="en-US" sz="5335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 Bài </a:t>
            </a:r>
            <a:r>
              <a:rPr lang="vi-VN" altLang="en-US" sz="5335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4</a:t>
            </a:r>
            <a:r>
              <a:rPr lang="en-US" sz="5335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:</a:t>
            </a:r>
            <a:endParaRPr sz="5335">
              <a:latin typeface="HP001 4 hang 1 ô ly" panose="020B0603050302020204" charset="0"/>
              <a:cs typeface="HP001 4 hang 1 ô ly" panose="020B0603050302020204" charset="0"/>
            </a:endParaRPr>
          </a:p>
          <a:p>
            <a:endParaRPr lang="en-US" sz="53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36895" y="2976384"/>
            <a:ext cx="9570587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vi-VN" altLang="en-US" sz="3735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Giải thưởng tình bạn</a:t>
            </a:r>
            <a:endParaRPr lang="vi-VN" altLang="en-US" sz="3735" b="1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ang 1 ô ly" panose="020B0603050302020204" charset="0"/>
              <a:ea typeface="Malgun Gothic" panose="020B0503020000020004" pitchFamily="50" charset="-127"/>
              <a:cs typeface="HP001 4 hang 1 ô ly" panose="020B0603050302020204" charset="0"/>
              <a:sym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33780" y="828675"/>
            <a:ext cx="103378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Thứ</a:t>
            </a:r>
            <a:r>
              <a:rPr sz="44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</a:t>
            </a:r>
            <a:r>
              <a:rPr lang="vi-VN" sz="44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hai</a:t>
            </a:r>
            <a:r>
              <a:rPr sz="44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</a:t>
            </a:r>
            <a:r>
              <a:rPr sz="4400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ngày</a:t>
            </a:r>
            <a:r>
              <a:rPr sz="44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</a:t>
            </a:r>
            <a:r>
              <a:rPr lang="vi-VN" sz="44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22</a:t>
            </a:r>
            <a:r>
              <a:rPr sz="44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</a:t>
            </a:r>
            <a:r>
              <a:rPr sz="4400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tháng</a:t>
            </a:r>
            <a:r>
              <a:rPr sz="44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1 </a:t>
            </a:r>
            <a:r>
              <a:rPr sz="4400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năm</a:t>
            </a:r>
            <a:r>
              <a:rPr sz="44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202</a:t>
            </a:r>
            <a:r>
              <a:rPr lang="vi-VN" sz="44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4</a:t>
            </a:r>
            <a:endParaRPr sz="4400">
              <a:latin typeface="HP001 4 hang 1 ô ly" panose="020B0603050302020204" charset="0"/>
              <a:cs typeface="HP001 4 hang 1 ô ly" panose="020B0603050302020204" charset="0"/>
            </a:endParaRPr>
          </a:p>
          <a:p>
            <a:pPr algn="ctr"/>
            <a:endParaRPr lang="vi-VN" alt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35" y="1353632"/>
            <a:ext cx="3138047" cy="56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3909060"/>
            <a:ext cx="7244927" cy="8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239287" y="4025946"/>
            <a:ext cx="39275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3765">
              <a:defRPr/>
            </a:pPr>
            <a:r>
              <a:rPr sz="4000" u="sng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</a:t>
            </a:r>
            <a:r>
              <a:rPr lang="vi-VN" sz="4000" u="sng" err="1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iết 1</a:t>
            </a:r>
            <a:endParaRPr lang="zh-CN" altLang="en-US" sz="4000" kern="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53" grpId="0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505555"/>
            <a:ext cx="8058721" cy="1989995"/>
          </a:xfrm>
          <a:prstGeom prst="rect">
            <a:avLst/>
          </a:prstGeom>
        </p:spPr>
      </p:pic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" t="-164" r="397" b="-296"/>
          <a:stretch>
            <a:fillRect/>
          </a:stretch>
        </p:blipFill>
        <p:spPr>
          <a:xfrm>
            <a:off x="42045" y="29305"/>
            <a:ext cx="3300245" cy="69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2399678"/>
            <a:ext cx="8058721" cy="4458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2812" y="3079532"/>
            <a:ext cx="7658573" cy="3368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9272"/>
          <a:stretch>
            <a:fillRect/>
          </a:stretch>
        </p:blipFill>
        <p:spPr>
          <a:xfrm>
            <a:off x="379085" y="3931516"/>
            <a:ext cx="4951195" cy="1050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752" y="460210"/>
            <a:ext cx="8170158" cy="2741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4531" y="599480"/>
            <a:ext cx="4729654" cy="923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Giải thưởng tình bạn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3"/>
            <a:ext cx="3062774" cy="465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563" y="3271049"/>
            <a:ext cx="6816315" cy="793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5049" b="62941"/>
          <a:stretch>
            <a:fillRect/>
          </a:stretch>
        </p:blipFill>
        <p:spPr>
          <a:xfrm>
            <a:off x="4270719" y="3747165"/>
            <a:ext cx="1163129" cy="43245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6" name="Text Box 4"/>
          <p:cNvSpPr txBox="1"/>
          <p:nvPr/>
        </p:nvSpPr>
        <p:spPr>
          <a:xfrm>
            <a:off x="151765" y="923925"/>
            <a:ext cx="11853545" cy="5662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dirty="0">
                <a:latin typeface="Arial" panose="020B0604020202020204" pitchFamily="34" charset="0"/>
              </a:rPr>
              <a:t>  	</a:t>
            </a:r>
            <a:r>
              <a:rPr sz="4400" dirty="0">
                <a:cs typeface="Arial" panose="020B0604020202020204" pitchFamily="34" charset="0"/>
              </a:rPr>
              <a:t>Nai v</a:t>
            </a:r>
            <a:r>
              <a:rPr sz="4400" dirty="0">
                <a:ea typeface="UVnAvant-Narrow" pitchFamily="34" charset="0"/>
                <a:cs typeface="Arial" panose="020B0604020202020204" pitchFamily="34" charset="0"/>
              </a:rPr>
              <a:t>à</a:t>
            </a:r>
            <a:r>
              <a:rPr sz="4400" dirty="0">
                <a:cs typeface="Arial" panose="020B0604020202020204" pitchFamily="34" charset="0"/>
              </a:rPr>
              <a:t> hoẵng tham dự một cuộc chạy đua. Trước vạch xuất phát, nai v</a:t>
            </a:r>
            <a:r>
              <a:rPr sz="4400" dirty="0">
                <a:ea typeface="UVnAvant-Narrow" pitchFamily="34" charset="0"/>
                <a:cs typeface="Arial" panose="020B0604020202020204" pitchFamily="34" charset="0"/>
              </a:rPr>
              <a:t>à</a:t>
            </a:r>
            <a:r>
              <a:rPr sz="4400" dirty="0">
                <a:cs typeface="Arial" panose="020B0604020202020204" pitchFamily="34" charset="0"/>
              </a:rPr>
              <a:t> hoẵng xoạc chân lấy đ</a:t>
            </a:r>
            <a:r>
              <a:rPr sz="4400" dirty="0">
                <a:ea typeface="UVnAvant-Narrow" pitchFamily="34" charset="0"/>
                <a:cs typeface="Arial" panose="020B0604020202020204" pitchFamily="34" charset="0"/>
              </a:rPr>
              <a:t>à</a:t>
            </a:r>
            <a:r>
              <a:rPr sz="4400" dirty="0">
                <a:cs typeface="Arial" panose="020B0604020202020204" pitchFamily="34" charset="0"/>
              </a:rPr>
              <a:t>. Sau khi trọng t</a:t>
            </a:r>
            <a:r>
              <a:rPr sz="4400" dirty="0">
                <a:ea typeface="UVnAvant-Narrow" pitchFamily="34" charset="0"/>
                <a:cs typeface="Arial" panose="020B0604020202020204" pitchFamily="34" charset="0"/>
              </a:rPr>
              <a:t>à</a:t>
            </a:r>
            <a:r>
              <a:rPr sz="4400" dirty="0">
                <a:cs typeface="Arial" panose="020B0604020202020204" pitchFamily="34" charset="0"/>
              </a:rPr>
              <a:t>i ra hiệu, hai bạn lao như tên bắn. Cả hai luôn ở vị trí dẫn đầu. Bỗng nhiên hoẵng vấp phải một hòn đá rồi ngã oạch. Nai vội dừng lại đỡ hoẵng đứng dậy.</a:t>
            </a:r>
            <a:endParaRPr sz="4400" dirty="0">
              <a:cs typeface="Arial" panose="020B0604020202020204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sz="4400" dirty="0">
                <a:cs typeface="Arial" panose="020B0604020202020204" pitchFamily="34" charset="0"/>
                <a:sym typeface="Symbol" panose="05050102010706020507" pitchFamily="18" charset="2"/>
              </a:rPr>
              <a:t>	Nai v</a:t>
            </a:r>
            <a:r>
              <a:rPr sz="4400" dirty="0">
                <a:ea typeface="UVnAvant-Narrow" pitchFamily="34" charset="0"/>
                <a:cs typeface="Arial" panose="020B0604020202020204" pitchFamily="34" charset="0"/>
                <a:sym typeface="Symbol" panose="05050102010706020507" pitchFamily="18" charset="2"/>
              </a:rPr>
              <a:t>à</a:t>
            </a:r>
            <a:r>
              <a:rPr sz="4400" dirty="0">
                <a:cs typeface="Arial" panose="020B0604020202020204" pitchFamily="34" charset="0"/>
                <a:sym typeface="Symbol" panose="05050102010706020507" pitchFamily="18" charset="2"/>
              </a:rPr>
              <a:t> hoẵng về đích cuối cùng. Nhưng cả hai đều được tặng giải thưởng tình bạn.</a:t>
            </a:r>
            <a:endParaRPr sz="4400" dirty="0">
              <a:ea typeface="UVnAvant-Narrow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099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55" y="635"/>
            <a:ext cx="1143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36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0774998" y="21273"/>
            <a:ext cx="1309687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Text Box 26"/>
          <p:cNvSpPr txBox="1"/>
          <p:nvPr/>
        </p:nvSpPr>
        <p:spPr>
          <a:xfrm>
            <a:off x="2981325" y="52070"/>
            <a:ext cx="5715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+mj-lt"/>
                <a:cs typeface="+mj-lt"/>
              </a:rPr>
              <a:t>Giải thưởng tình bạn</a:t>
            </a:r>
            <a:endParaRPr sz="4000" b="1" dirty="0">
              <a:solidFill>
                <a:srgbClr val="FF0000"/>
              </a:solidFill>
              <a:latin typeface="+mj-lt"/>
              <a:ea typeface="UVnAvant-Narrow" pitchFamily="34" charset="0"/>
              <a:cs typeface="+mj-lt"/>
            </a:endParaRPr>
          </a:p>
        </p:txBody>
      </p:sp>
      <p:sp>
        <p:nvSpPr>
          <p:cNvPr id="4104" name="Text Box 26"/>
          <p:cNvSpPr txBox="1"/>
          <p:nvPr/>
        </p:nvSpPr>
        <p:spPr>
          <a:xfrm>
            <a:off x="281305" y="635"/>
            <a:ext cx="25063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sz="3200" b="1" dirty="0">
                <a:solidFill>
                  <a:srgbClr val="0000FF"/>
                </a:solidFill>
                <a:latin typeface="UVnAvant-Narrow" pitchFamily="34" charset="0"/>
                <a:cs typeface="UVnAvant-Narrow" pitchFamily="34" charset="0"/>
              </a:rPr>
              <a:t>. </a:t>
            </a:r>
            <a:r>
              <a:rPr sz="3200" b="1" dirty="0">
                <a:solidFill>
                  <a:srgbClr val="0000FF"/>
                </a:solidFill>
                <a:cs typeface="Arial" panose="020B0604020202020204" pitchFamily="34" charset="0"/>
              </a:rPr>
              <a:t>Đọc</a:t>
            </a:r>
            <a:endParaRPr sz="3200" b="1" dirty="0">
              <a:solidFill>
                <a:srgbClr val="0000FF"/>
              </a:solidFill>
              <a:ea typeface="UVnAvant-Narrow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6"/>
          <p:cNvSpPr txBox="1"/>
          <p:nvPr/>
        </p:nvSpPr>
        <p:spPr>
          <a:xfrm>
            <a:off x="9511030" y="6257608"/>
            <a:ext cx="2286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b="1" i="1" dirty="0">
                <a:solidFill>
                  <a:srgbClr val="FF3300"/>
                </a:solidFill>
                <a:latin typeface="+mj-lt"/>
                <a:cs typeface="+mj-lt"/>
              </a:rPr>
              <a:t>(Lâm Anh)</a:t>
            </a:r>
            <a:endParaRPr sz="3600" b="1" i="1" dirty="0">
              <a:solidFill>
                <a:srgbClr val="FF3300"/>
              </a:solidFill>
              <a:latin typeface="+mj-lt"/>
              <a:ea typeface="UVnAvant-Narrow" pitchFamily="34" charset="0"/>
              <a:cs typeface="+mj-lt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7372350" y="1603375"/>
            <a:ext cx="147891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sz="4400" dirty="0">
                <a:solidFill>
                  <a:srgbClr val="FF0000"/>
                </a:solidFill>
                <a:cs typeface="Arial" panose="020B0604020202020204" pitchFamily="34" charset="0"/>
              </a:rPr>
              <a:t>oẵng</a:t>
            </a:r>
            <a:endParaRPr sz="4400" dirty="0">
              <a:solidFill>
                <a:srgbClr val="FF0000"/>
              </a:solidFill>
              <a:ea typeface="UVnAvant-Narrow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8917305" y="1603375"/>
            <a:ext cx="112776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sz="4400" dirty="0">
                <a:solidFill>
                  <a:srgbClr val="FF0000"/>
                </a:solidFill>
                <a:cs typeface="Arial" panose="020B0604020202020204" pitchFamily="34" charset="0"/>
              </a:rPr>
              <a:t>oạc</a:t>
            </a:r>
            <a:endParaRPr sz="4400" dirty="0">
              <a:solidFill>
                <a:srgbClr val="FF0000"/>
              </a:solidFill>
              <a:ea typeface="UVnAvant-Narrow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" name="Text Box 4"/>
          <p:cNvSpPr txBox="1"/>
          <p:nvPr/>
        </p:nvSpPr>
        <p:spPr>
          <a:xfrm>
            <a:off x="6781483" y="3591878"/>
            <a:ext cx="14478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sz="4400" b="1" dirty="0">
                <a:solidFill>
                  <a:srgbClr val="FF0000"/>
                </a:solidFill>
                <a:latin typeface="+mj-lt"/>
                <a:cs typeface="+mj-lt"/>
              </a:rPr>
              <a:t>oạch</a:t>
            </a:r>
            <a:endParaRPr sz="4400" b="1" dirty="0">
              <a:solidFill>
                <a:srgbClr val="FF0000"/>
              </a:solidFill>
              <a:latin typeface="+mj-lt"/>
              <a:ea typeface="UVnAvant-Narrow" pitchFamily="34" charset="0"/>
              <a:cs typeface="+mj-lt"/>
              <a:sym typeface="Symbol" panose="05050102010706020507" pitchFamily="18" charset="2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698500" y="859155"/>
            <a:ext cx="367665" cy="74422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Google Shape;241;p6"/>
          <p:cNvSpPr/>
          <p:nvPr/>
        </p:nvSpPr>
        <p:spPr>
          <a:xfrm>
            <a:off x="764540" y="5023485"/>
            <a:ext cx="367665" cy="74422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13" grpId="0"/>
      <p:bldP spid="15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583</Words>
  <Application>WPS Presentation</Application>
  <PresentationFormat>Widescreen</PresentationFormat>
  <Paragraphs>38</Paragraphs>
  <Slides>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4" baseType="lpstr">
      <vt:lpstr>Arial</vt:lpstr>
      <vt:lpstr>SimSun</vt:lpstr>
      <vt:lpstr>Wingdings</vt:lpstr>
      <vt:lpstr>UVnAvant-Narrow</vt:lpstr>
      <vt:lpstr>Segoe Print</vt:lpstr>
      <vt:lpstr>Symbol</vt:lpstr>
      <vt:lpstr>Times New Roman</vt:lpstr>
      <vt:lpstr>HP001 5H</vt:lpstr>
      <vt:lpstr>Calibri</vt:lpstr>
      <vt:lpstr>Microsoft YaHei</vt:lpstr>
      <vt:lpstr>Arial Unicode MS</vt:lpstr>
      <vt:lpstr>Calibri Light</vt:lpstr>
      <vt:lpstr>HP001 4 hang 1 ô ly</vt:lpstr>
      <vt:lpstr>Times New Roman</vt:lpstr>
      <vt:lpstr>Malgun Gothic</vt:lpstr>
      <vt:lpstr>仿宋_GB2312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creator>Admin</dc:creator>
  <cp:keywords>Mái Trường Tuổi Thơ</cp:keywords>
  <dc:subject>Vương Hà Bắc</dc:subject>
  <cp:category>Kết nối tri thức với cuộc sống</cp:category>
  <cp:lastModifiedBy>HP</cp:lastModifiedBy>
  <cp:revision>406</cp:revision>
  <dcterms:created xsi:type="dcterms:W3CDTF">2020-10-19T12:51:00Z</dcterms:created>
  <dcterms:modified xsi:type="dcterms:W3CDTF">2024-06-06T15:01:15Z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19E72A8233D64D4FA0D688D9C315E2EE</vt:lpwstr>
  </property>
  <property fmtid="{D5CDD505-2E9C-101B-9397-08002B2CF9AE}" pid="3" name="KSOProductBuildVer">
    <vt:lpwstr>1033-12.2.0.17119</vt:lpwstr>
  </property>
</Properties>
</file>