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8" r:id="rId6"/>
    <p:sldId id="268" r:id="rId7"/>
    <p:sldId id="269" r:id="rId8"/>
    <p:sldId id="270" r:id="rId9"/>
    <p:sldId id="271" r:id="rId10"/>
    <p:sldId id="272" r:id="rId11"/>
    <p:sldId id="538" r:id="rId12"/>
    <p:sldId id="275" r:id="rId13"/>
    <p:sldId id="539" r:id="rId14"/>
    <p:sldId id="277" r:id="rId15"/>
    <p:sldId id="278" r:id="rId16"/>
    <p:sldId id="540" r:id="rId17"/>
    <p:sldId id="279" r:id="rId18"/>
    <p:sldId id="280" r:id="rId19"/>
    <p:sldId id="267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58"/>
      </p:cViewPr>
      <p:guideLst>
        <p:guide orient="horz" pos="2166"/>
        <p:guide pos="28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001F2E-0335-42A4-88E8-7AAB69C8EBD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011D6C-266A-4985-A52F-C7311878CBD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011D6C-266A-4985-A52F-C7311878CBD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011D6C-266A-4985-A52F-C7311878CBD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011D6C-266A-4985-A52F-C7311878CBD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bg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" name="Google Shape;34;p8"/>
          <p:cNvSpPr txBox="1">
            <a:spLocks noGrp="1"/>
          </p:cNvSpPr>
          <p:nvPr>
            <p:ph type="sldNum" idx="4"/>
          </p:nvPr>
        </p:nvSpPr>
        <p:spPr bwMode="auto">
          <a:xfrm>
            <a:off x="8472488" y="6216650"/>
            <a:ext cx="549275" cy="525463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noAutofit/>
          </a:bodyPr>
          <a:p>
            <a:pPr algn="r" eaLnBrk="1" hangingPunct="1">
              <a:buNone/>
            </a:pPr>
            <a:fld id="{9A0DB2DC-4C9A-4742-B13C-FB6460FD3503}" type="slidenum">
              <a:rPr lang="en-GB" altLang="x-none" dirty="0">
                <a:latin typeface="Arial" panose="020B0604020202020204" pitchFamily="34" charset="0"/>
              </a:rPr>
            </a:fld>
            <a:endParaRPr lang="en-GB" altLang="x-none" dirty="0"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011D6C-266A-4985-A52F-C7311878CBD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011D6C-266A-4985-A52F-C7311878CBD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011D6C-266A-4985-A52F-C7311878CBD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011D6C-266A-4985-A52F-C7311878CBD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011D6C-266A-4985-A52F-C7311878CBD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011D6C-266A-4985-A52F-C7311878CBD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011D6C-266A-4985-A52F-C7311878CBD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011D6C-266A-4985-A52F-C7311878CBD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7.png"/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28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4" Type="http://schemas.openxmlformats.org/officeDocument/2006/relationships/slideLayout" Target="../slideLayouts/slideLayout13.xml"/><Relationship Id="rId13" Type="http://schemas.openxmlformats.org/officeDocument/2006/relationships/image" Target="../media/image42.png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emf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60338" y="-635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1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387" name="WordArt 9"/>
          <p:cNvSpPr>
            <a:spLocks noTextEdit="1"/>
          </p:cNvSpPr>
          <p:nvPr/>
        </p:nvSpPr>
        <p:spPr>
          <a:xfrm>
            <a:off x="2470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568" y="2286000"/>
            <a:ext cx="4572000" cy="646330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89" name="Picture 6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7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8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9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3" y="18145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8" y="950913"/>
            <a:ext cx="8743950" cy="2147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577850" y="1104900"/>
            <a:ext cx="831373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</a:rPr>
              <a:t>Gấu, khỉ, hổ, báo đều sống 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</a:rPr>
              <a:t>trong rừng.</a:t>
            </a:r>
            <a:endParaRPr lang="en-US" altLang="en-US" sz="3600" b="1" dirty="0">
              <a:solidFill>
                <a:srgbClr val="FF0000"/>
              </a:solidFill>
              <a:latin typeface="HP001 4 hàng" panose="020B0603050302020204" pitchFamily="34" charset="0"/>
              <a:ea typeface="Arial-Rounde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800" y="1995488"/>
            <a:ext cx="8313738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</a:rPr>
              <a:t>Trong 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</a:rPr>
              <a:t>đêm tối, </a:t>
            </a:r>
            <a:r>
              <a:rPr lang="en-US" altLang="en-US" sz="3600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</a:rPr>
              <a:t>hổ vẫn nhìn rõ mọi vật.</a:t>
            </a:r>
            <a:endParaRPr lang="en-US" altLang="en-US" sz="3600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813" y="2917825"/>
            <a:ext cx="8743950" cy="2376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9600"/>
            <a:ext cx="82661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3733800"/>
            <a:ext cx="3192463" cy="270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763" y="3733800"/>
            <a:ext cx="4324350" cy="2709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6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3411538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800" y="3414713"/>
            <a:ext cx="8458200" cy="1754188"/>
          </a:xfrm>
          <a:prstGeom prst="rect">
            <a:avLst/>
          </a:prstGeom>
        </p:spPr>
        <p:txBody>
          <a:bodyPr>
            <a:spAutoFit/>
          </a:bodyPr>
          <a:p>
            <a:pPr algn="just" eaLnBrk="1" hangingPunct="1">
              <a:buNone/>
            </a:pPr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Hổ là loài thú ăn thịt. B</a:t>
            </a:r>
            <a:r>
              <a:rPr sz="3600" dirty="0">
                <a:solidFill>
                  <a:srgbClr val="0070C0"/>
                </a:solidFill>
                <a:latin typeface="Arial" panose="020B0604020202020204" pitchFamily="34" charset="0"/>
              </a:rPr>
              <a:t>ố</a:t>
            </a:r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n chân chắc khoẻ và có vu</a:t>
            </a:r>
            <a:r>
              <a:rPr sz="3600" dirty="0">
                <a:solidFill>
                  <a:srgbClr val="0070C0"/>
                </a:solidFill>
                <a:latin typeface="Arial" panose="020B0604020202020204" pitchFamily="34" charset="0"/>
              </a:rPr>
              <a:t>ốt</a:t>
            </a:r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 sắc. Đuôi dài và cứng như roi sắt. Hổ rất khoẻ và hung dữ.</a:t>
            </a:r>
            <a:endParaRPr sz="3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304800" y="457200"/>
            <a:ext cx="83959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HP001 4 hang 1 ô ly" panose="020B0603050302020204" charset="0"/>
                <a:cs typeface="HP001 4 hang 1 ô ly" panose="020B0603050302020204" charset="0"/>
              </a:rPr>
              <a:t>Thứ sáu ngày 1 tháng 4 năm 2022</a:t>
            </a:r>
            <a:endParaRPr lang="en-US" sz="3600">
              <a:latin typeface="HP001 4 hang 1 ô ly" panose="020B0603050302020204" charset="0"/>
              <a:cs typeface="HP001 4 hang 1 ô ly" panose="020B0603050302020204" charset="0"/>
            </a:endParaRPr>
          </a:p>
          <a:p>
            <a:r>
              <a:rPr lang="en-US" sz="3600" u="sng">
                <a:latin typeface="HP001 4 hang 1 ô ly" panose="020B0603050302020204" charset="0"/>
                <a:cs typeface="HP001 4 hang 1 ô ly" panose="020B0603050302020204" charset="0"/>
              </a:rPr>
              <a:t>Chính tả</a:t>
            </a:r>
            <a:r>
              <a:rPr lang="en-US" sz="3600">
                <a:latin typeface="HP001 4 hang 1 ô ly" panose="020B0603050302020204" charset="0"/>
                <a:cs typeface="HP001 4 hang 1 ô ly" panose="020B0603050302020204" charset="0"/>
              </a:rPr>
              <a:t>:     ( Nghe - viết)</a:t>
            </a:r>
            <a:endParaRPr lang="en-US" sz="3600">
              <a:latin typeface="HP001 4 hang 1 ô ly" panose="020B0603050302020204" charset="0"/>
              <a:cs typeface="HP001 4 hang 1 ô ly" panose="020B0603050302020204" charset="0"/>
            </a:endParaRPr>
          </a:p>
          <a:p>
            <a:r>
              <a:rPr lang="en-US" sz="3600" u="sng">
                <a:latin typeface="HP001 4 hang 1 ô ly" panose="020B0603050302020204" charset="0"/>
                <a:cs typeface="HP001 4 hang 1 ô ly" panose="020B0603050302020204" charset="0"/>
              </a:rPr>
              <a:t>Bài</a:t>
            </a:r>
            <a:r>
              <a:rPr lang="en-US" sz="3600">
                <a:latin typeface="HP001 4 hang 1 ô ly" panose="020B0603050302020204" charset="0"/>
                <a:cs typeface="HP001 4 hang 1 ô ly" panose="020B0603050302020204" charset="0"/>
              </a:rPr>
              <a:t>:      Chúa tể rừng xanh</a:t>
            </a:r>
            <a:endParaRPr lang="en-US" sz="36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219200" y="1981200"/>
            <a:ext cx="10160" cy="2895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4"/>
          <p:cNvSpPr txBox="1"/>
          <p:nvPr/>
        </p:nvSpPr>
        <p:spPr>
          <a:xfrm>
            <a:off x="304800" y="2286000"/>
            <a:ext cx="86467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HP001 4 hang 1 ô ly" panose="020B0603050302020204" charset="0"/>
                <a:cs typeface="HP001 4 hang 1 ô ly" panose="020B0603050302020204" charset="0"/>
              </a:rPr>
              <a:t>         Hổ là loài thú ăn thịt. Bốn chân</a:t>
            </a:r>
            <a:endParaRPr lang="en-US" sz="3600">
              <a:latin typeface="HP001 4 hang 1 ô ly" panose="020B0603050302020204" charset="0"/>
              <a:cs typeface="HP001 4 hang 1 ô ly" panose="020B0603050302020204" charset="0"/>
            </a:endParaRPr>
          </a:p>
          <a:p>
            <a:r>
              <a:rPr lang="en-US" sz="3600">
                <a:latin typeface="HP001 4 hang 1 ô ly" panose="020B0603050302020204" charset="0"/>
                <a:cs typeface="HP001 4 hang 1 ô ly" panose="020B0603050302020204" charset="0"/>
              </a:rPr>
              <a:t>     chắc khỏe và có vuốt sắc. Đuôi dài và </a:t>
            </a:r>
            <a:endParaRPr lang="en-US" sz="3600">
              <a:latin typeface="HP001 4 hang 1 ô ly" panose="020B0603050302020204" charset="0"/>
              <a:cs typeface="HP001 4 hang 1 ô ly" panose="020B0603050302020204" charset="0"/>
            </a:endParaRPr>
          </a:p>
          <a:p>
            <a:r>
              <a:rPr lang="en-US" sz="3600">
                <a:latin typeface="HP001 4 hang 1 ô ly" panose="020B0603050302020204" charset="0"/>
                <a:cs typeface="HP001 4 hang 1 ô ly" panose="020B0603050302020204" charset="0"/>
              </a:rPr>
              <a:t>     cứng như roi sắc. Hổ rất khỏe và </a:t>
            </a:r>
            <a:endParaRPr lang="en-US" sz="3600">
              <a:latin typeface="HP001 4 hang 1 ô ly" panose="020B0603050302020204" charset="0"/>
              <a:cs typeface="HP001 4 hang 1 ô ly" panose="020B0603050302020204" charset="0"/>
            </a:endParaRPr>
          </a:p>
          <a:p>
            <a:r>
              <a:rPr lang="en-US" sz="3600">
                <a:latin typeface="HP001 4 hang 1 ô ly" panose="020B0603050302020204" charset="0"/>
                <a:cs typeface="HP001 4 hang 1 ô ly" panose="020B0603050302020204" charset="0"/>
              </a:rPr>
              <a:t>     hung dữ.</a:t>
            </a:r>
            <a:endParaRPr lang="en-US" sz="36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28600" y="4876800"/>
            <a:ext cx="891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700"/>
            <a:ext cx="8001000" cy="2347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Rectangle 2"/>
          <p:cNvSpPr/>
          <p:nvPr/>
        </p:nvSpPr>
        <p:spPr>
          <a:xfrm>
            <a:off x="762000" y="3124200"/>
            <a:ext cx="7162800" cy="1905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31748" name="Rectangle 3"/>
          <p:cNvSpPr/>
          <p:nvPr/>
        </p:nvSpPr>
        <p:spPr>
          <a:xfrm>
            <a:off x="838200" y="2514600"/>
            <a:ext cx="7543800" cy="1600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ăt: cắt cỏ, bắt sâu, tắt đèn, mắt đẹp,……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ăc: công tắc, mắc cỡ, miền bắc, lắc rắc,….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oai: khoai lang, điện thoại, thoải mái, ….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oay: xoay tròn, chong chóng xoay, con xoay,……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31749" name="Rectangle 4"/>
          <p:cNvSpPr/>
          <p:nvPr/>
        </p:nvSpPr>
        <p:spPr>
          <a:xfrm>
            <a:off x="990600" y="4497388"/>
            <a:ext cx="6324600" cy="6842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31750" name="Rectangle 5"/>
          <p:cNvSpPr/>
          <p:nvPr/>
        </p:nvSpPr>
        <p:spPr>
          <a:xfrm>
            <a:off x="990600" y="4724400"/>
            <a:ext cx="6477000" cy="914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dirty="0">
                <a:cs typeface="Arial" panose="020B0604020202020204" pitchFamily="34" charset="0"/>
              </a:rPr>
              <a:t>Em đang b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ắt</a:t>
            </a:r>
            <a:r>
              <a:rPr lang="en-US" altLang="en-US" dirty="0">
                <a:cs typeface="Arial" panose="020B0604020202020204" pitchFamily="34" charset="0"/>
              </a:rPr>
              <a:t> sâu cho cây hoa.</a:t>
            </a:r>
            <a:endParaRPr lang="en-US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637"/>
            <a:ext cx="88392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1881188" cy="1957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5" y="836613"/>
            <a:ext cx="2619375" cy="201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883" y="990283"/>
            <a:ext cx="4238625" cy="68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8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450" y="1590993"/>
            <a:ext cx="4067175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9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215833"/>
            <a:ext cx="4219575" cy="63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0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1883" y="2809875"/>
            <a:ext cx="414337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1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5218" y="3352800"/>
            <a:ext cx="4116387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2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3851275"/>
            <a:ext cx="4181475" cy="433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3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9483" y="4190683"/>
            <a:ext cx="4124325" cy="598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4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383" y="4724083"/>
            <a:ext cx="4200525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5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1383" y="5406073"/>
            <a:ext cx="4276725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6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18703" y="5715000"/>
            <a:ext cx="3983037" cy="60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334 1.05964e-08 L -0.279514 0.316759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8533 0.00972222 L 0.307817 0.1875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08 0.0444433 L -0.283853 0.2243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67 -9.25898e-05 L 0.312152 0.1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0695 0.0111111 L 0.307708 0.122963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09 -0.011107 L -0.279694 0.07962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341e-08 1.05964e-08 L 0.326735 0.0931481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889 -0.0433333 L -0.267153 -0.000555556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8611 -0.0268519 L -0.27132 0.00444444 " pathEditMode="relative" rAng="0" ptsTypes="">
                                      <p:cBhvr>
                                        <p:cTn id="38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847 0.0106481 L 0.317778 -0.0560185 " pathEditMode="relative" rAng="0" ptsTypes="">
                                      <p:cBhvr>
                                        <p:cTn id="42" dur="2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33796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9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CHÚC CÁC EM CHĂM NGOAN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33800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33801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3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4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5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6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7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8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31623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743200"/>
            <a:ext cx="8001000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5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28775"/>
            <a:ext cx="8037513" cy="439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8305800" cy="425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762000"/>
            <a:ext cx="8382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Rectangle 2"/>
          <p:cNvSpPr/>
          <p:nvPr/>
        </p:nvSpPr>
        <p:spPr>
          <a:xfrm>
            <a:off x="914400" y="228600"/>
            <a:ext cx="220980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dirty="0">
                <a:cs typeface="Arial" panose="020B0604020202020204" pitchFamily="34" charset="0"/>
              </a:rPr>
              <a:t>Vuốt</a:t>
            </a:r>
            <a:endParaRPr lang="en-US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4288"/>
            <a:ext cx="4495800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88" y="950913"/>
            <a:ext cx="5751512" cy="841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573338"/>
            <a:ext cx="4835525" cy="77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284663"/>
            <a:ext cx="6537325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1371600" y="1941513"/>
            <a:ext cx="69342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Hổ ăn thịt và sống ở trong rừng</a:t>
            </a:r>
            <a:endParaRPr lang="en-US" altLang="en-US" dirty="0">
              <a:solidFill>
                <a:srgbClr val="0070C0"/>
              </a:solidFill>
              <a:ea typeface="Arial" panose="020B0604020202020204" pitchFamily="34" charset="0"/>
            </a:endParaRPr>
          </a:p>
        </p:txBody>
      </p:sp>
      <p:sp>
        <p:nvSpPr>
          <p:cNvPr id="23559" name="Rectangle 3"/>
          <p:cNvSpPr/>
          <p:nvPr/>
        </p:nvSpPr>
        <p:spPr>
          <a:xfrm>
            <a:off x="1371600" y="3506788"/>
            <a:ext cx="5334000" cy="777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5238" y="3506788"/>
            <a:ext cx="6659562" cy="876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Đuôi hổ dài và cứng như roi sắt.</a:t>
            </a:r>
            <a:endParaRPr lang="en-US" altLang="en-US" dirty="0">
              <a:solidFill>
                <a:srgbClr val="0070C0"/>
              </a:solidFill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122863"/>
            <a:ext cx="7543800" cy="15827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Hổ có những khả năng đặc biệt mắt nhìn rõ mọi vật trong đêm tối, di chuyển nhanh, có thể nhảy xa và săn mồi rất giỏi.</a:t>
            </a:r>
            <a:endParaRPr lang="en-US" altLang="en-US" sz="2800" dirty="0">
              <a:solidFill>
                <a:srgbClr val="0070C0"/>
              </a:solidFill>
              <a:ea typeface="Arial" panose="020B0604020202020204" pitchFamily="34" charset="0"/>
            </a:endParaRPr>
          </a:p>
        </p:txBody>
      </p:sp>
      <p:sp>
        <p:nvSpPr>
          <p:cNvPr id="23562" name="Rectangle 6"/>
          <p:cNvSpPr/>
          <p:nvPr/>
        </p:nvSpPr>
        <p:spPr>
          <a:xfrm>
            <a:off x="1371600" y="5257800"/>
            <a:ext cx="5791200" cy="6429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8610600" cy="403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8" y="950913"/>
            <a:ext cx="8743950" cy="2147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577850" y="1184275"/>
            <a:ext cx="8313738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</a:rPr>
              <a:t>Thứ sáu ngày 1 tháng 4 năm 2022</a:t>
            </a:r>
            <a:endParaRPr lang="en-US" altLang="en-US" b="1" dirty="0">
              <a:solidFill>
                <a:srgbClr val="0418AC"/>
              </a:solidFill>
              <a:latin typeface="HP001 4 hàng" panose="020B0603050302020204" pitchFamily="34" charset="0"/>
              <a:ea typeface="Arial-Rounde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74938" y="2058988"/>
            <a:ext cx="20828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</a:rPr>
              <a:t>Tiếng Việt</a:t>
            </a:r>
            <a:endParaRPr lang="en-US" alt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0100" y="2686050"/>
            <a:ext cx="62865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</a:rPr>
              <a:t>Bài 3: Chúa tể rừng xanh</a:t>
            </a:r>
            <a:endParaRPr lang="en-US" alt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8" y="2897188"/>
            <a:ext cx="8743950" cy="2376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809625" y="3417888"/>
            <a:ext cx="80819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</a:rPr>
              <a:t>Bài 4.</a:t>
            </a:r>
            <a:endParaRPr lang="en-US" alt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09625" y="3259138"/>
            <a:ext cx="12938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147888" y="2425700"/>
            <a:ext cx="6175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67263" y="2417763"/>
            <a:ext cx="6826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0100" y="4003675"/>
            <a:ext cx="19653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49300" y="4173538"/>
            <a:ext cx="803592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</a:rPr>
              <a:t>Hổ ăn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</a:rPr>
              <a:t>thịt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</a:rPr>
              <a:t> và sống ở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</a:rPr>
              <a:t>trong rừng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</a:rPr>
              <a:t>.</a:t>
            </a:r>
            <a:endParaRPr lang="en-US" alt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00100" y="3259138"/>
            <a:ext cx="1123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09625" y="4897438"/>
            <a:ext cx="72263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Đuôi hổ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" panose="020B0604020202020204" pitchFamily="34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i v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" panose="020B0604020202020204" pitchFamily="34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cứng như soi sắt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  <a:endParaRPr lang="en-US" alt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757738" y="2408238"/>
            <a:ext cx="69215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9625" y="3251200"/>
            <a:ext cx="1338263" cy="190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9788" y="4005263"/>
            <a:ext cx="197961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2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8" y="1600200"/>
            <a:ext cx="8828087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5" y="2792730"/>
            <a:ext cx="1900555" cy="836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792730"/>
            <a:ext cx="2049780" cy="8489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819400"/>
            <a:ext cx="1567180" cy="777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950" y="2780665"/>
            <a:ext cx="2120265" cy="835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" y="3989705"/>
            <a:ext cx="582295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25" y="5029200"/>
            <a:ext cx="1914525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4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6315" y="5029200"/>
            <a:ext cx="5519738" cy="661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336 0.0143522 L 0.393054 0.162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72 0.011113 L -0.246176 0.3032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969</Words>
  <Application>WPS Presentation</Application>
  <PresentationFormat>On-screen Show (4:3)</PresentationFormat>
  <Paragraphs>53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44" baseType="lpstr">
      <vt:lpstr>Arial</vt:lpstr>
      <vt:lpstr>SimSun</vt:lpstr>
      <vt:lpstr>Wingdings</vt:lpstr>
      <vt:lpstr>Calibri</vt:lpstr>
      <vt:lpstr>Arial Black</vt:lpstr>
      <vt:lpstr>Times New Roman</vt:lpstr>
      <vt:lpstr>HP001 4 hàng</vt:lpstr>
      <vt:lpstr>Arial-Rounded</vt:lpstr>
      <vt:lpstr>Segoe Print</vt:lpstr>
      <vt:lpstr>Verdana</vt:lpstr>
      <vt:lpstr>VNI-Brush</vt:lpstr>
      <vt:lpstr>Microsoft YaHei</vt:lpstr>
      <vt:lpstr>Arial Unicode MS</vt:lpstr>
      <vt:lpstr>Bodoni MT Condensed</vt:lpstr>
      <vt:lpstr>Brush Script MT</vt:lpstr>
      <vt:lpstr>Calibri Light</vt:lpstr>
      <vt:lpstr>Century Gothic</vt:lpstr>
      <vt:lpstr>Colonna MT</vt:lpstr>
      <vt:lpstr>Corbel</vt:lpstr>
      <vt:lpstr>Ebrima</vt:lpstr>
      <vt:lpstr>Engravers MT</vt:lpstr>
      <vt:lpstr>Franklin Gothic Demi</vt:lpstr>
      <vt:lpstr>Franklin Gothic Medium</vt:lpstr>
      <vt:lpstr>Gabriola</vt:lpstr>
      <vt:lpstr>Gill Sans Ultra Bold</vt:lpstr>
      <vt:lpstr>HP001 4 hang 1 ô ly</vt:lpstr>
      <vt:lpstr>Office Theme</vt:lpstr>
      <vt:lpstr>3_Default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HP</cp:lastModifiedBy>
  <cp:revision>2</cp:revision>
  <dcterms:created xsi:type="dcterms:W3CDTF">2020-08-18T11:40:23Z</dcterms:created>
  <dcterms:modified xsi:type="dcterms:W3CDTF">2022-03-31T13:20:08Z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C8E2F9EF4DCB4DC98823FECDAAC1DD2C</vt:lpwstr>
  </property>
  <property fmtid="{D5CDD505-2E9C-101B-9397-08002B2CF9AE}" pid="3" name="KSOProductBuildVer">
    <vt:lpwstr>1033-11.2.0.11042</vt:lpwstr>
  </property>
</Properties>
</file>