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93" r:id="rId2"/>
    <p:sldId id="276" r:id="rId3"/>
    <p:sldId id="287" r:id="rId4"/>
    <p:sldId id="288" r:id="rId5"/>
    <p:sldId id="289" r:id="rId6"/>
    <p:sldId id="290" r:id="rId7"/>
    <p:sldId id="292" r:id="rId8"/>
    <p:sldId id="291" r:id="rId9"/>
    <p:sldId id="286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-336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0117C-2BDB-4C25-98D5-84CE57E27FB2}" type="datetimeFigureOut">
              <a:rPr lang="vi-VN" smtClean="0"/>
              <a:pPr/>
              <a:t>01/06/2023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E1E34-E660-40B7-9922-C95FAE268CE8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A14-55FC-4571-8306-3B794815E7C2}" type="datetimeFigureOut">
              <a:rPr lang="vi-VN" smtClean="0"/>
              <a:pPr/>
              <a:t>01/06/2023</a:t>
            </a:fld>
            <a:endParaRPr lang="vi-V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E2DE-F082-478A-A433-B2AF1DFAE2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A14-55FC-4571-8306-3B794815E7C2}" type="datetimeFigureOut">
              <a:rPr lang="vi-VN" smtClean="0"/>
              <a:pPr/>
              <a:t>01/06/2023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E2DE-F082-478A-A433-B2AF1DFAE2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A14-55FC-4571-8306-3B794815E7C2}" type="datetimeFigureOut">
              <a:rPr lang="vi-VN" smtClean="0"/>
              <a:pPr/>
              <a:t>01/06/2023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E2DE-F082-478A-A433-B2AF1DFAE2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A14-55FC-4571-8306-3B794815E7C2}" type="datetimeFigureOut">
              <a:rPr lang="vi-VN" smtClean="0"/>
              <a:pPr/>
              <a:t>01/06/2023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E2DE-F082-478A-A433-B2AF1DFAE2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A14-55FC-4571-8306-3B794815E7C2}" type="datetimeFigureOut">
              <a:rPr lang="vi-VN" smtClean="0"/>
              <a:pPr/>
              <a:t>01/06/2023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E2DE-F082-478A-A433-B2AF1DFAE2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A14-55FC-4571-8306-3B794815E7C2}" type="datetimeFigureOut">
              <a:rPr lang="vi-VN" smtClean="0"/>
              <a:pPr/>
              <a:t>01/06/2023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E2DE-F082-478A-A433-B2AF1DFAE2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A14-55FC-4571-8306-3B794815E7C2}" type="datetimeFigureOut">
              <a:rPr lang="vi-VN" smtClean="0"/>
              <a:pPr/>
              <a:t>01/06/2023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E2DE-F082-478A-A433-B2AF1DFAE2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A14-55FC-4571-8306-3B794815E7C2}" type="datetimeFigureOut">
              <a:rPr lang="vi-VN" smtClean="0"/>
              <a:pPr/>
              <a:t>01/06/2023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E2DE-F082-478A-A433-B2AF1DFAE2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A14-55FC-4571-8306-3B794815E7C2}" type="datetimeFigureOut">
              <a:rPr lang="vi-VN" smtClean="0"/>
              <a:pPr/>
              <a:t>01/06/2023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E2DE-F082-478A-A433-B2AF1DFAE2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A14-55FC-4571-8306-3B794815E7C2}" type="datetimeFigureOut">
              <a:rPr lang="vi-VN" smtClean="0"/>
              <a:pPr/>
              <a:t>01/06/2023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E2DE-F082-478A-A433-B2AF1DFAE2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A14-55FC-4571-8306-3B794815E7C2}" type="datetimeFigureOut">
              <a:rPr lang="vi-VN" smtClean="0"/>
              <a:pPr/>
              <a:t>01/06/2023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79CE2DE-F082-478A-A433-B2AF1DFAE204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275A14-55FC-4571-8306-3B794815E7C2}" type="datetimeFigureOut">
              <a:rPr lang="vi-VN" smtClean="0"/>
              <a:pPr/>
              <a:t>01/06/2023</a:t>
            </a:fld>
            <a:endParaRPr lang="vi-V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9CE2DE-F082-478A-A433-B2AF1DFAE204}" type="slidenum">
              <a:rPr lang="vi-VN" smtClean="0"/>
              <a:pPr/>
              <a:t>‹#›</a:t>
            </a:fld>
            <a:endParaRPr lang="vi-V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1788" cy="683418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000364" y="1214422"/>
            <a:ext cx="5857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en-US" sz="5400" b="1" u="sng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oán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2571736" y="2143116"/>
            <a:ext cx="60722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EM ÔN LẠI NHỮNG GÌ ĐÃ HỌC.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480" y="357166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2022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229600" cy="277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HOẠT ĐỘNG CƠ BẢN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51243"/>
            <a:ext cx="7858180" cy="470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66987" y="5838825"/>
            <a:ext cx="35719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2605087" y="6331484"/>
            <a:ext cx="35719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5510212" y="5876925"/>
            <a:ext cx="35719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5600699" y="6429396"/>
            <a:ext cx="35719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vi-V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229600" cy="393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429132"/>
            <a:ext cx="2286016" cy="215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5715016"/>
            <a:ext cx="4231854" cy="9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3" y="4572009"/>
            <a:ext cx="2500330" cy="72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229600" cy="238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14620"/>
            <a:ext cx="4857785" cy="12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929066"/>
            <a:ext cx="8715404" cy="108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5000636"/>
            <a:ext cx="17859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7,26     3</a:t>
            </a:r>
          </a:p>
          <a:p>
            <a:pPr marL="514350" indent="-514350">
              <a:buAutoNum type="arabicPlain" startAt="12"/>
            </a:pPr>
            <a:r>
              <a:rPr lang="vi-VN" sz="2800" dirty="0" smtClean="0"/>
              <a:t>     2,42</a:t>
            </a:r>
          </a:p>
          <a:p>
            <a:pPr marL="514350" indent="-514350"/>
            <a:r>
              <a:rPr lang="vi-VN" sz="2800" dirty="0" smtClean="0"/>
              <a:t>  06</a:t>
            </a:r>
          </a:p>
          <a:p>
            <a:pPr marL="514350" indent="-514350"/>
            <a:r>
              <a:rPr lang="vi-VN" sz="2800" dirty="0" smtClean="0"/>
              <a:t>    0</a:t>
            </a:r>
          </a:p>
          <a:p>
            <a:pPr marL="514350" indent="-514350"/>
            <a:r>
              <a:rPr lang="vi-VN" sz="2800" dirty="0" smtClean="0"/>
              <a:t>  </a:t>
            </a:r>
          </a:p>
          <a:p>
            <a:pPr marL="514350" indent="-514350">
              <a:buAutoNum type="arabicPlain" startAt="12"/>
            </a:pPr>
            <a:endParaRPr lang="vi-VN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14414" y="5000636"/>
            <a:ext cx="571504" cy="927900"/>
            <a:chOff x="1214414" y="5286388"/>
            <a:chExt cx="571504" cy="927900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750861" y="5749941"/>
              <a:ext cx="927900" cy="79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14414" y="5715016"/>
              <a:ext cx="571504" cy="1588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000364" y="5000636"/>
            <a:ext cx="1857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/>
              <a:t>85,5    57</a:t>
            </a:r>
          </a:p>
          <a:p>
            <a:pPr marL="514350" indent="-514350">
              <a:buAutoNum type="arabicPlain" startAt="285"/>
            </a:pPr>
            <a:r>
              <a:rPr lang="vi-VN" sz="3200" dirty="0" smtClean="0"/>
              <a:t>     1,5</a:t>
            </a:r>
          </a:p>
          <a:p>
            <a:pPr marL="514350" indent="-514350"/>
            <a:r>
              <a:rPr lang="vi-VN" sz="3200" dirty="0" smtClean="0"/>
              <a:t>     0</a:t>
            </a:r>
            <a:endParaRPr lang="vi-VN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000496" y="5072074"/>
            <a:ext cx="571504" cy="927900"/>
            <a:chOff x="1214414" y="5286388"/>
            <a:chExt cx="571504" cy="927900"/>
          </a:xfrm>
        </p:grpSpPr>
        <p:cxnSp>
          <p:nvCxnSpPr>
            <p:cNvPr id="14" name="Straight Connector 13"/>
            <p:cNvCxnSpPr/>
            <p:nvPr/>
          </p:nvCxnSpPr>
          <p:spPr>
            <a:xfrm rot="5400000">
              <a:off x="750861" y="5749941"/>
              <a:ext cx="927900" cy="79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214414" y="5715016"/>
              <a:ext cx="571504" cy="1588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214942" y="4929199"/>
            <a:ext cx="17859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0,32   8</a:t>
            </a:r>
          </a:p>
          <a:p>
            <a:pPr marL="514350" indent="-514350"/>
            <a:r>
              <a:rPr lang="vi-VN" sz="2800" dirty="0" smtClean="0"/>
              <a:t>03     0,04</a:t>
            </a:r>
          </a:p>
          <a:p>
            <a:pPr marL="514350" indent="-514350"/>
            <a:r>
              <a:rPr lang="vi-VN" sz="2800" dirty="0" smtClean="0"/>
              <a:t>32</a:t>
            </a:r>
          </a:p>
          <a:p>
            <a:r>
              <a:rPr lang="vi-VN" sz="2800" dirty="0" smtClean="0"/>
              <a:t>   </a:t>
            </a:r>
          </a:p>
          <a:p>
            <a:endParaRPr lang="vi-VN" sz="2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6000760" y="4929198"/>
            <a:ext cx="571504" cy="927900"/>
            <a:chOff x="1214414" y="5286388"/>
            <a:chExt cx="571504" cy="927900"/>
          </a:xfrm>
        </p:grpSpPr>
        <p:cxnSp>
          <p:nvCxnSpPr>
            <p:cNvPr id="19" name="Straight Connector 18"/>
            <p:cNvCxnSpPr/>
            <p:nvPr/>
          </p:nvCxnSpPr>
          <p:spPr>
            <a:xfrm rot="5400000">
              <a:off x="750861" y="5749941"/>
              <a:ext cx="927900" cy="79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14414" y="5715016"/>
              <a:ext cx="571504" cy="1588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7143768" y="5000636"/>
            <a:ext cx="2000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91,52   26</a:t>
            </a:r>
          </a:p>
          <a:p>
            <a:pPr marL="514350" indent="-514350">
              <a:buAutoNum type="arabicPlain" startAt="135"/>
            </a:pPr>
            <a:r>
              <a:rPr lang="vi-VN" sz="2800" dirty="0" smtClean="0"/>
              <a:t>      3,52</a:t>
            </a:r>
          </a:p>
          <a:p>
            <a:pPr marL="514350" indent="-514350"/>
            <a:r>
              <a:rPr lang="vi-VN" sz="2800" dirty="0" smtClean="0"/>
              <a:t>    52</a:t>
            </a:r>
          </a:p>
          <a:p>
            <a:pPr marL="514350" indent="-514350"/>
            <a:r>
              <a:rPr lang="vi-VN" sz="2800" smtClean="0"/>
              <a:t>      0</a:t>
            </a:r>
            <a:endParaRPr lang="vi-VN" sz="2800" dirty="0" smtClean="0"/>
          </a:p>
          <a:p>
            <a:endParaRPr lang="vi-VN" sz="2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8215338" y="5072074"/>
            <a:ext cx="571504" cy="927900"/>
            <a:chOff x="1214414" y="5286388"/>
            <a:chExt cx="571504" cy="927900"/>
          </a:xfrm>
        </p:grpSpPr>
        <p:cxnSp>
          <p:nvCxnSpPr>
            <p:cNvPr id="24" name="Straight Connector 23"/>
            <p:cNvCxnSpPr/>
            <p:nvPr/>
          </p:nvCxnSpPr>
          <p:spPr>
            <a:xfrm rot="5400000">
              <a:off x="750861" y="5749941"/>
              <a:ext cx="927900" cy="79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214414" y="5715016"/>
              <a:ext cx="571504" cy="1588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229600" cy="124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85786" y="200024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70,2   9 </a:t>
            </a:r>
            <a:endParaRPr lang="vi-VN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43042" y="2071678"/>
            <a:ext cx="571504" cy="927900"/>
            <a:chOff x="1643042" y="2071678"/>
            <a:chExt cx="571504" cy="927900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1179489" y="2535231"/>
              <a:ext cx="927900" cy="79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643042" y="2428868"/>
              <a:ext cx="571504" cy="1588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714480" y="250030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7</a:t>
            </a:r>
            <a:endParaRPr lang="vi-VN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85786" y="242886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 smtClean="0"/>
              <a:t>63</a:t>
            </a:r>
            <a:endParaRPr lang="vi-VN" sz="2800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785786" y="2857496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072</a:t>
            </a:r>
            <a:endParaRPr lang="vi-VN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857356" y="2285992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/>
              <a:t>,</a:t>
            </a:r>
            <a:endParaRPr lang="vi-VN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2000232" y="250030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8</a:t>
            </a:r>
            <a:endParaRPr lang="vi-VN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928662" y="342900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 smtClean="0"/>
              <a:t>72</a:t>
            </a:r>
            <a:endParaRPr lang="vi-VN" sz="2800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1000100" y="392906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00</a:t>
            </a:r>
            <a:endParaRPr lang="vi-VN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571868" y="2143116"/>
            <a:ext cx="571504" cy="927900"/>
            <a:chOff x="1643042" y="2071678"/>
            <a:chExt cx="571504" cy="927900"/>
          </a:xfrm>
        </p:grpSpPr>
        <p:cxnSp>
          <p:nvCxnSpPr>
            <p:cNvPr id="17" name="Straight Connector 16"/>
            <p:cNvCxnSpPr/>
            <p:nvPr/>
          </p:nvCxnSpPr>
          <p:spPr>
            <a:xfrm rot="5400000">
              <a:off x="1179489" y="2535231"/>
              <a:ext cx="927900" cy="79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43042" y="2428868"/>
              <a:ext cx="571504" cy="1588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643174" y="1928802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/>
              <a:t>4,35   5</a:t>
            </a:r>
            <a:endParaRPr lang="vi-VN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643174" y="2500306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43"/>
            </a:pPr>
            <a:r>
              <a:rPr lang="vi-VN" sz="3200" dirty="0" smtClean="0"/>
              <a:t>     0, 87</a:t>
            </a:r>
          </a:p>
          <a:p>
            <a:pPr marL="514350" indent="-514350"/>
            <a:r>
              <a:rPr lang="vi-VN" sz="3200" dirty="0" smtClean="0"/>
              <a:t>  35</a:t>
            </a:r>
          </a:p>
          <a:p>
            <a:pPr marL="514350" indent="-514350"/>
            <a:r>
              <a:rPr lang="vi-VN" sz="3200" dirty="0" smtClean="0"/>
              <a:t>    0</a:t>
            </a:r>
            <a:endParaRPr lang="vi-VN" sz="3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6143636" y="2285992"/>
            <a:ext cx="571504" cy="927900"/>
            <a:chOff x="1643042" y="2071678"/>
            <a:chExt cx="571504" cy="927900"/>
          </a:xfrm>
        </p:grpSpPr>
        <p:cxnSp>
          <p:nvCxnSpPr>
            <p:cNvPr id="28" name="Straight Connector 27"/>
            <p:cNvCxnSpPr/>
            <p:nvPr/>
          </p:nvCxnSpPr>
          <p:spPr>
            <a:xfrm rot="5400000">
              <a:off x="1179489" y="2535231"/>
              <a:ext cx="927900" cy="79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643042" y="2428868"/>
              <a:ext cx="571504" cy="1588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929190" y="2143116"/>
            <a:ext cx="2357454" cy="2325830"/>
            <a:chOff x="4929190" y="2143116"/>
            <a:chExt cx="2357454" cy="2325830"/>
          </a:xfrm>
        </p:grpSpPr>
        <p:sp>
          <p:nvSpPr>
            <p:cNvPr id="30" name="TextBox 29"/>
            <p:cNvSpPr txBox="1"/>
            <p:nvPr/>
          </p:nvSpPr>
          <p:spPr>
            <a:xfrm>
              <a:off x="4929190" y="2143116"/>
              <a:ext cx="21431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 smtClean="0"/>
                <a:t>33,6</a:t>
              </a:r>
              <a:r>
                <a:rPr lang="vi-VN" sz="3200" dirty="0" smtClean="0">
                  <a:solidFill>
                    <a:srgbClr val="FF0000"/>
                  </a:solidFill>
                </a:rPr>
                <a:t>0</a:t>
              </a:r>
              <a:r>
                <a:rPr lang="vi-VN" sz="3200" dirty="0" smtClean="0"/>
                <a:t>   32</a:t>
              </a:r>
              <a:endParaRPr lang="vi-VN" sz="3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43504" y="2714620"/>
              <a:ext cx="21431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/>
              <a:r>
                <a:rPr lang="vi-VN" sz="3200" dirty="0" smtClean="0"/>
                <a:t>16      1,05</a:t>
              </a:r>
            </a:p>
            <a:p>
              <a:pPr marL="742950" indent="-742950"/>
              <a:r>
                <a:rPr lang="vi-VN" sz="3600" dirty="0" smtClean="0"/>
                <a:t>16</a:t>
              </a:r>
              <a:r>
                <a:rPr lang="vi-VN" sz="3600" dirty="0" smtClean="0">
                  <a:solidFill>
                    <a:srgbClr val="FF0000"/>
                  </a:solidFill>
                </a:rPr>
                <a:t>0</a:t>
              </a:r>
            </a:p>
            <a:p>
              <a:pPr marL="742950" indent="-742950"/>
              <a:r>
                <a:rPr lang="vi-VN" sz="3600" dirty="0" smtClean="0"/>
                <a:t>  0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714744" y="4857760"/>
            <a:ext cx="571504" cy="927900"/>
            <a:chOff x="1643042" y="2071678"/>
            <a:chExt cx="571504" cy="927900"/>
          </a:xfrm>
        </p:grpSpPr>
        <p:cxnSp>
          <p:nvCxnSpPr>
            <p:cNvPr id="33" name="Straight Connector 32"/>
            <p:cNvCxnSpPr/>
            <p:nvPr/>
          </p:nvCxnSpPr>
          <p:spPr>
            <a:xfrm rot="5400000">
              <a:off x="1179489" y="2535231"/>
              <a:ext cx="927900" cy="79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643042" y="2428868"/>
              <a:ext cx="571504" cy="1588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571736" y="4714884"/>
            <a:ext cx="2643206" cy="1956499"/>
            <a:chOff x="2571736" y="4714884"/>
            <a:chExt cx="2643206" cy="1956499"/>
          </a:xfrm>
        </p:grpSpPr>
        <p:sp>
          <p:nvSpPr>
            <p:cNvPr id="35" name="TextBox 34"/>
            <p:cNvSpPr txBox="1"/>
            <p:nvPr/>
          </p:nvSpPr>
          <p:spPr>
            <a:xfrm>
              <a:off x="2571736" y="4714884"/>
              <a:ext cx="20717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 smtClean="0"/>
                <a:t>12,69</a:t>
              </a:r>
              <a:r>
                <a:rPr lang="vi-VN" sz="2800" dirty="0" smtClean="0">
                  <a:solidFill>
                    <a:srgbClr val="FF0000"/>
                  </a:solidFill>
                </a:rPr>
                <a:t>0</a:t>
              </a:r>
              <a:r>
                <a:rPr lang="vi-VN" sz="2800" dirty="0" smtClean="0"/>
                <a:t>    30</a:t>
              </a:r>
              <a:endParaRPr lang="vi-VN" sz="2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71736" y="5286388"/>
              <a:ext cx="26432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rabicPlain" startAt="126"/>
              </a:pPr>
              <a:r>
                <a:rPr lang="vi-VN" sz="2800" dirty="0" smtClean="0"/>
                <a:t>        0,423</a:t>
              </a:r>
            </a:p>
            <a:p>
              <a:pPr marL="514350" indent="-514350"/>
              <a:r>
                <a:rPr lang="vi-VN" sz="2800" dirty="0" smtClean="0"/>
                <a:t>     69</a:t>
              </a:r>
            </a:p>
            <a:p>
              <a:pPr marL="514350" indent="-514350"/>
              <a:r>
                <a:rPr lang="vi-VN" sz="2800" dirty="0" smtClean="0"/>
                <a:t>       9</a:t>
              </a:r>
              <a:r>
                <a:rPr lang="vi-VN" sz="2800" dirty="0" smtClean="0">
                  <a:solidFill>
                    <a:srgbClr val="FF0000"/>
                  </a:solidFill>
                </a:rPr>
                <a:t>0 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571472" y="2428868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42910" y="3429000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8" grpId="0"/>
      <p:bldP spid="19" grpId="0"/>
      <p:bldP spid="21" grpId="0"/>
      <p:bldP spid="22" grpId="0"/>
      <p:bldP spid="23" grpId="0"/>
      <p:bldP spid="25" grpId="0"/>
      <p:bldP spid="2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7356" y="0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x:</a:t>
            </a:r>
            <a:endParaRPr lang="vi-VN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1357298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4 = 14,4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2143116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  x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= 14,4:4 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7224" y="2928934"/>
            <a:ext cx="27751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= 3,6 </a:t>
            </a:r>
            <a:endParaRPr lang="vi-VN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72066" y="1285860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7 x 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= 0,42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9410" y="2143116"/>
            <a:ext cx="325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    x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= 0,42:7 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00760" y="3000372"/>
            <a:ext cx="25699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   x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= 0,06 </a:t>
            </a:r>
            <a:endParaRPr lang="vi-VN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229600" cy="135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86058"/>
            <a:ext cx="8072494" cy="137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2976" y="1285860"/>
            <a:ext cx="6643734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400" b="1" u="sng" dirty="0">
                <a:solidFill>
                  <a:srgbClr val="000000"/>
                </a:solidFill>
                <a:latin typeface="Open Sans"/>
              </a:rPr>
              <a:t>Bài làm:</a:t>
            </a:r>
          </a:p>
          <a:p>
            <a:pPr algn="ctr"/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Một giờ ô tô đi được 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là: </a:t>
            </a:r>
            <a:endParaRPr lang="vi-VN" sz="2400" dirty="0" smtClean="0">
              <a:solidFill>
                <a:srgbClr val="000000"/>
              </a:solidFill>
              <a:latin typeface="Open Sans"/>
            </a:endParaRPr>
          </a:p>
          <a:p>
            <a:pPr algn="ctr"/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211,2 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: 4 = </a:t>
            </a: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52,8 (km)</a:t>
            </a:r>
            <a:endParaRPr lang="vi-VN" sz="2400" dirty="0">
              <a:solidFill>
                <a:srgbClr val="000000"/>
              </a:solidFill>
              <a:latin typeface="Open Sans"/>
            </a:endParaRPr>
          </a:p>
          <a:p>
            <a:pPr algn="ctr"/>
            <a:r>
              <a:rPr lang="vi-VN" sz="2400" dirty="0">
                <a:solidFill>
                  <a:srgbClr val="000000"/>
                </a:solidFill>
                <a:latin typeface="Open Sans"/>
              </a:rPr>
              <a:t>                          Đáp số: </a:t>
            </a: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52,8 km</a:t>
            </a:r>
            <a:endParaRPr lang="vi-VN" sz="24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42976" y="4214818"/>
            <a:ext cx="6643734" cy="230832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400" b="1" u="sng" dirty="0">
                <a:solidFill>
                  <a:srgbClr val="000000"/>
                </a:solidFill>
                <a:latin typeface="Open Sans"/>
              </a:rPr>
              <a:t>Bài làm:</a:t>
            </a:r>
          </a:p>
          <a:p>
            <a:pPr algn="ctr"/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Một bao gạo cân nặng là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: </a:t>
            </a:r>
            <a:endParaRPr lang="vi-VN" sz="2400" dirty="0" smtClean="0">
              <a:solidFill>
                <a:srgbClr val="000000"/>
              </a:solidFill>
              <a:latin typeface="Open Sans"/>
            </a:endParaRPr>
          </a:p>
          <a:p>
            <a:pPr algn="ctr"/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318,5: 7 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= </a:t>
            </a: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45,5 (kg)</a:t>
            </a:r>
          </a:p>
          <a:p>
            <a:pPr algn="ctr"/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15 bao gạo như thế nặng là: </a:t>
            </a:r>
          </a:p>
          <a:p>
            <a:pPr algn="ctr"/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45,5  x 15 = 682,5 (kg)</a:t>
            </a:r>
            <a:endParaRPr lang="vi-VN" sz="2400" dirty="0">
              <a:solidFill>
                <a:srgbClr val="000000"/>
              </a:solidFill>
              <a:latin typeface="Open Sans"/>
            </a:endParaRPr>
          </a:p>
          <a:p>
            <a:pPr algn="ctr"/>
            <a:r>
              <a:rPr lang="vi-VN" sz="2400" dirty="0">
                <a:solidFill>
                  <a:srgbClr val="000000"/>
                </a:solidFill>
                <a:latin typeface="Open Sans"/>
              </a:rPr>
              <a:t>                          Đáp số: </a:t>
            </a: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682,5 kg</a:t>
            </a:r>
            <a:endParaRPr lang="vi-VN" sz="2400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76200" y="228600"/>
            <a:ext cx="8991600" cy="18161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 b="1" dirty="0">
                <a:solidFill>
                  <a:srgbClr val="1A0DAB"/>
                </a:solidFill>
                <a:latin typeface="Open Sans"/>
              </a:rPr>
              <a:t>Câu </a:t>
            </a:r>
            <a:r>
              <a:rPr lang="vi-VN" sz="2800" b="1" dirty="0" smtClean="0">
                <a:solidFill>
                  <a:srgbClr val="1A0DAB"/>
                </a:solidFill>
                <a:latin typeface="Open Sans"/>
              </a:rPr>
              <a:t>7. </a:t>
            </a:r>
            <a:endParaRPr lang="vi-VN" sz="2800" dirty="0">
              <a:solidFill>
                <a:srgbClr val="1A0DAB"/>
              </a:solidFill>
              <a:latin typeface="Open Sans"/>
            </a:endParaRPr>
          </a:p>
          <a:p>
            <a:r>
              <a:rPr lang="vi-VN" sz="2800" dirty="0">
                <a:solidFill>
                  <a:srgbClr val="1A0DAB"/>
                </a:solidFill>
                <a:latin typeface="Open Sans"/>
              </a:rPr>
              <a:t>Giải bài toán sau: Mua 4m vải phải trả </a:t>
            </a:r>
            <a:r>
              <a:rPr lang="vi-VN" sz="2800" dirty="0" smtClean="0">
                <a:solidFill>
                  <a:srgbClr val="1A0DAB"/>
                </a:solidFill>
                <a:latin typeface="Open Sans"/>
              </a:rPr>
              <a:t>200 000 </a:t>
            </a:r>
            <a:r>
              <a:rPr lang="vi-VN" sz="2800" dirty="0">
                <a:solidFill>
                  <a:srgbClr val="1A0DAB"/>
                </a:solidFill>
                <a:latin typeface="Open Sans"/>
              </a:rPr>
              <a:t>đồng. Hỏi mua 6,8m vải cùng loại phải trả nhiều hơn bao nhiêu tiền?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" y="2136775"/>
            <a:ext cx="9067800" cy="30469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 u="sng" dirty="0">
                <a:solidFill>
                  <a:srgbClr val="000000"/>
                </a:solidFill>
                <a:latin typeface="Open Sans"/>
              </a:rPr>
              <a:t>Bài làm:</a:t>
            </a:r>
          </a:p>
          <a:p>
            <a:pPr algn="ctr"/>
            <a:r>
              <a:rPr lang="vi-VN" sz="2400" dirty="0">
                <a:solidFill>
                  <a:srgbClr val="000000"/>
                </a:solidFill>
                <a:latin typeface="Open Sans"/>
              </a:rPr>
              <a:t>Mua 1m vải phải trả số tiền là: </a:t>
            </a:r>
            <a:endParaRPr lang="vi-VN" sz="2400" dirty="0" smtClean="0">
              <a:solidFill>
                <a:srgbClr val="000000"/>
              </a:solidFill>
              <a:latin typeface="Open Sans"/>
            </a:endParaRPr>
          </a:p>
          <a:p>
            <a:pPr algn="ctr"/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200 000 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: 4 = </a:t>
            </a: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50 000 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(đồng)</a:t>
            </a:r>
          </a:p>
          <a:p>
            <a:pPr algn="ctr"/>
            <a:r>
              <a:rPr lang="vi-VN" sz="2400" dirty="0">
                <a:solidFill>
                  <a:srgbClr val="000000"/>
                </a:solidFill>
                <a:latin typeface="Open Sans"/>
              </a:rPr>
              <a:t>Mua 6,8m vải phải trả số tiền là: </a:t>
            </a:r>
            <a:endParaRPr lang="vi-VN" sz="2400" dirty="0" smtClean="0">
              <a:solidFill>
                <a:srgbClr val="000000"/>
              </a:solidFill>
              <a:latin typeface="Open Sans"/>
            </a:endParaRPr>
          </a:p>
          <a:p>
            <a:pPr algn="ctr"/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50 000 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x 6,8 = </a:t>
            </a: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340 000 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(đồng)</a:t>
            </a:r>
          </a:p>
          <a:p>
            <a:pPr algn="ctr"/>
            <a:r>
              <a:rPr lang="vi-VN" sz="2400" dirty="0">
                <a:solidFill>
                  <a:srgbClr val="000000"/>
                </a:solidFill>
                <a:latin typeface="Open Sans"/>
              </a:rPr>
              <a:t>Vậy mua 6,8m vải cùng loại phải trả nhiều hơn số tiền là:</a:t>
            </a:r>
          </a:p>
          <a:p>
            <a:pPr algn="ctr"/>
            <a:r>
              <a:rPr lang="vi-VN" sz="2400" dirty="0">
                <a:solidFill>
                  <a:srgbClr val="000000"/>
                </a:solidFill>
                <a:latin typeface="Open Sans"/>
              </a:rPr>
              <a:t>        </a:t>
            </a: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340 000 – 200 000 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= </a:t>
            </a: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140 000 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(đồng)</a:t>
            </a:r>
          </a:p>
          <a:p>
            <a:pPr algn="ctr"/>
            <a:r>
              <a:rPr lang="vi-VN" sz="2400" dirty="0">
                <a:solidFill>
                  <a:srgbClr val="000000"/>
                </a:solidFill>
                <a:latin typeface="Open Sans"/>
              </a:rPr>
              <a:t>                          Đáp số: </a:t>
            </a: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140 000 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đồng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613</TotalTime>
  <Words>254</Words>
  <Application>Microsoft Office PowerPoint</Application>
  <PresentationFormat>On-screen Show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Slide 1</vt:lpstr>
      <vt:lpstr>Slide 2</vt:lpstr>
      <vt:lpstr>A, HOẠT ĐỘNG CƠ BẢN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</dc:creator>
  <cp:lastModifiedBy>BC</cp:lastModifiedBy>
  <cp:revision>167</cp:revision>
  <dcterms:created xsi:type="dcterms:W3CDTF">2021-11-13T07:07:38Z</dcterms:created>
  <dcterms:modified xsi:type="dcterms:W3CDTF">2023-06-01T08:08:10Z</dcterms:modified>
</cp:coreProperties>
</file>