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68" r:id="rId3"/>
    <p:sldId id="269" r:id="rId4"/>
    <p:sldId id="270" r:id="rId5"/>
    <p:sldId id="271" r:id="rId6"/>
    <p:sldId id="272" r:id="rId7"/>
    <p:sldId id="273" r:id="rId8"/>
    <p:sldId id="274" r:id="rId9"/>
    <p:sldId id="267" r:id="rId10"/>
    <p:sldId id="260" r:id="rId11"/>
    <p:sldId id="261" r:id="rId12"/>
    <p:sldId id="262" r:id="rId13"/>
    <p:sldId id="258" r:id="rId14"/>
    <p:sldId id="256" r:id="rId15"/>
    <p:sldId id="263" r:id="rId16"/>
    <p:sldId id="264" r:id="rId17"/>
    <p:sldId id="265" r:id="rId18"/>
    <p:sldId id="266" r:id="rId19"/>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236"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522A7E-F911-48FC-BF67-0BF9C402AC6A}" type="datetimeFigureOut">
              <a:rPr lang="vi-VN" smtClean="0"/>
              <a:pPr/>
              <a:t>06/06/2023</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4DFD46-C387-47D7-8ACA-DB37983E892A}" type="slidenum">
              <a:rPr lang="vi-VN" smtClean="0"/>
              <a:pPr/>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99EB084A-CAC4-4706-BE15-DB1E206AA223}" type="slidenum">
              <a:rPr lang="vi-VN" smtClean="0"/>
              <a:pPr/>
              <a:t>2</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C74AA2F3-2219-4FE9-8513-F4ABDAE87CAE}" type="datetimeFigureOut">
              <a:rPr lang="vi-VN" smtClean="0"/>
              <a:pPr/>
              <a:t>06/06/2023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A5BE64-C024-4D70-8B58-854A9857FDF8}"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74AA2F3-2219-4FE9-8513-F4ABDAE87CAE}" type="datetimeFigureOut">
              <a:rPr lang="vi-VN" smtClean="0"/>
              <a:pPr/>
              <a:t>06/06/2023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A5BE64-C024-4D70-8B58-854A9857FDF8}"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74AA2F3-2219-4FE9-8513-F4ABDAE87CAE}" type="datetimeFigureOut">
              <a:rPr lang="vi-VN" smtClean="0"/>
              <a:pPr/>
              <a:t>06/06/2023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A5BE64-C024-4D70-8B58-854A9857FDF8}"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74AA2F3-2219-4FE9-8513-F4ABDAE87CAE}" type="datetimeFigureOut">
              <a:rPr lang="vi-VN" smtClean="0"/>
              <a:pPr/>
              <a:t>06/06/2023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A5BE64-C024-4D70-8B58-854A9857FDF8}"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4AA2F3-2219-4FE9-8513-F4ABDAE87CAE}" type="datetimeFigureOut">
              <a:rPr lang="vi-VN" smtClean="0"/>
              <a:pPr/>
              <a:t>06/06/2023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A5BE64-C024-4D70-8B58-854A9857FDF8}"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C74AA2F3-2219-4FE9-8513-F4ABDAE87CAE}" type="datetimeFigureOut">
              <a:rPr lang="vi-VN" smtClean="0"/>
              <a:pPr/>
              <a:t>06/06/2023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FA5BE64-C024-4D70-8B58-854A9857FDF8}"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C74AA2F3-2219-4FE9-8513-F4ABDAE87CAE}" type="datetimeFigureOut">
              <a:rPr lang="vi-VN" smtClean="0"/>
              <a:pPr/>
              <a:t>06/06/2023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FA5BE64-C024-4D70-8B58-854A9857FDF8}"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C74AA2F3-2219-4FE9-8513-F4ABDAE87CAE}" type="datetimeFigureOut">
              <a:rPr lang="vi-VN" smtClean="0"/>
              <a:pPr/>
              <a:t>06/06/2023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FA5BE64-C024-4D70-8B58-854A9857FDF8}"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4AA2F3-2219-4FE9-8513-F4ABDAE87CAE}" type="datetimeFigureOut">
              <a:rPr lang="vi-VN" smtClean="0"/>
              <a:pPr/>
              <a:t>06/06/2023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FA5BE64-C024-4D70-8B58-854A9857FDF8}"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4AA2F3-2219-4FE9-8513-F4ABDAE87CAE}" type="datetimeFigureOut">
              <a:rPr lang="vi-VN" smtClean="0"/>
              <a:pPr/>
              <a:t>06/06/2023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FA5BE64-C024-4D70-8B58-854A9857FDF8}"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4AA2F3-2219-4FE9-8513-F4ABDAE87CAE}" type="datetimeFigureOut">
              <a:rPr lang="vi-VN" smtClean="0"/>
              <a:pPr/>
              <a:t>06/06/2023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FA5BE64-C024-4D70-8B58-854A9857FDF8}"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4AA2F3-2219-4FE9-8513-F4ABDAE87CAE}" type="datetimeFigureOut">
              <a:rPr lang="vi-VN" smtClean="0"/>
              <a:pPr/>
              <a:t>06/06/2023</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5BE64-C024-4D70-8B58-854A9857FDF8}"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00090"/>
            <a:ext cx="9221788" cy="6834187"/>
          </a:xfrm>
          <a:prstGeom prst="rect">
            <a:avLst/>
          </a:prstGeom>
          <a:solidFill>
            <a:srgbClr val="00B0F0"/>
          </a:solidFill>
          <a:ln>
            <a:noFill/>
          </a:ln>
        </p:spPr>
      </p:pic>
      <p:sp>
        <p:nvSpPr>
          <p:cNvPr id="5" name="Rectangle 4"/>
          <p:cNvSpPr/>
          <p:nvPr/>
        </p:nvSpPr>
        <p:spPr>
          <a:xfrm>
            <a:off x="3000364" y="1214422"/>
            <a:ext cx="5857916" cy="923330"/>
          </a:xfrm>
          <a:prstGeom prst="rect">
            <a:avLst/>
          </a:prstGeom>
          <a:noFill/>
        </p:spPr>
        <p:txBody>
          <a:bodyPr wrap="square" lIns="91440" tIns="45720" rIns="91440" bIns="45720">
            <a:spAutoFit/>
          </a:bodyPr>
          <a:lstStyle/>
          <a:p>
            <a:pPr algn="ct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Tiếng</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Việt</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p:txBody>
      </p:sp>
      <p:sp>
        <p:nvSpPr>
          <p:cNvPr id="7" name="Rectangle 6"/>
          <p:cNvSpPr/>
          <p:nvPr/>
        </p:nvSpPr>
        <p:spPr>
          <a:xfrm>
            <a:off x="2571736" y="2143116"/>
            <a:ext cx="6072214" cy="3416320"/>
          </a:xfrm>
          <a:prstGeom prst="rect">
            <a:avLst/>
          </a:prstGeom>
        </p:spPr>
        <p:txBody>
          <a:bodyPr wrap="square">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BÀI 11A. </a:t>
            </a:r>
          </a:p>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HÃY </a:t>
            </a:r>
            <a:r>
              <a:rPr lang="en-U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GiỮ</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LẤY MÀU XANH</a:t>
            </a:r>
          </a:p>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t>
            </a:r>
            <a:r>
              <a:rPr lang="en-U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Tiết</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1, 2)</a:t>
            </a:r>
            <a:endParaRPr lang="vi-VN"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a:off x="1357290" y="-461665"/>
            <a:ext cx="7289368"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HÃY </a:t>
            </a:r>
            <a:r>
              <a:rPr lang="en-US" sz="5400" b="1" cap="none" spc="0" dirty="0" err="1" smtClean="0">
                <a:ln/>
                <a:solidFill>
                  <a:schemeClr val="accent3"/>
                </a:solidFill>
                <a:effectLst/>
              </a:rPr>
              <a:t>GiỮ</a:t>
            </a:r>
            <a:r>
              <a:rPr lang="en-US" sz="5400" b="1" cap="none" spc="0" dirty="0" smtClean="0">
                <a:ln/>
                <a:solidFill>
                  <a:schemeClr val="accent3"/>
                </a:solidFill>
                <a:effectLst/>
              </a:rPr>
              <a:t> LẤY MÀU XANH</a:t>
            </a:r>
            <a:endParaRPr lang="en-US" sz="5400" b="1" cap="none" spc="0" dirty="0">
              <a:ln/>
              <a:solidFill>
                <a:schemeClr val="accent3"/>
              </a:solidFill>
              <a:effectLst/>
            </a:endParaRPr>
          </a:p>
        </p:txBody>
      </p:sp>
      <p:sp>
        <p:nvSpPr>
          <p:cNvPr id="9" name="TextBox 8"/>
          <p:cNvSpPr txBox="1"/>
          <p:nvPr/>
        </p:nvSpPr>
        <p:spPr>
          <a:xfrm>
            <a:off x="1785918" y="571480"/>
            <a:ext cx="5214974" cy="523220"/>
          </a:xfrm>
          <a:prstGeom prst="rect">
            <a:avLst/>
          </a:prstGeom>
          <a:noFill/>
        </p:spPr>
        <p:txBody>
          <a:bodyPr wrap="square" rtlCol="0">
            <a:spAutoFit/>
          </a:bodyPr>
          <a:lstStyle/>
          <a:p>
            <a:r>
              <a:rPr lang="en-US" sz="2800" dirty="0" err="1" smtClean="0"/>
              <a:t>Thứ</a:t>
            </a:r>
            <a:r>
              <a:rPr lang="en-US" sz="2800" dirty="0" smtClean="0"/>
              <a:t> 3 </a:t>
            </a:r>
            <a:r>
              <a:rPr lang="en-US" sz="2800" dirty="0" err="1" smtClean="0"/>
              <a:t>ngày</a:t>
            </a:r>
            <a:r>
              <a:rPr lang="en-US" sz="2800" dirty="0" smtClean="0"/>
              <a:t> </a:t>
            </a:r>
            <a:r>
              <a:rPr lang="en-US" sz="2800" dirty="0" smtClean="0"/>
              <a:t>22 </a:t>
            </a:r>
            <a:r>
              <a:rPr lang="en-US" sz="2800" dirty="0" err="1" smtClean="0"/>
              <a:t>tháng</a:t>
            </a:r>
            <a:r>
              <a:rPr lang="en-US" sz="2800" dirty="0" smtClean="0"/>
              <a:t> 11 </a:t>
            </a:r>
            <a:r>
              <a:rPr lang="en-US" sz="2800" dirty="0" err="1" smtClean="0"/>
              <a:t>năm</a:t>
            </a:r>
            <a:r>
              <a:rPr lang="en-US" sz="2800" smtClean="0"/>
              <a:t> </a:t>
            </a:r>
            <a:r>
              <a:rPr lang="en-US" sz="2800" smtClean="0"/>
              <a:t>2022</a:t>
            </a:r>
            <a:endParaRPr lang="vi-V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285728"/>
            <a:ext cx="8286808" cy="5262979"/>
          </a:xfrm>
          <a:prstGeom prst="rect">
            <a:avLst/>
          </a:prstGeom>
          <a:solidFill>
            <a:schemeClr val="accent3">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4. Nghe thầy cô đọc và viết bài chính tả sau: </a:t>
            </a:r>
          </a:p>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Nỗi niềm giữ nước, giữ rừng</a:t>
            </a:r>
            <a:endParaRPr kumimoji="0" lang="vi-VN" sz="4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dirty="0" smtClean="0">
                <a:ln>
                  <a:noFill/>
                </a:ln>
                <a:solidFill>
                  <a:srgbClr val="000000"/>
                </a:solidFill>
                <a:effectLst/>
                <a:latin typeface="+mj-lt"/>
                <a:ea typeface="Times New Roman" pitchFamily="18" charset="0"/>
                <a:cs typeface="Arial" pitchFamily="34" charset="0"/>
              </a:rPr>
              <a:t>Tôi biết tờ giấy tôi đang viết và cuốn sách này làm bằng</a:t>
            </a: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dirty="0" smtClean="0">
                <a:ln>
                  <a:noFill/>
                </a:ln>
                <a:solidFill>
                  <a:srgbClr val="000000"/>
                </a:solidFill>
                <a:effectLst/>
                <a:latin typeface="+mj-lt"/>
                <a:ea typeface="Times New Roman" pitchFamily="18" charset="0"/>
                <a:cs typeface="Arial" pitchFamily="34" charset="0"/>
              </a:rPr>
              <a:t> bột nứa, bột gỗ của rừng. Ngồi trong lòng đò ngược sông Đà, nhìn lên nhiều đám cháy nghĩ mà giận người đốt rừng. Chính người đốt rừng đang đốt cơ man nào là sách.</a:t>
            </a: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dirty="0" smtClean="0">
                <a:ln>
                  <a:noFill/>
                </a:ln>
                <a:solidFill>
                  <a:srgbClr val="000000"/>
                </a:solidFill>
                <a:effectLst/>
                <a:latin typeface="+mj-lt"/>
                <a:ea typeface="Times New Roman" pitchFamily="18" charset="0"/>
                <a:cs typeface="Arial" pitchFamily="34" charset="0"/>
              </a:rPr>
              <a:t>Tôi còn biết rừng cầm trịch cho mực nước sông Hồng, sông Đà.Mỗi năm lũ to kéo về như dòng nước mắt đỏ lừ của rừng, những người chủ nhân của đất nước lại thêm </a:t>
            </a: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dirty="0" smtClean="0">
                <a:ln>
                  <a:noFill/>
                </a:ln>
                <a:solidFill>
                  <a:srgbClr val="000000"/>
                </a:solidFill>
                <a:effectLst/>
                <a:latin typeface="+mj-lt"/>
                <a:ea typeface="Times New Roman" pitchFamily="18" charset="0"/>
                <a:cs typeface="Arial" pitchFamily="34" charset="0"/>
              </a:rPr>
              <a:t>canh cánh nỗi niềm giữ nước, giữ rừng.</a:t>
            </a:r>
          </a:p>
          <a:p>
            <a:pPr marL="0" marR="0" lvl="0" indent="0" algn="l" defTabSz="914400" rtl="0" eaLnBrk="0" fontAlgn="base" latinLnBrk="0" hangingPunct="0">
              <a:lnSpc>
                <a:spcPct val="100000"/>
              </a:lnSpc>
              <a:spcBef>
                <a:spcPct val="0"/>
              </a:spcBef>
              <a:spcAft>
                <a:spcPct val="0"/>
              </a:spcAft>
              <a:buClrTx/>
              <a:buSzTx/>
              <a:buFontTx/>
              <a:buNone/>
              <a:tabLst/>
            </a:pPr>
            <a:r>
              <a:rPr lang="vi-VN" sz="2800" dirty="0" smtClean="0">
                <a:solidFill>
                  <a:srgbClr val="000000"/>
                </a:solidFill>
                <a:latin typeface="+mj-lt"/>
                <a:cs typeface="Arial" pitchFamily="34" charset="0"/>
              </a:rPr>
              <a:t>                                                       Theo Nguyễn Tuân</a:t>
            </a:r>
            <a:endParaRPr kumimoji="0" lang="vi-VN" sz="66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14282" y="428604"/>
            <a:ext cx="8358246" cy="3539430"/>
          </a:xfrm>
          <a:prstGeom prst="rect">
            <a:avLst/>
          </a:prstGeom>
          <a:solidFill>
            <a:schemeClr val="accent3">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6. Nêu chi tiết mà em thích nhất trong một bài văn miêu tả đã học dưới đây, theo mẫu:</a:t>
            </a:r>
            <a:endParaRPr kumimoji="0" lang="vi-VN" sz="5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3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 Quang cảnh làng mạc ngày mùa.</a:t>
            </a:r>
            <a:endParaRPr kumimoji="0" lang="vi-VN" sz="5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3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 Một chuyên gia máy xúc.</a:t>
            </a:r>
            <a:endParaRPr kumimoji="0" lang="vi-VN" sz="5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3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 Kì diệu rừng xanh</a:t>
            </a:r>
            <a:endParaRPr kumimoji="0" lang="vi-VN" sz="5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3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 Đất Cà Mau</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571472" y="142853"/>
            <a:ext cx="8286808" cy="6555641"/>
          </a:xfrm>
          <a:prstGeom prst="rect">
            <a:avLst/>
          </a:prstGeom>
          <a:solidFill>
            <a:schemeClr val="accent3">
              <a:lumMod val="75000"/>
            </a:schemeClr>
          </a:solid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Những chi tiết em thích các bài văn miêu tả đã học là</a:t>
            </a:r>
            <a:endParaRPr kumimoji="0" lang="vi-VN"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vi-VN"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a:t>
            </a:r>
            <a:r>
              <a:rPr kumimoji="0" lang="vi-VN"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Quang cảnh làng mạc ngày mùa</a:t>
            </a:r>
            <a:r>
              <a:rPr kumimoji="0" lang="vi-VN"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tabLst/>
            </a:pPr>
            <a:r>
              <a:rPr kumimoji="0" lang="vi-VN"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"Trong vườn, lắc lư những chùm quả xoan vàng lịm khôngtrông thấy cuống,</a:t>
            </a:r>
          </a:p>
          <a:p>
            <a:pPr marL="0" marR="0" lvl="0" indent="0" algn="l" defTabSz="914400" rtl="0" eaLnBrk="0" fontAlgn="base" latinLnBrk="0" hangingPunct="0">
              <a:lnSpc>
                <a:spcPct val="100000"/>
              </a:lnSpc>
              <a:spcBef>
                <a:spcPct val="0"/>
              </a:spcBef>
              <a:spcAft>
                <a:spcPct val="0"/>
              </a:spcAft>
              <a:buClrTx/>
              <a:buSzTx/>
              <a:tabLst/>
            </a:pPr>
            <a:r>
              <a:rPr kumimoji="0" lang="vi-VN"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như những chuỗi tràng hạt bồ đề treo lơ lửng."</a:t>
            </a:r>
            <a:endParaRPr kumimoji="0" lang="vi-VN"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Þ"/>
              <a:tabLst/>
            </a:pPr>
            <a:r>
              <a:rPr kumimoji="0" lang="vi-VN"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Em thích chi tiết trên vì hình ảnh so sánh rất sinh động, gần gũi  và hấp dẫn,</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Þ"/>
              <a:tabLst/>
            </a:pPr>
            <a:r>
              <a:rPr kumimoji="0" lang="vi-VN"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gợi cho người đọc  những chùm xoan trĩu quả.</a:t>
            </a:r>
            <a:endParaRPr kumimoji="0" lang="vi-VN"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vi-VN"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 </a:t>
            </a:r>
            <a:r>
              <a:rPr kumimoji="0" lang="vi-VN"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Một chuyên gia máy xúc: </a:t>
            </a:r>
          </a:p>
          <a:p>
            <a:pPr marL="0" marR="0" lvl="0" indent="0" algn="l" defTabSz="914400" rtl="0" eaLnBrk="0" fontAlgn="base" latinLnBrk="0" hangingPunct="0">
              <a:lnSpc>
                <a:spcPct val="100000"/>
              </a:lnSpc>
              <a:spcBef>
                <a:spcPct val="0"/>
              </a:spcBef>
              <a:spcAft>
                <a:spcPct val="0"/>
              </a:spcAft>
              <a:buClrTx/>
              <a:buSzTx/>
              <a:tabLst/>
            </a:pPr>
            <a:r>
              <a:rPr kumimoji="0" lang="vi-VN"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chi tiết "Bộ quần áo xanh màu công nhân, thân hình chắc và khỏe, khuôn mặt </a:t>
            </a:r>
          </a:p>
          <a:p>
            <a:pPr marL="0" marR="0" lvl="0" indent="0" algn="l" defTabSz="914400" rtl="0" eaLnBrk="0" fontAlgn="base" latinLnBrk="0" hangingPunct="0">
              <a:lnSpc>
                <a:spcPct val="100000"/>
              </a:lnSpc>
              <a:spcBef>
                <a:spcPct val="0"/>
              </a:spcBef>
              <a:spcAft>
                <a:spcPct val="0"/>
              </a:spcAft>
              <a:buClrTx/>
              <a:buSzTx/>
              <a:tabLst/>
            </a:pPr>
            <a:r>
              <a:rPr kumimoji="0" lang="vi-VN"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to chất phác.. tất cả gợi lên ngay từ </a:t>
            </a:r>
          </a:p>
          <a:p>
            <a:pPr marL="0" marR="0" lvl="0" indent="0" algn="l" defTabSz="914400" rtl="0" eaLnBrk="0" fontAlgn="base" latinLnBrk="0" hangingPunct="0">
              <a:lnSpc>
                <a:spcPct val="100000"/>
              </a:lnSpc>
              <a:spcBef>
                <a:spcPct val="0"/>
              </a:spcBef>
              <a:spcAft>
                <a:spcPct val="0"/>
              </a:spcAft>
              <a:buClrTx/>
              <a:buSzTx/>
              <a:tabLst/>
            </a:pPr>
            <a:r>
              <a:rPr kumimoji="0" lang="vi-VN"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phút đầu những nét giản dị, thân mật."</a:t>
            </a:r>
            <a:endParaRPr kumimoji="0" lang="vi-VN"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Þ"/>
              <a:tabLst/>
            </a:pPr>
            <a:r>
              <a:rPr kumimoji="0" lang="vi-VN"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Em thích chi tiết trên vì cách miêu tả hình ảnh người </a:t>
            </a:r>
          </a:p>
          <a:p>
            <a:pPr marL="0" marR="0" lvl="0" indent="0" algn="l" defTabSz="914400" rtl="0" eaLnBrk="0" fontAlgn="base" latinLnBrk="0" hangingPunct="0">
              <a:lnSpc>
                <a:spcPct val="100000"/>
              </a:lnSpc>
              <a:spcBef>
                <a:spcPct val="0"/>
              </a:spcBef>
              <a:spcAft>
                <a:spcPct val="0"/>
              </a:spcAft>
              <a:buClrTx/>
              <a:buSzTx/>
              <a:tabLst/>
            </a:pPr>
            <a:r>
              <a:rPr kumimoji="0" lang="vi-VN"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chuyên gia ngoại quốc đã thể hiện tình cảm của tác giả trong đó.</a:t>
            </a:r>
            <a:endParaRPr kumimoji="0" lang="vi-VN"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vi-VN"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 </a:t>
            </a:r>
            <a:r>
              <a:rPr kumimoji="0" lang="vi-VN"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Kì diệu rừng xanh</a:t>
            </a:r>
            <a:r>
              <a:rPr kumimoji="0" lang="vi-VN"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tabLst/>
            </a:pPr>
            <a:r>
              <a:rPr kumimoji="0" lang="vi-VN"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chi tiết "Mấy con mang vàng hệt như màu lá khộp đang ăn cỏ non.</a:t>
            </a:r>
          </a:p>
          <a:p>
            <a:pPr marL="0" marR="0" lvl="0" indent="0" algn="l" defTabSz="914400" rtl="0" eaLnBrk="0" fontAlgn="base" latinLnBrk="0" hangingPunct="0">
              <a:lnSpc>
                <a:spcPct val="100000"/>
              </a:lnSpc>
              <a:spcBef>
                <a:spcPct val="0"/>
              </a:spcBef>
              <a:spcAft>
                <a:spcPct val="0"/>
              </a:spcAft>
              <a:buClrTx/>
              <a:buSzTx/>
              <a:tabLst/>
            </a:pPr>
            <a:r>
              <a:rPr kumimoji="0" lang="vi-VN"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Những chiếc chân vàng giẫm trên thảm lá vàng và sắc nắng</a:t>
            </a:r>
          </a:p>
          <a:p>
            <a:pPr marL="0" marR="0" lvl="0" indent="0" algn="l" defTabSz="914400" rtl="0" eaLnBrk="0" fontAlgn="base" latinLnBrk="0" hangingPunct="0">
              <a:lnSpc>
                <a:spcPct val="100000"/>
              </a:lnSpc>
              <a:spcBef>
                <a:spcPct val="0"/>
              </a:spcBef>
              <a:spcAft>
                <a:spcPct val="0"/>
              </a:spcAft>
              <a:buClrTx/>
              <a:buSzTx/>
              <a:tabLst/>
            </a:pPr>
            <a:r>
              <a:rPr kumimoji="0" lang="vi-VN"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cũng rực vàng trên lưng nó".</a:t>
            </a:r>
            <a:endParaRPr kumimoji="0" lang="vi-VN"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Þ"/>
              <a:tabLst/>
            </a:pPr>
            <a:r>
              <a:rPr kumimoji="0" lang="vi-VN"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Em thích chi tiết trên vì nó gợi ra một bức tranh được nhuộm </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Þ"/>
              <a:tabLst/>
            </a:pPr>
            <a:r>
              <a:rPr kumimoji="0" lang="vi-VN"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bởi sắc vàng của nắng, của lá và những con mang đang ăn cỏ ở cánh rừng. </a:t>
            </a:r>
            <a:endParaRPr kumimoji="0" lang="vi-VN"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vi-VN"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 </a:t>
            </a:r>
            <a:r>
              <a:rPr kumimoji="0" lang="vi-VN"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Đất Cà Mau</a:t>
            </a:r>
            <a:r>
              <a:rPr kumimoji="0" lang="vi-VN"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chi tiết "Họ thích nghe những huyền thoại về người</a:t>
            </a:r>
          </a:p>
          <a:p>
            <a:pPr marL="0" marR="0" lvl="0" indent="0" algn="l" defTabSz="914400" rtl="0" eaLnBrk="0" fontAlgn="base" latinLnBrk="0" hangingPunct="0">
              <a:lnSpc>
                <a:spcPct val="100000"/>
              </a:lnSpc>
              <a:spcBef>
                <a:spcPct val="0"/>
              </a:spcBef>
              <a:spcAft>
                <a:spcPct val="0"/>
              </a:spcAft>
              <a:buClrTx/>
              <a:buSzTx/>
              <a:tabLst/>
            </a:pPr>
            <a:r>
              <a:rPr kumimoji="0" lang="vi-VN"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vật hổ, bắt cá sấu, bắt rắn hổ mây."</a:t>
            </a:r>
            <a:endParaRPr kumimoji="0" lang="vi-VN"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Þ"/>
              <a:tabLst/>
            </a:pPr>
            <a:r>
              <a:rPr kumimoji="0" lang="vi-VN"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Em thích chi tiết trên vì đã miêu tả được tính cách con người Cà Mau,</a:t>
            </a:r>
            <a:endParaRPr kumimoji="0" lang="vi-VN" b="0" i="0" u="none" strike="noStrike" cap="none" normalizeH="0" baseline="0" dirty="0" smtClean="0">
              <a:ln>
                <a:noFill/>
              </a:ln>
              <a:solidFill>
                <a:srgbClr val="000000"/>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vi-VN" b="0" i="0" u="none" strike="noStrike" cap="none" normalizeH="0" baseline="0" dirty="0" smtClean="0">
                <a:ln>
                  <a:noFill/>
                </a:ln>
                <a:solidFill>
                  <a:srgbClr val="000000"/>
                </a:solidFill>
                <a:effectLst/>
                <a:latin typeface="+mj-lt"/>
                <a:ea typeface="Times New Roman" pitchFamily="18" charset="0"/>
                <a:cs typeface="Arial" pitchFamily="34" charset="0"/>
              </a:rPr>
              <a:t>thể </a:t>
            </a:r>
            <a:r>
              <a:rPr kumimoji="0" lang="vi-VN"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hiện tinh thần muốn chinh phục và cải tạo thiên nhiên vùng </a:t>
            </a:r>
          </a:p>
          <a:p>
            <a:pPr marL="0" marR="0" lvl="0" indent="0" algn="l" defTabSz="914400" rtl="0" eaLnBrk="0" fontAlgn="base" latinLnBrk="0" hangingPunct="0">
              <a:lnSpc>
                <a:spcPct val="100000"/>
              </a:lnSpc>
              <a:spcBef>
                <a:spcPct val="0"/>
              </a:spcBef>
              <a:spcAft>
                <a:spcPct val="0"/>
              </a:spcAft>
              <a:buClrTx/>
              <a:buSzTx/>
              <a:tabLst/>
            </a:pPr>
            <a:r>
              <a:rPr kumimoji="0" lang="vi-VN"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đất còn hoang sơ nơi đây.</a:t>
            </a:r>
            <a:endParaRPr kumimoji="0" lang="vi-VN"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85776"/>
            <a:ext cx="9221788" cy="6834187"/>
          </a:xfrm>
          <a:prstGeom prst="rect">
            <a:avLst/>
          </a:prstGeom>
          <a:solidFill>
            <a:srgbClr val="00B0F0"/>
          </a:solidFill>
          <a:ln>
            <a:noFill/>
          </a:ln>
        </p:spPr>
      </p:pic>
      <p:sp>
        <p:nvSpPr>
          <p:cNvPr id="5" name="Rectangle 4"/>
          <p:cNvSpPr/>
          <p:nvPr/>
        </p:nvSpPr>
        <p:spPr>
          <a:xfrm>
            <a:off x="3000364" y="1214422"/>
            <a:ext cx="5857916" cy="923330"/>
          </a:xfrm>
          <a:prstGeom prst="rect">
            <a:avLst/>
          </a:prstGeom>
          <a:noFill/>
        </p:spPr>
        <p:txBody>
          <a:bodyPr wrap="square" lIns="91440" tIns="45720" rIns="91440" bIns="45720">
            <a:spAutoFit/>
          </a:bodyPr>
          <a:lstStyle/>
          <a:p>
            <a:pPr algn="ct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Tiếng</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Việt</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p:txBody>
      </p:sp>
      <p:sp>
        <p:nvSpPr>
          <p:cNvPr id="7" name="Rectangle 6"/>
          <p:cNvSpPr/>
          <p:nvPr/>
        </p:nvSpPr>
        <p:spPr>
          <a:xfrm>
            <a:off x="2571736" y="2143116"/>
            <a:ext cx="6072214" cy="2585323"/>
          </a:xfrm>
          <a:prstGeom prst="rect">
            <a:avLst/>
          </a:prstGeom>
        </p:spPr>
        <p:txBody>
          <a:bodyPr wrap="square">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BÀI 10B. </a:t>
            </a:r>
          </a:p>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ÔN </a:t>
            </a:r>
            <a:r>
              <a:rPr lang="en-US" sz="54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TẬP 2</a:t>
            </a:r>
            <a:endPar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t>
            </a:r>
            <a:r>
              <a:rPr lang="en-U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Tiết</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1, 2)</a:t>
            </a:r>
            <a:endParaRPr lang="vi-VN"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8860" y="500042"/>
            <a:ext cx="2214578" cy="369332"/>
          </a:xfrm>
          <a:prstGeom prst="rect">
            <a:avLst/>
          </a:prstGeom>
          <a:solidFill>
            <a:schemeClr val="accent2"/>
          </a:solidFill>
        </p:spPr>
        <p:txBody>
          <a:bodyPr wrap="square" rtlCol="0">
            <a:spAutoFit/>
          </a:bodyPr>
          <a:lstStyle/>
          <a:p>
            <a:r>
              <a:rPr lang="en-US" dirty="0" err="1" smtClean="0"/>
              <a:t>Giải</a:t>
            </a:r>
            <a:r>
              <a:rPr lang="en-US" dirty="0" smtClean="0"/>
              <a:t> ô </a:t>
            </a:r>
            <a:r>
              <a:rPr lang="en-US" dirty="0" err="1" smtClean="0"/>
              <a:t>chữ</a:t>
            </a:r>
            <a:endParaRPr lang="vi-VN" dirty="0"/>
          </a:p>
        </p:txBody>
      </p:sp>
      <p:pic>
        <p:nvPicPr>
          <p:cNvPr id="1028" name="Picture 4"/>
          <p:cNvPicPr>
            <a:picLocks noChangeAspect="1" noChangeArrowheads="1"/>
          </p:cNvPicPr>
          <p:nvPr/>
        </p:nvPicPr>
        <p:blipFill>
          <a:blip r:embed="rId2"/>
          <a:srcRect/>
          <a:stretch>
            <a:fillRect/>
          </a:stretch>
        </p:blipFill>
        <p:spPr bwMode="auto">
          <a:xfrm>
            <a:off x="1000100" y="928670"/>
            <a:ext cx="7286676" cy="5233614"/>
          </a:xfrm>
          <a:prstGeom prst="rect">
            <a:avLst/>
          </a:prstGeom>
          <a:solidFill>
            <a:schemeClr val="accent3">
              <a:lumMod val="75000"/>
            </a:schemeClr>
          </a:solid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3857620" y="1071546"/>
            <a:ext cx="4352925" cy="695325"/>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a:srcRect/>
          <a:stretch>
            <a:fillRect/>
          </a:stretch>
        </p:blipFill>
        <p:spPr bwMode="auto">
          <a:xfrm>
            <a:off x="2714612" y="2000240"/>
            <a:ext cx="5381625" cy="676275"/>
          </a:xfrm>
          <a:prstGeom prst="rect">
            <a:avLst/>
          </a:prstGeom>
          <a:noFill/>
          <a:ln w="9525">
            <a:noFill/>
            <a:miter lim="800000"/>
            <a:headEnd/>
            <a:tailEnd/>
          </a:ln>
          <a:effectLst/>
        </p:spPr>
      </p:pic>
      <p:pic>
        <p:nvPicPr>
          <p:cNvPr id="1031" name="Picture 7"/>
          <p:cNvPicPr>
            <a:picLocks noChangeAspect="1" noChangeArrowheads="1"/>
          </p:cNvPicPr>
          <p:nvPr/>
        </p:nvPicPr>
        <p:blipFill>
          <a:blip r:embed="rId5"/>
          <a:srcRect/>
          <a:stretch>
            <a:fillRect/>
          </a:stretch>
        </p:blipFill>
        <p:spPr bwMode="auto">
          <a:xfrm>
            <a:off x="2285984" y="2786058"/>
            <a:ext cx="5895975" cy="714375"/>
          </a:xfrm>
          <a:prstGeom prst="rect">
            <a:avLst/>
          </a:prstGeom>
          <a:noFill/>
          <a:ln w="9525">
            <a:noFill/>
            <a:miter lim="800000"/>
            <a:headEnd/>
            <a:tailEnd/>
          </a:ln>
          <a:effectLst/>
        </p:spPr>
      </p:pic>
      <p:pic>
        <p:nvPicPr>
          <p:cNvPr id="1032" name="Picture 8"/>
          <p:cNvPicPr>
            <a:picLocks noChangeAspect="1" noChangeArrowheads="1"/>
          </p:cNvPicPr>
          <p:nvPr/>
        </p:nvPicPr>
        <p:blipFill>
          <a:blip r:embed="rId6"/>
          <a:srcRect/>
          <a:stretch>
            <a:fillRect/>
          </a:stretch>
        </p:blipFill>
        <p:spPr bwMode="auto">
          <a:xfrm>
            <a:off x="3500430" y="3500438"/>
            <a:ext cx="4581525" cy="676275"/>
          </a:xfrm>
          <a:prstGeom prst="rect">
            <a:avLst/>
          </a:prstGeom>
          <a:noFill/>
          <a:ln w="9525">
            <a:noFill/>
            <a:miter lim="800000"/>
            <a:headEnd/>
            <a:tailEnd/>
          </a:ln>
          <a:effectLst/>
        </p:spPr>
      </p:pic>
      <p:pic>
        <p:nvPicPr>
          <p:cNvPr id="1033" name="Picture 9"/>
          <p:cNvPicPr>
            <a:picLocks noChangeAspect="1" noChangeArrowheads="1"/>
          </p:cNvPicPr>
          <p:nvPr/>
        </p:nvPicPr>
        <p:blipFill>
          <a:blip r:embed="rId7"/>
          <a:srcRect/>
          <a:stretch>
            <a:fillRect/>
          </a:stretch>
        </p:blipFill>
        <p:spPr bwMode="auto">
          <a:xfrm>
            <a:off x="2285984" y="4214818"/>
            <a:ext cx="5972175" cy="771525"/>
          </a:xfrm>
          <a:prstGeom prst="rect">
            <a:avLst/>
          </a:prstGeom>
          <a:noFill/>
          <a:ln w="9525">
            <a:noFill/>
            <a:miter lim="800000"/>
            <a:headEnd/>
            <a:tailEnd/>
          </a:ln>
          <a:effectLst/>
        </p:spPr>
      </p:pic>
      <p:pic>
        <p:nvPicPr>
          <p:cNvPr id="1034" name="Picture 10"/>
          <p:cNvPicPr>
            <a:picLocks noChangeAspect="1" noChangeArrowheads="1"/>
          </p:cNvPicPr>
          <p:nvPr/>
        </p:nvPicPr>
        <p:blipFill>
          <a:blip r:embed="rId8"/>
          <a:srcRect/>
          <a:stretch>
            <a:fillRect/>
          </a:stretch>
        </p:blipFill>
        <p:spPr bwMode="auto">
          <a:xfrm>
            <a:off x="2500298" y="5143512"/>
            <a:ext cx="3819525" cy="561975"/>
          </a:xfrm>
          <a:prstGeom prst="rect">
            <a:avLst/>
          </a:prstGeom>
          <a:noFill/>
          <a:ln w="9525">
            <a:noFill/>
            <a:miter lim="800000"/>
            <a:headEnd/>
            <a:tailEnd/>
          </a:ln>
          <a:effectLst/>
        </p:spPr>
      </p:pic>
      <p:sp>
        <p:nvSpPr>
          <p:cNvPr id="15" name="Rectangle 14"/>
          <p:cNvSpPr/>
          <p:nvPr/>
        </p:nvSpPr>
        <p:spPr>
          <a:xfrm>
            <a:off x="3714744" y="1071546"/>
            <a:ext cx="714380" cy="707886"/>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chemeClr val="accent6">
                    <a:lumMod val="50000"/>
                  </a:schemeClr>
                </a:solidFill>
                <a:effectLst/>
              </a:rPr>
              <a:t>T</a:t>
            </a:r>
            <a:endParaRPr lang="en-US" sz="4000" b="1" cap="none" spc="0" dirty="0">
              <a:ln w="10541" cmpd="sng">
                <a:solidFill>
                  <a:schemeClr val="accent1">
                    <a:shade val="88000"/>
                    <a:satMod val="110000"/>
                  </a:schemeClr>
                </a:solidFill>
                <a:prstDash val="solid"/>
              </a:ln>
              <a:solidFill>
                <a:schemeClr val="accent6">
                  <a:lumMod val="50000"/>
                </a:schemeClr>
              </a:solidFill>
              <a:effectLst/>
            </a:endParaRPr>
          </a:p>
        </p:txBody>
      </p:sp>
      <p:sp>
        <p:nvSpPr>
          <p:cNvPr id="16" name="Rectangle 15"/>
          <p:cNvSpPr/>
          <p:nvPr/>
        </p:nvSpPr>
        <p:spPr>
          <a:xfrm>
            <a:off x="4572000" y="1071546"/>
            <a:ext cx="714380" cy="707886"/>
          </a:xfrm>
          <a:prstGeom prst="rect">
            <a:avLst/>
          </a:prstGeom>
          <a:noFill/>
        </p:spPr>
        <p:txBody>
          <a:bodyPr wrap="square" lIns="91440" tIns="45720" rIns="91440" bIns="45720">
            <a:spAutoFit/>
          </a:bodyPr>
          <a:lstStyle/>
          <a:p>
            <a:pPr algn="ctr"/>
            <a:r>
              <a:rPr lang="en-US" sz="4000" b="1" dirty="0">
                <a:ln w="10541" cmpd="sng">
                  <a:solidFill>
                    <a:schemeClr val="accent1">
                      <a:shade val="88000"/>
                      <a:satMod val="110000"/>
                    </a:schemeClr>
                  </a:solidFill>
                  <a:prstDash val="solid"/>
                </a:ln>
                <a:solidFill>
                  <a:schemeClr val="accent6">
                    <a:lumMod val="50000"/>
                  </a:schemeClr>
                </a:solidFill>
              </a:rPr>
              <a:t>Ì</a:t>
            </a:r>
            <a:endParaRPr lang="en-US" sz="4000" b="1" cap="none" spc="0" dirty="0">
              <a:ln w="10541" cmpd="sng">
                <a:solidFill>
                  <a:schemeClr val="accent1">
                    <a:shade val="88000"/>
                    <a:satMod val="110000"/>
                  </a:schemeClr>
                </a:solidFill>
                <a:prstDash val="solid"/>
              </a:ln>
              <a:solidFill>
                <a:schemeClr val="accent6">
                  <a:lumMod val="50000"/>
                </a:schemeClr>
              </a:solidFill>
              <a:effectLst/>
            </a:endParaRPr>
          </a:p>
        </p:txBody>
      </p:sp>
      <p:sp>
        <p:nvSpPr>
          <p:cNvPr id="17" name="Rectangle 16"/>
          <p:cNvSpPr/>
          <p:nvPr/>
        </p:nvSpPr>
        <p:spPr>
          <a:xfrm>
            <a:off x="5429256" y="1071546"/>
            <a:ext cx="714380" cy="707886"/>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chemeClr val="accent6">
                    <a:lumMod val="50000"/>
                  </a:schemeClr>
                </a:solidFill>
                <a:effectLst/>
              </a:rPr>
              <a:t>N</a:t>
            </a:r>
            <a:endParaRPr lang="en-US" sz="4000" b="1" cap="none" spc="0" dirty="0">
              <a:ln w="10541" cmpd="sng">
                <a:solidFill>
                  <a:schemeClr val="accent1">
                    <a:shade val="88000"/>
                    <a:satMod val="110000"/>
                  </a:schemeClr>
                </a:solidFill>
                <a:prstDash val="solid"/>
              </a:ln>
              <a:solidFill>
                <a:schemeClr val="accent6">
                  <a:lumMod val="50000"/>
                </a:schemeClr>
              </a:solidFill>
              <a:effectLst/>
            </a:endParaRPr>
          </a:p>
        </p:txBody>
      </p:sp>
      <p:sp>
        <p:nvSpPr>
          <p:cNvPr id="18" name="Rectangle 17"/>
          <p:cNvSpPr/>
          <p:nvPr/>
        </p:nvSpPr>
        <p:spPr>
          <a:xfrm>
            <a:off x="6357950" y="1071546"/>
            <a:ext cx="714380" cy="707886"/>
          </a:xfrm>
          <a:prstGeom prst="rect">
            <a:avLst/>
          </a:prstGeom>
          <a:noFill/>
        </p:spPr>
        <p:txBody>
          <a:bodyPr wrap="square" lIns="91440" tIns="45720" rIns="91440" bIns="45720">
            <a:spAutoFit/>
          </a:bodyPr>
          <a:lstStyle/>
          <a:p>
            <a:pPr algn="ctr"/>
            <a:r>
              <a:rPr lang="en-US" sz="4000" b="1" dirty="0">
                <a:ln w="10541" cmpd="sng">
                  <a:solidFill>
                    <a:schemeClr val="accent1">
                      <a:shade val="88000"/>
                      <a:satMod val="110000"/>
                    </a:schemeClr>
                  </a:solidFill>
                  <a:prstDash val="solid"/>
                </a:ln>
                <a:solidFill>
                  <a:schemeClr val="accent6">
                    <a:lumMod val="50000"/>
                  </a:schemeClr>
                </a:solidFill>
              </a:rPr>
              <a:t>H</a:t>
            </a:r>
            <a:endParaRPr lang="en-US" sz="4000" b="1" cap="none" spc="0" dirty="0">
              <a:ln w="10541" cmpd="sng">
                <a:solidFill>
                  <a:schemeClr val="accent1">
                    <a:shade val="88000"/>
                    <a:satMod val="110000"/>
                  </a:schemeClr>
                </a:solidFill>
                <a:prstDash val="solid"/>
              </a:ln>
              <a:solidFill>
                <a:schemeClr val="accent6">
                  <a:lumMod val="50000"/>
                </a:schemeClr>
              </a:solidFill>
              <a:effectLst/>
            </a:endParaRPr>
          </a:p>
        </p:txBody>
      </p:sp>
      <p:sp>
        <p:nvSpPr>
          <p:cNvPr id="19" name="Rectangle 18"/>
          <p:cNvSpPr/>
          <p:nvPr/>
        </p:nvSpPr>
        <p:spPr>
          <a:xfrm>
            <a:off x="2786050" y="1857364"/>
            <a:ext cx="714380" cy="707886"/>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chemeClr val="accent6">
                    <a:lumMod val="50000"/>
                  </a:schemeClr>
                </a:solidFill>
                <a:effectLst/>
              </a:rPr>
              <a:t>T</a:t>
            </a:r>
            <a:endParaRPr lang="en-US" sz="4000" b="1" cap="none" spc="0" dirty="0">
              <a:ln w="10541" cmpd="sng">
                <a:solidFill>
                  <a:schemeClr val="accent1">
                    <a:shade val="88000"/>
                    <a:satMod val="110000"/>
                  </a:schemeClr>
                </a:solidFill>
                <a:prstDash val="solid"/>
              </a:ln>
              <a:solidFill>
                <a:schemeClr val="accent6">
                  <a:lumMod val="50000"/>
                </a:schemeClr>
              </a:solidFill>
              <a:effectLst/>
            </a:endParaRPr>
          </a:p>
        </p:txBody>
      </p:sp>
      <p:sp>
        <p:nvSpPr>
          <p:cNvPr id="20" name="Rectangle 19"/>
          <p:cNvSpPr/>
          <p:nvPr/>
        </p:nvSpPr>
        <p:spPr>
          <a:xfrm>
            <a:off x="3714744" y="1857364"/>
            <a:ext cx="714380" cy="707886"/>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chemeClr val="accent6">
                    <a:lumMod val="50000"/>
                  </a:schemeClr>
                </a:solidFill>
                <a:effectLst/>
              </a:rPr>
              <a:t>Ổ</a:t>
            </a:r>
            <a:endParaRPr lang="en-US" sz="4000" b="1" cap="none" spc="0" dirty="0">
              <a:ln w="10541" cmpd="sng">
                <a:solidFill>
                  <a:schemeClr val="accent1">
                    <a:shade val="88000"/>
                    <a:satMod val="110000"/>
                  </a:schemeClr>
                </a:solidFill>
                <a:prstDash val="solid"/>
              </a:ln>
              <a:solidFill>
                <a:schemeClr val="accent6">
                  <a:lumMod val="50000"/>
                </a:schemeClr>
              </a:solidFill>
              <a:effectLst/>
            </a:endParaRPr>
          </a:p>
        </p:txBody>
      </p:sp>
      <p:sp>
        <p:nvSpPr>
          <p:cNvPr id="21" name="Rectangle 20"/>
          <p:cNvSpPr/>
          <p:nvPr/>
        </p:nvSpPr>
        <p:spPr>
          <a:xfrm>
            <a:off x="3714744" y="2643182"/>
            <a:ext cx="714380" cy="707886"/>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chemeClr val="accent6">
                    <a:lumMod val="50000"/>
                  </a:schemeClr>
                </a:solidFill>
                <a:effectLst/>
              </a:rPr>
              <a:t>Q</a:t>
            </a:r>
            <a:endParaRPr lang="en-US" sz="4000" b="1" cap="none" spc="0" dirty="0">
              <a:ln w="10541" cmpd="sng">
                <a:solidFill>
                  <a:schemeClr val="accent1">
                    <a:shade val="88000"/>
                    <a:satMod val="110000"/>
                  </a:schemeClr>
                </a:solidFill>
                <a:prstDash val="solid"/>
              </a:ln>
              <a:solidFill>
                <a:schemeClr val="accent6">
                  <a:lumMod val="50000"/>
                </a:schemeClr>
              </a:solidFill>
              <a:effectLst/>
            </a:endParaRPr>
          </a:p>
        </p:txBody>
      </p:sp>
      <p:sp>
        <p:nvSpPr>
          <p:cNvPr id="22" name="Rectangle 21"/>
          <p:cNvSpPr/>
          <p:nvPr/>
        </p:nvSpPr>
        <p:spPr>
          <a:xfrm>
            <a:off x="4572000" y="2643182"/>
            <a:ext cx="714380" cy="707886"/>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chemeClr val="accent6">
                    <a:lumMod val="50000"/>
                  </a:schemeClr>
                </a:solidFill>
                <a:effectLst/>
              </a:rPr>
              <a:t>U</a:t>
            </a:r>
            <a:endParaRPr lang="en-US" sz="4000" b="1" cap="none" spc="0" dirty="0">
              <a:ln w="10541" cmpd="sng">
                <a:solidFill>
                  <a:schemeClr val="accent1">
                    <a:shade val="88000"/>
                    <a:satMod val="110000"/>
                  </a:schemeClr>
                </a:solidFill>
                <a:prstDash val="solid"/>
              </a:ln>
              <a:solidFill>
                <a:schemeClr val="accent6">
                  <a:lumMod val="50000"/>
                </a:schemeClr>
              </a:solidFill>
              <a:effectLst/>
            </a:endParaRPr>
          </a:p>
        </p:txBody>
      </p:sp>
      <p:sp>
        <p:nvSpPr>
          <p:cNvPr id="23" name="Rectangle 22"/>
          <p:cNvSpPr/>
          <p:nvPr/>
        </p:nvSpPr>
        <p:spPr>
          <a:xfrm>
            <a:off x="5500694" y="2643182"/>
            <a:ext cx="714380" cy="707886"/>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chemeClr val="accent6">
                    <a:lumMod val="50000"/>
                  </a:schemeClr>
                </a:solidFill>
                <a:effectLst/>
              </a:rPr>
              <a:t>A</a:t>
            </a:r>
            <a:endParaRPr lang="en-US" sz="4000" b="1" cap="none" spc="0" dirty="0">
              <a:ln w="10541" cmpd="sng">
                <a:solidFill>
                  <a:schemeClr val="accent1">
                    <a:shade val="88000"/>
                    <a:satMod val="110000"/>
                  </a:schemeClr>
                </a:solidFill>
                <a:prstDash val="solid"/>
              </a:ln>
              <a:solidFill>
                <a:schemeClr val="accent6">
                  <a:lumMod val="50000"/>
                </a:schemeClr>
              </a:solidFill>
              <a:effectLst/>
            </a:endParaRPr>
          </a:p>
        </p:txBody>
      </p:sp>
      <p:sp>
        <p:nvSpPr>
          <p:cNvPr id="24" name="Rectangle 23"/>
          <p:cNvSpPr/>
          <p:nvPr/>
        </p:nvSpPr>
        <p:spPr>
          <a:xfrm>
            <a:off x="6357950" y="2643182"/>
            <a:ext cx="714380" cy="707886"/>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chemeClr val="accent6">
                    <a:lumMod val="50000"/>
                  </a:schemeClr>
                </a:solidFill>
                <a:effectLst/>
              </a:rPr>
              <a:t>Y</a:t>
            </a:r>
            <a:endParaRPr lang="en-US" sz="4000" b="1" cap="none" spc="0" dirty="0">
              <a:ln w="10541" cmpd="sng">
                <a:solidFill>
                  <a:schemeClr val="accent1">
                    <a:shade val="88000"/>
                    <a:satMod val="110000"/>
                  </a:schemeClr>
                </a:solidFill>
                <a:prstDash val="solid"/>
              </a:ln>
              <a:solidFill>
                <a:schemeClr val="accent6">
                  <a:lumMod val="50000"/>
                </a:schemeClr>
              </a:solidFill>
              <a:effectLst/>
            </a:endParaRPr>
          </a:p>
        </p:txBody>
      </p:sp>
      <p:sp>
        <p:nvSpPr>
          <p:cNvPr id="25" name="Rectangle 24"/>
          <p:cNvSpPr/>
          <p:nvPr/>
        </p:nvSpPr>
        <p:spPr>
          <a:xfrm>
            <a:off x="3714744" y="3429000"/>
            <a:ext cx="714380" cy="707886"/>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chemeClr val="accent6">
                    <a:lumMod val="50000"/>
                  </a:schemeClr>
                </a:solidFill>
                <a:effectLst/>
              </a:rPr>
              <a:t>U</a:t>
            </a:r>
            <a:endParaRPr lang="en-US" sz="4000" b="1" cap="none" spc="0" dirty="0">
              <a:ln w="10541" cmpd="sng">
                <a:solidFill>
                  <a:schemeClr val="accent1">
                    <a:shade val="88000"/>
                    <a:satMod val="110000"/>
                  </a:schemeClr>
                </a:solidFill>
                <a:prstDash val="solid"/>
              </a:ln>
              <a:solidFill>
                <a:schemeClr val="accent6">
                  <a:lumMod val="50000"/>
                </a:schemeClr>
              </a:solidFill>
              <a:effectLst/>
            </a:endParaRPr>
          </a:p>
        </p:txBody>
      </p:sp>
      <p:sp>
        <p:nvSpPr>
          <p:cNvPr id="26" name="Rectangle 25"/>
          <p:cNvSpPr/>
          <p:nvPr/>
        </p:nvSpPr>
        <p:spPr>
          <a:xfrm>
            <a:off x="4643438" y="3429000"/>
            <a:ext cx="714380" cy="707886"/>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chemeClr val="accent6">
                    <a:lumMod val="50000"/>
                  </a:schemeClr>
                </a:solidFill>
                <a:effectLst/>
              </a:rPr>
              <a:t>Ố</a:t>
            </a:r>
            <a:endParaRPr lang="en-US" sz="4000" b="1" cap="none" spc="0" dirty="0">
              <a:ln w="10541" cmpd="sng">
                <a:solidFill>
                  <a:schemeClr val="accent1">
                    <a:shade val="88000"/>
                    <a:satMod val="110000"/>
                  </a:schemeClr>
                </a:solidFill>
                <a:prstDash val="solid"/>
              </a:ln>
              <a:solidFill>
                <a:schemeClr val="accent6">
                  <a:lumMod val="50000"/>
                </a:schemeClr>
              </a:solidFill>
              <a:effectLst/>
            </a:endParaRPr>
          </a:p>
        </p:txBody>
      </p:sp>
      <p:sp>
        <p:nvSpPr>
          <p:cNvPr id="27" name="Rectangle 26"/>
          <p:cNvSpPr/>
          <p:nvPr/>
        </p:nvSpPr>
        <p:spPr>
          <a:xfrm>
            <a:off x="5486406" y="3443287"/>
            <a:ext cx="714380" cy="707886"/>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chemeClr val="accent6">
                    <a:lumMod val="50000"/>
                  </a:schemeClr>
                </a:solidFill>
                <a:effectLst/>
              </a:rPr>
              <a:t>N</a:t>
            </a:r>
            <a:endParaRPr lang="en-US" sz="4000" b="1" cap="none" spc="0" dirty="0">
              <a:ln w="10541" cmpd="sng">
                <a:solidFill>
                  <a:schemeClr val="accent1">
                    <a:shade val="88000"/>
                    <a:satMod val="110000"/>
                  </a:schemeClr>
                </a:solidFill>
                <a:prstDash val="solid"/>
              </a:ln>
              <a:solidFill>
                <a:schemeClr val="accent6">
                  <a:lumMod val="50000"/>
                </a:schemeClr>
              </a:solidFill>
              <a:effectLst/>
            </a:endParaRPr>
          </a:p>
        </p:txBody>
      </p:sp>
      <p:sp>
        <p:nvSpPr>
          <p:cNvPr id="28" name="Rectangle 27"/>
          <p:cNvSpPr/>
          <p:nvPr/>
        </p:nvSpPr>
        <p:spPr>
          <a:xfrm>
            <a:off x="6357950" y="3429000"/>
            <a:ext cx="714380" cy="707886"/>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chemeClr val="accent6">
                    <a:lumMod val="50000"/>
                  </a:schemeClr>
                </a:solidFill>
                <a:effectLst/>
              </a:rPr>
              <a:t>G</a:t>
            </a:r>
            <a:endParaRPr lang="en-US" sz="4000" b="1" cap="none" spc="0" dirty="0">
              <a:ln w="10541" cmpd="sng">
                <a:solidFill>
                  <a:schemeClr val="accent1">
                    <a:shade val="88000"/>
                    <a:satMod val="110000"/>
                  </a:schemeClr>
                </a:solidFill>
                <a:prstDash val="solid"/>
              </a:ln>
              <a:solidFill>
                <a:schemeClr val="accent6">
                  <a:lumMod val="50000"/>
                </a:schemeClr>
              </a:solidFill>
              <a:effectLst/>
            </a:endParaRPr>
          </a:p>
        </p:txBody>
      </p:sp>
      <p:sp>
        <p:nvSpPr>
          <p:cNvPr id="29" name="Rectangle 28"/>
          <p:cNvSpPr/>
          <p:nvPr/>
        </p:nvSpPr>
        <p:spPr>
          <a:xfrm>
            <a:off x="2786050" y="4286256"/>
            <a:ext cx="714380" cy="707886"/>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chemeClr val="accent6">
                    <a:lumMod val="50000"/>
                  </a:schemeClr>
                </a:solidFill>
                <a:effectLst/>
              </a:rPr>
              <a:t>S</a:t>
            </a:r>
            <a:endParaRPr lang="en-US" sz="4000" b="1" cap="none" spc="0" dirty="0">
              <a:ln w="10541" cmpd="sng">
                <a:solidFill>
                  <a:schemeClr val="accent1">
                    <a:shade val="88000"/>
                    <a:satMod val="110000"/>
                  </a:schemeClr>
                </a:solidFill>
                <a:prstDash val="solid"/>
              </a:ln>
              <a:solidFill>
                <a:schemeClr val="accent6">
                  <a:lumMod val="50000"/>
                </a:schemeClr>
              </a:solidFill>
              <a:effectLst/>
            </a:endParaRPr>
          </a:p>
        </p:txBody>
      </p:sp>
      <p:sp>
        <p:nvSpPr>
          <p:cNvPr id="30" name="Rectangle 29"/>
          <p:cNvSpPr/>
          <p:nvPr/>
        </p:nvSpPr>
        <p:spPr>
          <a:xfrm>
            <a:off x="3643306" y="4286256"/>
            <a:ext cx="714380" cy="707886"/>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chemeClr val="accent6">
                    <a:lumMod val="50000"/>
                  </a:schemeClr>
                </a:solidFill>
                <a:effectLst/>
              </a:rPr>
              <a:t>Ố</a:t>
            </a:r>
            <a:endParaRPr lang="en-US" sz="4000" b="1" cap="none" spc="0" dirty="0">
              <a:ln w="10541" cmpd="sng">
                <a:solidFill>
                  <a:schemeClr val="accent1">
                    <a:shade val="88000"/>
                    <a:satMod val="110000"/>
                  </a:schemeClr>
                </a:solidFill>
                <a:prstDash val="solid"/>
              </a:ln>
              <a:solidFill>
                <a:schemeClr val="accent6">
                  <a:lumMod val="50000"/>
                </a:schemeClr>
              </a:solidFill>
              <a:effectLst/>
            </a:endParaRPr>
          </a:p>
        </p:txBody>
      </p:sp>
      <p:sp>
        <p:nvSpPr>
          <p:cNvPr id="31" name="Rectangle 30"/>
          <p:cNvSpPr/>
          <p:nvPr/>
        </p:nvSpPr>
        <p:spPr>
          <a:xfrm>
            <a:off x="4572000" y="4286256"/>
            <a:ext cx="714380" cy="707886"/>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chemeClr val="accent6">
                    <a:lumMod val="50000"/>
                  </a:schemeClr>
                </a:solidFill>
                <a:effectLst/>
              </a:rPr>
              <a:t>N</a:t>
            </a:r>
            <a:endParaRPr lang="en-US" sz="4000" b="1" cap="none" spc="0" dirty="0">
              <a:ln w="10541" cmpd="sng">
                <a:solidFill>
                  <a:schemeClr val="accent1">
                    <a:shade val="88000"/>
                    <a:satMod val="110000"/>
                  </a:schemeClr>
                </a:solidFill>
                <a:prstDash val="solid"/>
              </a:ln>
              <a:solidFill>
                <a:schemeClr val="accent6">
                  <a:lumMod val="50000"/>
                </a:schemeClr>
              </a:solidFill>
              <a:effectLst/>
            </a:endParaRPr>
          </a:p>
        </p:txBody>
      </p:sp>
      <p:sp>
        <p:nvSpPr>
          <p:cNvPr id="32" name="Rectangle 31"/>
          <p:cNvSpPr/>
          <p:nvPr/>
        </p:nvSpPr>
        <p:spPr>
          <a:xfrm>
            <a:off x="5500694" y="4286256"/>
            <a:ext cx="714380" cy="707886"/>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chemeClr val="accent6">
                    <a:lumMod val="50000"/>
                  </a:schemeClr>
                </a:solidFill>
                <a:effectLst/>
              </a:rPr>
              <a:t>G</a:t>
            </a:r>
            <a:endParaRPr lang="en-US" sz="4000" b="1" cap="none" spc="0" dirty="0">
              <a:ln w="10541" cmpd="sng">
                <a:solidFill>
                  <a:schemeClr val="accent1">
                    <a:shade val="88000"/>
                    <a:satMod val="110000"/>
                  </a:schemeClr>
                </a:solidFill>
                <a:prstDash val="solid"/>
              </a:ln>
              <a:solidFill>
                <a:schemeClr val="accent6">
                  <a:lumMod val="50000"/>
                </a:schemeClr>
              </a:solidFill>
              <a:effectLst/>
            </a:endParaRPr>
          </a:p>
        </p:txBody>
      </p:sp>
      <p:sp>
        <p:nvSpPr>
          <p:cNvPr id="33" name="Rectangle 32"/>
          <p:cNvSpPr/>
          <p:nvPr/>
        </p:nvSpPr>
        <p:spPr>
          <a:xfrm>
            <a:off x="1857356" y="5072074"/>
            <a:ext cx="714380" cy="707886"/>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chemeClr val="accent6">
                    <a:lumMod val="50000"/>
                  </a:schemeClr>
                </a:solidFill>
                <a:effectLst/>
              </a:rPr>
              <a:t>V</a:t>
            </a:r>
            <a:endParaRPr lang="en-US" sz="4000" b="1" cap="none" spc="0" dirty="0">
              <a:ln w="10541" cmpd="sng">
                <a:solidFill>
                  <a:schemeClr val="accent1">
                    <a:shade val="88000"/>
                    <a:satMod val="110000"/>
                  </a:schemeClr>
                </a:solidFill>
                <a:prstDash val="solid"/>
              </a:ln>
              <a:solidFill>
                <a:schemeClr val="accent6">
                  <a:lumMod val="50000"/>
                </a:schemeClr>
              </a:solidFill>
              <a:effectLst/>
            </a:endParaRPr>
          </a:p>
        </p:txBody>
      </p:sp>
      <p:sp>
        <p:nvSpPr>
          <p:cNvPr id="34" name="Rectangle 33"/>
          <p:cNvSpPr/>
          <p:nvPr/>
        </p:nvSpPr>
        <p:spPr>
          <a:xfrm>
            <a:off x="2786050" y="5072074"/>
            <a:ext cx="714380" cy="707886"/>
          </a:xfrm>
          <a:prstGeom prst="rect">
            <a:avLst/>
          </a:prstGeom>
          <a:noFill/>
        </p:spPr>
        <p:txBody>
          <a:bodyPr wrap="square" lIns="91440" tIns="45720" rIns="91440" bIns="45720">
            <a:spAutoFit/>
          </a:bodyPr>
          <a:lstStyle/>
          <a:p>
            <a:pPr algn="ctr"/>
            <a:r>
              <a:rPr lang="en-US" sz="4000" b="1" dirty="0">
                <a:ln w="10541" cmpd="sng">
                  <a:solidFill>
                    <a:schemeClr val="accent1">
                      <a:shade val="88000"/>
                      <a:satMod val="110000"/>
                    </a:schemeClr>
                  </a:solidFill>
                  <a:prstDash val="solid"/>
                </a:ln>
                <a:solidFill>
                  <a:schemeClr val="accent6">
                    <a:lumMod val="50000"/>
                  </a:schemeClr>
                </a:solidFill>
              </a:rPr>
              <a:t>Ó</a:t>
            </a:r>
            <a:endParaRPr lang="en-US" sz="4000" b="1" cap="none" spc="0" dirty="0">
              <a:ln w="10541" cmpd="sng">
                <a:solidFill>
                  <a:schemeClr val="accent1">
                    <a:shade val="88000"/>
                    <a:satMod val="110000"/>
                  </a:schemeClr>
                </a:solidFill>
                <a:prstDash val="solid"/>
              </a:ln>
              <a:solidFill>
                <a:schemeClr val="accent6">
                  <a:lumMod val="50000"/>
                </a:schemeClr>
              </a:solidFill>
              <a:effectLst/>
            </a:endParaRPr>
          </a:p>
        </p:txBody>
      </p:sp>
      <p:sp>
        <p:nvSpPr>
          <p:cNvPr id="35" name="Rectangle 34"/>
          <p:cNvSpPr/>
          <p:nvPr/>
        </p:nvSpPr>
        <p:spPr>
          <a:xfrm>
            <a:off x="3643306" y="5072074"/>
            <a:ext cx="714380" cy="707886"/>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chemeClr val="accent6">
                    <a:lumMod val="50000"/>
                  </a:schemeClr>
                </a:solidFill>
                <a:effectLst/>
              </a:rPr>
              <a:t>C</a:t>
            </a:r>
            <a:endParaRPr lang="en-US" sz="4000" b="1" cap="none" spc="0" dirty="0">
              <a:ln w="10541" cmpd="sng">
                <a:solidFill>
                  <a:schemeClr val="accent1">
                    <a:shade val="88000"/>
                    <a:satMod val="110000"/>
                  </a:schemeClr>
                </a:solidFill>
                <a:prstDash val="solid"/>
              </a:ln>
              <a:solidFill>
                <a:schemeClr val="accent6">
                  <a:lumMod val="5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linds(horizontal)">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1029"/>
                                        </p:tgtEl>
                                      </p:cBhvr>
                                    </p:animEffect>
                                    <p:set>
                                      <p:cBhvr>
                                        <p:cTn id="12" dur="1" fill="hold">
                                          <p:stCondLst>
                                            <p:cond delay="499"/>
                                          </p:stCondLst>
                                        </p:cTn>
                                        <p:tgtEl>
                                          <p:spTgt spid="102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par>
                          <p:cTn id="18" fill="hold">
                            <p:stCondLst>
                              <p:cond delay="500"/>
                            </p:stCondLst>
                            <p:childTnLst>
                              <p:par>
                                <p:cTn id="19" presetID="4" presetClass="entr" presetSubtype="16"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ox(in)">
                                      <p:cBhvr>
                                        <p:cTn id="21" dur="500"/>
                                        <p:tgtEl>
                                          <p:spTgt spid="16"/>
                                        </p:tgtEl>
                                      </p:cBhvr>
                                    </p:animEffect>
                                  </p:childTnLst>
                                </p:cTn>
                              </p:par>
                            </p:childTnLst>
                          </p:cTn>
                        </p:par>
                        <p:par>
                          <p:cTn id="22" fill="hold">
                            <p:stCondLst>
                              <p:cond delay="1000"/>
                            </p:stCondLst>
                            <p:childTnLst>
                              <p:par>
                                <p:cTn id="23" presetID="4"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ox(in)">
                                      <p:cBhvr>
                                        <p:cTn id="25" dur="500"/>
                                        <p:tgtEl>
                                          <p:spTgt spid="17"/>
                                        </p:tgtEl>
                                      </p:cBhvr>
                                    </p:animEffect>
                                  </p:childTnLst>
                                </p:cTn>
                              </p:par>
                            </p:childTnLst>
                          </p:cTn>
                        </p:par>
                        <p:par>
                          <p:cTn id="26" fill="hold">
                            <p:stCondLst>
                              <p:cond delay="1500"/>
                            </p:stCondLst>
                            <p:childTnLst>
                              <p:par>
                                <p:cTn id="27" presetID="4" presetClass="entr" presetSubtype="16"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ox(in)">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1030"/>
                                        </p:tgtEl>
                                        <p:attrNameLst>
                                          <p:attrName>style.visibility</p:attrName>
                                        </p:attrNameLst>
                                      </p:cBhvr>
                                      <p:to>
                                        <p:strVal val="visible"/>
                                      </p:to>
                                    </p:set>
                                    <p:animEffect transition="in" filter="box(in)">
                                      <p:cBhvr>
                                        <p:cTn id="34" dur="500"/>
                                        <p:tgtEl>
                                          <p:spTgt spid="1030"/>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xit" presetSubtype="16" fill="hold" nodeType="clickEffect">
                                  <p:stCondLst>
                                    <p:cond delay="0"/>
                                  </p:stCondLst>
                                  <p:childTnLst>
                                    <p:animEffect transition="out" filter="box(in)">
                                      <p:cBhvr>
                                        <p:cTn id="38" dur="500"/>
                                        <p:tgtEl>
                                          <p:spTgt spid="1030"/>
                                        </p:tgtEl>
                                      </p:cBhvr>
                                    </p:animEffect>
                                    <p:set>
                                      <p:cBhvr>
                                        <p:cTn id="39" dur="1" fill="hold">
                                          <p:stCondLst>
                                            <p:cond delay="499"/>
                                          </p:stCondLst>
                                        </p:cTn>
                                        <p:tgtEl>
                                          <p:spTgt spid="103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ox(in)">
                                      <p:cBhvr>
                                        <p:cTn id="44" dur="500"/>
                                        <p:tgtEl>
                                          <p:spTgt spid="19"/>
                                        </p:tgtEl>
                                      </p:cBhvr>
                                    </p:animEffect>
                                  </p:childTnLst>
                                </p:cTn>
                              </p:par>
                            </p:childTnLst>
                          </p:cTn>
                        </p:par>
                        <p:par>
                          <p:cTn id="45" fill="hold">
                            <p:stCondLst>
                              <p:cond delay="500"/>
                            </p:stCondLst>
                            <p:childTnLst>
                              <p:par>
                                <p:cTn id="46" presetID="4" presetClass="entr" presetSubtype="16"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ox(in)">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1031"/>
                                        </p:tgtEl>
                                        <p:attrNameLst>
                                          <p:attrName>style.visibility</p:attrName>
                                        </p:attrNameLst>
                                      </p:cBhvr>
                                      <p:to>
                                        <p:strVal val="visible"/>
                                      </p:to>
                                    </p:set>
                                    <p:animEffect transition="in" filter="box(in)">
                                      <p:cBhvr>
                                        <p:cTn id="53" dur="500"/>
                                        <p:tgtEl>
                                          <p:spTgt spid="1031"/>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xit" presetSubtype="16" fill="hold" nodeType="clickEffect">
                                  <p:stCondLst>
                                    <p:cond delay="0"/>
                                  </p:stCondLst>
                                  <p:childTnLst>
                                    <p:animEffect transition="out" filter="box(in)">
                                      <p:cBhvr>
                                        <p:cTn id="57" dur="500"/>
                                        <p:tgtEl>
                                          <p:spTgt spid="1031"/>
                                        </p:tgtEl>
                                      </p:cBhvr>
                                    </p:animEffect>
                                    <p:set>
                                      <p:cBhvr>
                                        <p:cTn id="58" dur="1" fill="hold">
                                          <p:stCondLst>
                                            <p:cond delay="499"/>
                                          </p:stCondLst>
                                        </p:cTn>
                                        <p:tgtEl>
                                          <p:spTgt spid="103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ox(in)">
                                      <p:cBhvr>
                                        <p:cTn id="63" dur="500"/>
                                        <p:tgtEl>
                                          <p:spTgt spid="21"/>
                                        </p:tgtEl>
                                      </p:cBhvr>
                                    </p:animEffect>
                                  </p:childTnLst>
                                </p:cTn>
                              </p:par>
                            </p:childTnLst>
                          </p:cTn>
                        </p:par>
                        <p:par>
                          <p:cTn id="64" fill="hold">
                            <p:stCondLst>
                              <p:cond delay="500"/>
                            </p:stCondLst>
                            <p:childTnLst>
                              <p:par>
                                <p:cTn id="65" presetID="4"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ox(in)">
                                      <p:cBhvr>
                                        <p:cTn id="67" dur="500"/>
                                        <p:tgtEl>
                                          <p:spTgt spid="22"/>
                                        </p:tgtEl>
                                      </p:cBhvr>
                                    </p:animEffect>
                                  </p:childTnLst>
                                </p:cTn>
                              </p:par>
                            </p:childTnLst>
                          </p:cTn>
                        </p:par>
                        <p:par>
                          <p:cTn id="68" fill="hold">
                            <p:stCondLst>
                              <p:cond delay="1000"/>
                            </p:stCondLst>
                            <p:childTnLst>
                              <p:par>
                                <p:cTn id="69" presetID="4"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box(in)">
                                      <p:cBhvr>
                                        <p:cTn id="71" dur="500"/>
                                        <p:tgtEl>
                                          <p:spTgt spid="23"/>
                                        </p:tgtEl>
                                      </p:cBhvr>
                                    </p:animEffect>
                                  </p:childTnLst>
                                </p:cTn>
                              </p:par>
                            </p:childTnLst>
                          </p:cTn>
                        </p:par>
                        <p:par>
                          <p:cTn id="72" fill="hold">
                            <p:stCondLst>
                              <p:cond delay="1500"/>
                            </p:stCondLst>
                            <p:childTnLst>
                              <p:par>
                                <p:cTn id="73" presetID="4"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box(in)">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nodeType="clickEffect">
                                  <p:stCondLst>
                                    <p:cond delay="0"/>
                                  </p:stCondLst>
                                  <p:childTnLst>
                                    <p:set>
                                      <p:cBhvr>
                                        <p:cTn id="79" dur="1" fill="hold">
                                          <p:stCondLst>
                                            <p:cond delay="0"/>
                                          </p:stCondLst>
                                        </p:cTn>
                                        <p:tgtEl>
                                          <p:spTgt spid="1032"/>
                                        </p:tgtEl>
                                        <p:attrNameLst>
                                          <p:attrName>style.visibility</p:attrName>
                                        </p:attrNameLst>
                                      </p:cBhvr>
                                      <p:to>
                                        <p:strVal val="visible"/>
                                      </p:to>
                                    </p:set>
                                    <p:animEffect transition="in" filter="box(in)">
                                      <p:cBhvr>
                                        <p:cTn id="80" dur="500"/>
                                        <p:tgtEl>
                                          <p:spTgt spid="1032"/>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xit" presetSubtype="16" fill="hold" nodeType="clickEffect">
                                  <p:stCondLst>
                                    <p:cond delay="0"/>
                                  </p:stCondLst>
                                  <p:childTnLst>
                                    <p:animEffect transition="out" filter="box(in)">
                                      <p:cBhvr>
                                        <p:cTn id="84" dur="500"/>
                                        <p:tgtEl>
                                          <p:spTgt spid="1032"/>
                                        </p:tgtEl>
                                      </p:cBhvr>
                                    </p:animEffect>
                                    <p:set>
                                      <p:cBhvr>
                                        <p:cTn id="85" dur="1" fill="hold">
                                          <p:stCondLst>
                                            <p:cond delay="499"/>
                                          </p:stCondLst>
                                        </p:cTn>
                                        <p:tgtEl>
                                          <p:spTgt spid="1032"/>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box(in)">
                                      <p:cBhvr>
                                        <p:cTn id="90" dur="500"/>
                                        <p:tgtEl>
                                          <p:spTgt spid="25"/>
                                        </p:tgtEl>
                                      </p:cBhvr>
                                    </p:animEffect>
                                  </p:childTnLst>
                                </p:cTn>
                              </p:par>
                            </p:childTnLst>
                          </p:cTn>
                        </p:par>
                        <p:par>
                          <p:cTn id="91" fill="hold">
                            <p:stCondLst>
                              <p:cond delay="500"/>
                            </p:stCondLst>
                            <p:childTnLst>
                              <p:par>
                                <p:cTn id="92" presetID="4"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box(in)">
                                      <p:cBhvr>
                                        <p:cTn id="94" dur="500"/>
                                        <p:tgtEl>
                                          <p:spTgt spid="26"/>
                                        </p:tgtEl>
                                      </p:cBhvr>
                                    </p:animEffect>
                                  </p:childTnLst>
                                </p:cTn>
                              </p:par>
                            </p:childTnLst>
                          </p:cTn>
                        </p:par>
                        <p:par>
                          <p:cTn id="95" fill="hold">
                            <p:stCondLst>
                              <p:cond delay="1000"/>
                            </p:stCondLst>
                            <p:childTnLst>
                              <p:par>
                                <p:cTn id="96" presetID="4" presetClass="entr" presetSubtype="16"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box(in)">
                                      <p:cBhvr>
                                        <p:cTn id="98" dur="500"/>
                                        <p:tgtEl>
                                          <p:spTgt spid="27"/>
                                        </p:tgtEl>
                                      </p:cBhvr>
                                    </p:animEffect>
                                  </p:childTnLst>
                                </p:cTn>
                              </p:par>
                            </p:childTnLst>
                          </p:cTn>
                        </p:par>
                        <p:par>
                          <p:cTn id="99" fill="hold">
                            <p:stCondLst>
                              <p:cond delay="1500"/>
                            </p:stCondLst>
                            <p:childTnLst>
                              <p:par>
                                <p:cTn id="100" presetID="4" presetClass="entr" presetSubtype="16" fill="hold" grpId="0" nodeType="after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box(in)">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4" presetClass="entr" presetSubtype="16" fill="hold" nodeType="clickEffect">
                                  <p:stCondLst>
                                    <p:cond delay="0"/>
                                  </p:stCondLst>
                                  <p:childTnLst>
                                    <p:set>
                                      <p:cBhvr>
                                        <p:cTn id="106" dur="1" fill="hold">
                                          <p:stCondLst>
                                            <p:cond delay="0"/>
                                          </p:stCondLst>
                                        </p:cTn>
                                        <p:tgtEl>
                                          <p:spTgt spid="1033"/>
                                        </p:tgtEl>
                                        <p:attrNameLst>
                                          <p:attrName>style.visibility</p:attrName>
                                        </p:attrNameLst>
                                      </p:cBhvr>
                                      <p:to>
                                        <p:strVal val="visible"/>
                                      </p:to>
                                    </p:set>
                                    <p:animEffect transition="in" filter="box(in)">
                                      <p:cBhvr>
                                        <p:cTn id="107" dur="500"/>
                                        <p:tgtEl>
                                          <p:spTgt spid="1033"/>
                                        </p:tgtEl>
                                      </p:cBhvr>
                                    </p:animEffect>
                                  </p:childTnLst>
                                </p:cTn>
                              </p:par>
                            </p:childTnLst>
                          </p:cTn>
                        </p:par>
                      </p:childTnLst>
                    </p:cTn>
                  </p:par>
                  <p:par>
                    <p:cTn id="108" fill="hold">
                      <p:stCondLst>
                        <p:cond delay="indefinite"/>
                      </p:stCondLst>
                      <p:childTnLst>
                        <p:par>
                          <p:cTn id="109" fill="hold">
                            <p:stCondLst>
                              <p:cond delay="0"/>
                            </p:stCondLst>
                            <p:childTnLst>
                              <p:par>
                                <p:cTn id="110" presetID="4" presetClass="exit" presetSubtype="16" fill="hold" nodeType="clickEffect">
                                  <p:stCondLst>
                                    <p:cond delay="0"/>
                                  </p:stCondLst>
                                  <p:childTnLst>
                                    <p:animEffect transition="out" filter="box(in)">
                                      <p:cBhvr>
                                        <p:cTn id="111" dur="500"/>
                                        <p:tgtEl>
                                          <p:spTgt spid="1033"/>
                                        </p:tgtEl>
                                      </p:cBhvr>
                                    </p:animEffect>
                                    <p:set>
                                      <p:cBhvr>
                                        <p:cTn id="112" dur="1" fill="hold">
                                          <p:stCondLst>
                                            <p:cond delay="499"/>
                                          </p:stCondLst>
                                        </p:cTn>
                                        <p:tgtEl>
                                          <p:spTgt spid="1033"/>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4" presetClass="entr" presetSubtype="16" fill="hold" nodeType="clickEffect">
                                  <p:stCondLst>
                                    <p:cond delay="0"/>
                                  </p:stCondLst>
                                  <p:childTnLst>
                                    <p:set>
                                      <p:cBhvr>
                                        <p:cTn id="116" dur="1" fill="hold">
                                          <p:stCondLst>
                                            <p:cond delay="0"/>
                                          </p:stCondLst>
                                        </p:cTn>
                                        <p:tgtEl>
                                          <p:spTgt spid="29">
                                            <p:txEl>
                                              <p:pRg st="0" end="0"/>
                                            </p:txEl>
                                          </p:spTgt>
                                        </p:tgtEl>
                                        <p:attrNameLst>
                                          <p:attrName>style.visibility</p:attrName>
                                        </p:attrNameLst>
                                      </p:cBhvr>
                                      <p:to>
                                        <p:strVal val="visible"/>
                                      </p:to>
                                    </p:set>
                                    <p:animEffect transition="in" filter="box(in)">
                                      <p:cBhvr>
                                        <p:cTn id="117" dur="500"/>
                                        <p:tgtEl>
                                          <p:spTgt spid="29">
                                            <p:txEl>
                                              <p:pRg st="0" end="0"/>
                                            </p:txEl>
                                          </p:spTgt>
                                        </p:tgtEl>
                                      </p:cBhvr>
                                    </p:animEffect>
                                  </p:childTnLst>
                                </p:cTn>
                              </p:par>
                            </p:childTnLst>
                          </p:cTn>
                        </p:par>
                        <p:par>
                          <p:cTn id="118" fill="hold">
                            <p:stCondLst>
                              <p:cond delay="500"/>
                            </p:stCondLst>
                            <p:childTnLst>
                              <p:par>
                                <p:cTn id="119" presetID="4"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box(in)">
                                      <p:cBhvr>
                                        <p:cTn id="121" dur="500"/>
                                        <p:tgtEl>
                                          <p:spTgt spid="30"/>
                                        </p:tgtEl>
                                      </p:cBhvr>
                                    </p:animEffect>
                                  </p:childTnLst>
                                </p:cTn>
                              </p:par>
                            </p:childTnLst>
                          </p:cTn>
                        </p:par>
                        <p:par>
                          <p:cTn id="122" fill="hold">
                            <p:stCondLst>
                              <p:cond delay="1000"/>
                            </p:stCondLst>
                            <p:childTnLst>
                              <p:par>
                                <p:cTn id="123" presetID="4" presetClass="entr" presetSubtype="16" fill="hold" grpId="0" nodeType="after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box(in)">
                                      <p:cBhvr>
                                        <p:cTn id="125" dur="500"/>
                                        <p:tgtEl>
                                          <p:spTgt spid="31"/>
                                        </p:tgtEl>
                                      </p:cBhvr>
                                    </p:animEffect>
                                  </p:childTnLst>
                                </p:cTn>
                              </p:par>
                            </p:childTnLst>
                          </p:cTn>
                        </p:par>
                        <p:par>
                          <p:cTn id="126" fill="hold">
                            <p:stCondLst>
                              <p:cond delay="1500"/>
                            </p:stCondLst>
                            <p:childTnLst>
                              <p:par>
                                <p:cTn id="127" presetID="4" presetClass="entr" presetSubtype="16" fill="hold" grpId="0" nodeType="afterEffect">
                                  <p:stCondLst>
                                    <p:cond delay="0"/>
                                  </p:stCondLst>
                                  <p:childTnLst>
                                    <p:set>
                                      <p:cBhvr>
                                        <p:cTn id="128" dur="1" fill="hold">
                                          <p:stCondLst>
                                            <p:cond delay="0"/>
                                          </p:stCondLst>
                                        </p:cTn>
                                        <p:tgtEl>
                                          <p:spTgt spid="32"/>
                                        </p:tgtEl>
                                        <p:attrNameLst>
                                          <p:attrName>style.visibility</p:attrName>
                                        </p:attrNameLst>
                                      </p:cBhvr>
                                      <p:to>
                                        <p:strVal val="visible"/>
                                      </p:to>
                                    </p:set>
                                    <p:animEffect transition="in" filter="box(in)">
                                      <p:cBhvr>
                                        <p:cTn id="129" dur="500"/>
                                        <p:tgtEl>
                                          <p:spTgt spid="32"/>
                                        </p:tgtEl>
                                      </p:cBhvr>
                                    </p:animEffect>
                                  </p:childTnLst>
                                </p:cTn>
                              </p:par>
                            </p:childTnLst>
                          </p:cTn>
                        </p:par>
                      </p:childTnLst>
                    </p:cTn>
                  </p:par>
                  <p:par>
                    <p:cTn id="130" fill="hold">
                      <p:stCondLst>
                        <p:cond delay="indefinite"/>
                      </p:stCondLst>
                      <p:childTnLst>
                        <p:par>
                          <p:cTn id="131" fill="hold">
                            <p:stCondLst>
                              <p:cond delay="0"/>
                            </p:stCondLst>
                            <p:childTnLst>
                              <p:par>
                                <p:cTn id="132" presetID="4" presetClass="entr" presetSubtype="16" fill="hold" nodeType="clickEffect">
                                  <p:stCondLst>
                                    <p:cond delay="0"/>
                                  </p:stCondLst>
                                  <p:childTnLst>
                                    <p:set>
                                      <p:cBhvr>
                                        <p:cTn id="133" dur="1" fill="hold">
                                          <p:stCondLst>
                                            <p:cond delay="0"/>
                                          </p:stCondLst>
                                        </p:cTn>
                                        <p:tgtEl>
                                          <p:spTgt spid="1034"/>
                                        </p:tgtEl>
                                        <p:attrNameLst>
                                          <p:attrName>style.visibility</p:attrName>
                                        </p:attrNameLst>
                                      </p:cBhvr>
                                      <p:to>
                                        <p:strVal val="visible"/>
                                      </p:to>
                                    </p:set>
                                    <p:animEffect transition="in" filter="box(in)">
                                      <p:cBhvr>
                                        <p:cTn id="134" dur="500"/>
                                        <p:tgtEl>
                                          <p:spTgt spid="1034"/>
                                        </p:tgtEl>
                                      </p:cBhvr>
                                    </p:animEffect>
                                  </p:childTnLst>
                                </p:cTn>
                              </p:par>
                            </p:childTnLst>
                          </p:cTn>
                        </p:par>
                      </p:childTnLst>
                    </p:cTn>
                  </p:par>
                  <p:par>
                    <p:cTn id="135" fill="hold">
                      <p:stCondLst>
                        <p:cond delay="indefinite"/>
                      </p:stCondLst>
                      <p:childTnLst>
                        <p:par>
                          <p:cTn id="136" fill="hold">
                            <p:stCondLst>
                              <p:cond delay="0"/>
                            </p:stCondLst>
                            <p:childTnLst>
                              <p:par>
                                <p:cTn id="137" presetID="4" presetClass="exit" presetSubtype="16" fill="hold" nodeType="clickEffect">
                                  <p:stCondLst>
                                    <p:cond delay="0"/>
                                  </p:stCondLst>
                                  <p:childTnLst>
                                    <p:animEffect transition="out" filter="box(in)">
                                      <p:cBhvr>
                                        <p:cTn id="138" dur="500"/>
                                        <p:tgtEl>
                                          <p:spTgt spid="1034"/>
                                        </p:tgtEl>
                                      </p:cBhvr>
                                    </p:animEffect>
                                    <p:set>
                                      <p:cBhvr>
                                        <p:cTn id="139" dur="1" fill="hold">
                                          <p:stCondLst>
                                            <p:cond delay="499"/>
                                          </p:stCondLst>
                                        </p:cTn>
                                        <p:tgtEl>
                                          <p:spTgt spid="1034"/>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4" presetClass="entr" presetSubtype="16" fill="hold" grpId="0" nodeType="clickEffect">
                                  <p:stCondLst>
                                    <p:cond delay="0"/>
                                  </p:stCondLst>
                                  <p:childTnLst>
                                    <p:set>
                                      <p:cBhvr>
                                        <p:cTn id="143" dur="1" fill="hold">
                                          <p:stCondLst>
                                            <p:cond delay="0"/>
                                          </p:stCondLst>
                                        </p:cTn>
                                        <p:tgtEl>
                                          <p:spTgt spid="33"/>
                                        </p:tgtEl>
                                        <p:attrNameLst>
                                          <p:attrName>style.visibility</p:attrName>
                                        </p:attrNameLst>
                                      </p:cBhvr>
                                      <p:to>
                                        <p:strVal val="visible"/>
                                      </p:to>
                                    </p:set>
                                    <p:animEffect transition="in" filter="box(in)">
                                      <p:cBhvr>
                                        <p:cTn id="144" dur="500"/>
                                        <p:tgtEl>
                                          <p:spTgt spid="33"/>
                                        </p:tgtEl>
                                      </p:cBhvr>
                                    </p:animEffect>
                                  </p:childTnLst>
                                </p:cTn>
                              </p:par>
                            </p:childTnLst>
                          </p:cTn>
                        </p:par>
                        <p:par>
                          <p:cTn id="145" fill="hold">
                            <p:stCondLst>
                              <p:cond delay="500"/>
                            </p:stCondLst>
                            <p:childTnLst>
                              <p:par>
                                <p:cTn id="146" presetID="4" presetClass="entr" presetSubtype="16" fill="hold" grpId="0" nodeType="afterEffect">
                                  <p:stCondLst>
                                    <p:cond delay="0"/>
                                  </p:stCondLst>
                                  <p:childTnLst>
                                    <p:set>
                                      <p:cBhvr>
                                        <p:cTn id="147" dur="1" fill="hold">
                                          <p:stCondLst>
                                            <p:cond delay="0"/>
                                          </p:stCondLst>
                                        </p:cTn>
                                        <p:tgtEl>
                                          <p:spTgt spid="34"/>
                                        </p:tgtEl>
                                        <p:attrNameLst>
                                          <p:attrName>style.visibility</p:attrName>
                                        </p:attrNameLst>
                                      </p:cBhvr>
                                      <p:to>
                                        <p:strVal val="visible"/>
                                      </p:to>
                                    </p:set>
                                    <p:animEffect transition="in" filter="box(in)">
                                      <p:cBhvr>
                                        <p:cTn id="148" dur="500"/>
                                        <p:tgtEl>
                                          <p:spTgt spid="34"/>
                                        </p:tgtEl>
                                      </p:cBhvr>
                                    </p:animEffect>
                                  </p:childTnLst>
                                </p:cTn>
                              </p:par>
                            </p:childTnLst>
                          </p:cTn>
                        </p:par>
                        <p:par>
                          <p:cTn id="149" fill="hold">
                            <p:stCondLst>
                              <p:cond delay="1000"/>
                            </p:stCondLst>
                            <p:childTnLst>
                              <p:par>
                                <p:cTn id="150" presetID="4" presetClass="entr" presetSubtype="16" fill="hold" grpId="0" nodeType="afterEffect">
                                  <p:stCondLst>
                                    <p:cond delay="0"/>
                                  </p:stCondLst>
                                  <p:childTnLst>
                                    <p:set>
                                      <p:cBhvr>
                                        <p:cTn id="151" dur="1" fill="hold">
                                          <p:stCondLst>
                                            <p:cond delay="0"/>
                                          </p:stCondLst>
                                        </p:cTn>
                                        <p:tgtEl>
                                          <p:spTgt spid="35"/>
                                        </p:tgtEl>
                                        <p:attrNameLst>
                                          <p:attrName>style.visibility</p:attrName>
                                        </p:attrNameLst>
                                      </p:cBhvr>
                                      <p:to>
                                        <p:strVal val="visible"/>
                                      </p:to>
                                    </p:set>
                                    <p:animEffect transition="in" filter="box(in)">
                                      <p:cBhvr>
                                        <p:cTn id="1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30" grpId="0"/>
      <p:bldP spid="31" grpId="0"/>
      <p:bldP spid="32" grpId="0"/>
      <p:bldP spid="33" grpId="0"/>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28662" y="785795"/>
          <a:ext cx="7643865" cy="5639309"/>
        </p:xfrm>
        <a:graphic>
          <a:graphicData uri="http://schemas.openxmlformats.org/drawingml/2006/table">
            <a:tbl>
              <a:tblPr>
                <a:tableStyleId>{3C2FFA5D-87B4-456A-9821-1D502468CF0F}</a:tableStyleId>
              </a:tblPr>
              <a:tblGrid>
                <a:gridCol w="1542405"/>
                <a:gridCol w="2033820"/>
                <a:gridCol w="2033820"/>
                <a:gridCol w="2033820"/>
              </a:tblGrid>
              <a:tr h="914503">
                <a:tc>
                  <a:txBody>
                    <a:bodyPr/>
                    <a:lstStyle/>
                    <a:p>
                      <a:pPr>
                        <a:lnSpc>
                          <a:spcPct val="115000"/>
                        </a:lnSpc>
                        <a:spcAft>
                          <a:spcPts val="0"/>
                        </a:spcAft>
                      </a:pPr>
                      <a:endParaRPr lang="vi-VN" sz="1600" dirty="0">
                        <a:latin typeface="Arial"/>
                        <a:ea typeface="Times New Roman"/>
                        <a:cs typeface="Times New Roman"/>
                      </a:endParaRPr>
                    </a:p>
                  </a:txBody>
                  <a:tcPr marL="32385" marR="32385" marT="32385" marB="32385">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vi-VN" sz="1600" dirty="0" smtClean="0"/>
                        <a:t>Việt Nam - Tổ quốc em</a:t>
                      </a:r>
                      <a:endParaRPr lang="vi-VN" sz="1600" dirty="0" smtClean="0">
                        <a:latin typeface="+mn-lt"/>
                        <a:ea typeface="Times New Roman"/>
                        <a:cs typeface="Times New Roman"/>
                      </a:endParaRPr>
                    </a:p>
                    <a:p>
                      <a:pPr>
                        <a:lnSpc>
                          <a:spcPct val="115000"/>
                        </a:lnSpc>
                        <a:spcAft>
                          <a:spcPts val="0"/>
                        </a:spcAft>
                      </a:pPr>
                      <a:endParaRPr lang="vi-VN" sz="1600" dirty="0">
                        <a:latin typeface="Arial"/>
                        <a:ea typeface="Times New Roman"/>
                        <a:cs typeface="Times New Roman"/>
                      </a:endParaRPr>
                    </a:p>
                  </a:txBody>
                  <a:tcPr marL="32385" marR="32385" marT="32385" marB="323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vi-VN" sz="1600" dirty="0" smtClean="0"/>
                        <a:t>Cánh chim hòa bình</a:t>
                      </a:r>
                      <a:endParaRPr lang="vi-VN" sz="1600" dirty="0" smtClean="0">
                        <a:latin typeface="+mn-lt"/>
                        <a:ea typeface="Times New Roman"/>
                        <a:cs typeface="Times New Roman"/>
                      </a:endParaRPr>
                    </a:p>
                    <a:p>
                      <a:pPr>
                        <a:lnSpc>
                          <a:spcPct val="115000"/>
                        </a:lnSpc>
                        <a:spcAft>
                          <a:spcPts val="0"/>
                        </a:spcAft>
                      </a:pPr>
                      <a:endParaRPr lang="vi-VN" sz="1600" dirty="0">
                        <a:latin typeface="Arial"/>
                        <a:ea typeface="Times New Roman"/>
                        <a:cs typeface="Times New Roman"/>
                      </a:endParaRPr>
                    </a:p>
                  </a:txBody>
                  <a:tcPr marL="32385" marR="32385" marT="32385" marB="323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600" dirty="0" smtClean="0"/>
                        <a:t>Con người với thiên nhiên</a:t>
                      </a:r>
                      <a:endParaRPr lang="vi-VN" sz="1600" dirty="0" smtClean="0">
                        <a:latin typeface="+mn-lt"/>
                        <a:ea typeface="Times New Roman"/>
                        <a:cs typeface="Times New Roman"/>
                      </a:endParaRPr>
                    </a:p>
                    <a:p>
                      <a:endParaRPr lang="vi-VN"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solidFill>
                  </a:tcPr>
                </a:tc>
              </a:tr>
              <a:tr h="1763630">
                <a:tc>
                  <a:txBody>
                    <a:bodyPr/>
                    <a:lstStyle/>
                    <a:p>
                      <a:pPr>
                        <a:lnSpc>
                          <a:spcPct val="115000"/>
                        </a:lnSpc>
                        <a:spcAft>
                          <a:spcPts val="0"/>
                        </a:spcAft>
                      </a:pPr>
                      <a:r>
                        <a:rPr lang="vi-VN" sz="1600" dirty="0"/>
                        <a:t>Danh từ</a:t>
                      </a:r>
                      <a:endParaRPr lang="vi-VN" sz="1600" dirty="0">
                        <a:latin typeface="Arial"/>
                        <a:ea typeface="Times New Roman"/>
                        <a:cs typeface="Times New Roman"/>
                      </a:endParaRPr>
                    </a:p>
                  </a:txBody>
                  <a:tcPr marL="32385" marR="32385" marT="32385" marB="3238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vi-VN" sz="1600" dirty="0"/>
                        <a:t>đất nước, Tổ quốc, giang sơn, quốc gia, quê hương, quế mẹ nông dân, công nhân, đồng bào, non nước</a:t>
                      </a:r>
                      <a:endParaRPr lang="vi-VN" sz="1600" dirty="0">
                        <a:latin typeface="Arial"/>
                        <a:ea typeface="Times New Roman"/>
                        <a:cs typeface="Times New Roman"/>
                      </a:endParaRPr>
                    </a:p>
                  </a:txBody>
                  <a:tcPr marL="32385" marR="32385" marT="32385" marB="323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vi-VN" sz="1600" dirty="0"/>
                        <a:t>hòa bình, Trái đất, hữu nghị, tương lai, khát vọng, tình yêu thương, ước mơ...</a:t>
                      </a:r>
                      <a:endParaRPr lang="vi-VN" sz="1600" dirty="0">
                        <a:latin typeface="Arial"/>
                        <a:ea typeface="Times New Roman"/>
                        <a:cs typeface="Times New Roman"/>
                      </a:endParaRPr>
                    </a:p>
                  </a:txBody>
                  <a:tcPr marL="32385" marR="32385" marT="32385" marB="323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vi-VN" sz="1600" dirty="0"/>
                        <a:t>bầu trời, biển cả sông ngòi, núi rừng, kênh rạch, vườn tược, rừng xanh, ao hồ, nương rẫy...</a:t>
                      </a:r>
                      <a:endParaRPr lang="vi-VN" sz="1600" dirty="0">
                        <a:latin typeface="Arial"/>
                        <a:ea typeface="Times New Roman"/>
                        <a:cs typeface="Times New Roman"/>
                      </a:endParaRPr>
                    </a:p>
                  </a:txBody>
                  <a:tcPr marL="32385" marR="32385" marT="32385" marB="323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1480588">
                <a:tc>
                  <a:txBody>
                    <a:bodyPr/>
                    <a:lstStyle/>
                    <a:p>
                      <a:pPr>
                        <a:lnSpc>
                          <a:spcPct val="115000"/>
                        </a:lnSpc>
                        <a:spcAft>
                          <a:spcPts val="0"/>
                        </a:spcAft>
                      </a:pPr>
                      <a:r>
                        <a:rPr lang="vi-VN" sz="1600" dirty="0"/>
                        <a:t>Động từ</a:t>
                      </a:r>
                    </a:p>
                    <a:p>
                      <a:pPr>
                        <a:lnSpc>
                          <a:spcPct val="115000"/>
                        </a:lnSpc>
                        <a:spcAft>
                          <a:spcPts val="0"/>
                        </a:spcAft>
                      </a:pPr>
                      <a:r>
                        <a:rPr lang="vi-VN" sz="1600" dirty="0"/>
                        <a:t>Tính từ</a:t>
                      </a:r>
                      <a:endParaRPr lang="vi-VN" sz="1600" dirty="0">
                        <a:latin typeface="Arial"/>
                        <a:ea typeface="Times New Roman"/>
                        <a:cs typeface="Times New Roman"/>
                      </a:endParaRPr>
                    </a:p>
                  </a:txBody>
                  <a:tcPr marL="32385" marR="32385" marT="32385" marB="3238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vi-VN" sz="1600" dirty="0"/>
                        <a:t>tươi đẹp, bảo vệ,  giàu đẹp, kiên cường, xây dựng, anh dũng, kiến thiết, bất khuất...</a:t>
                      </a:r>
                      <a:endParaRPr lang="vi-VN" sz="1600" dirty="0">
                        <a:latin typeface="Arial"/>
                        <a:ea typeface="Times New Roman"/>
                        <a:cs typeface="Times New Roman"/>
                      </a:endParaRPr>
                    </a:p>
                  </a:txBody>
                  <a:tcPr marL="32385" marR="32385" marT="32385" marB="323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vi-VN" sz="1600" dirty="0"/>
                        <a:t>hợp tác, thái bình, yên bình, thanh bình, hạnh phúc, đoàn kết...</a:t>
                      </a:r>
                      <a:endParaRPr lang="vi-VN" sz="1600" dirty="0">
                        <a:latin typeface="Arial"/>
                        <a:ea typeface="Times New Roman"/>
                        <a:cs typeface="Times New Roman"/>
                      </a:endParaRPr>
                    </a:p>
                  </a:txBody>
                  <a:tcPr marL="32385" marR="32385" marT="32385" marB="323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vi-VN" sz="1600" dirty="0"/>
                        <a:t>chinh phục, bao la, vời vợi, thăm thẳm, khắc nghiệt, hùng vĩ, bát ngát, tươi đẹp, tô điểm...</a:t>
                      </a:r>
                      <a:endParaRPr lang="vi-VN" sz="1600" dirty="0">
                        <a:latin typeface="Arial"/>
                        <a:ea typeface="Times New Roman"/>
                        <a:cs typeface="Times New Roman"/>
                      </a:endParaRPr>
                    </a:p>
                  </a:txBody>
                  <a:tcPr marL="32385" marR="32385" marT="32385" marB="3238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1480588">
                <a:tc>
                  <a:txBody>
                    <a:bodyPr/>
                    <a:lstStyle/>
                    <a:p>
                      <a:pPr>
                        <a:lnSpc>
                          <a:spcPct val="115000"/>
                        </a:lnSpc>
                        <a:spcAft>
                          <a:spcPts val="0"/>
                        </a:spcAft>
                      </a:pPr>
                      <a:r>
                        <a:rPr lang="vi-VN" sz="1600" dirty="0"/>
                        <a:t>Thành ngữ</a:t>
                      </a:r>
                    </a:p>
                    <a:p>
                      <a:pPr>
                        <a:lnSpc>
                          <a:spcPct val="115000"/>
                        </a:lnSpc>
                        <a:spcAft>
                          <a:spcPts val="0"/>
                        </a:spcAft>
                      </a:pPr>
                      <a:r>
                        <a:rPr lang="vi-VN" sz="1600" dirty="0"/>
                        <a:t>Tục ngữ</a:t>
                      </a:r>
                      <a:endParaRPr lang="vi-VN" sz="1600" dirty="0">
                        <a:latin typeface="Arial"/>
                        <a:ea typeface="Times New Roman"/>
                        <a:cs typeface="Times New Roman"/>
                      </a:endParaRPr>
                    </a:p>
                  </a:txBody>
                  <a:tcPr marL="32385" marR="32385" marT="32385" marB="3238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75000"/>
                      </a:schemeClr>
                    </a:solidFill>
                  </a:tcPr>
                </a:tc>
                <a:tc>
                  <a:txBody>
                    <a:bodyPr/>
                    <a:lstStyle/>
                    <a:p>
                      <a:pPr>
                        <a:lnSpc>
                          <a:spcPct val="115000"/>
                        </a:lnSpc>
                        <a:spcAft>
                          <a:spcPts val="1200"/>
                        </a:spcAft>
                      </a:pPr>
                      <a:r>
                        <a:rPr lang="vi-VN" sz="1600" dirty="0"/>
                        <a:t>Yêu nước thương nòi, quê cha đất tổ, chôn rau cắt rốn, lá rụng về cội, non xanh nước biếc</a:t>
                      </a:r>
                      <a:endParaRPr lang="vi-VN" sz="1600" dirty="0">
                        <a:latin typeface="Arial"/>
                        <a:ea typeface="Times New Roman"/>
                        <a:cs typeface="Times New Roman"/>
                      </a:endParaRPr>
                    </a:p>
                  </a:txBody>
                  <a:tcPr marL="32385" marR="32385" marT="32385" marB="323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75000"/>
                      </a:schemeClr>
                    </a:solidFill>
                  </a:tcPr>
                </a:tc>
                <a:tc>
                  <a:txBody>
                    <a:bodyPr/>
                    <a:lstStyle/>
                    <a:p>
                      <a:pPr>
                        <a:lnSpc>
                          <a:spcPct val="115000"/>
                        </a:lnSpc>
                        <a:spcAft>
                          <a:spcPts val="0"/>
                        </a:spcAft>
                      </a:pPr>
                      <a:r>
                        <a:rPr lang="vi-VN" sz="1600" dirty="0"/>
                        <a:t>Bốn biển một nhà, kề vai sát cánh, chung lưng đấu cật, vui như mở hội, chia ngọt sẻ bùi</a:t>
                      </a:r>
                      <a:endParaRPr lang="vi-VN" sz="1600" dirty="0">
                        <a:latin typeface="Arial"/>
                        <a:ea typeface="Times New Roman"/>
                        <a:cs typeface="Times New Roman"/>
                      </a:endParaRPr>
                    </a:p>
                  </a:txBody>
                  <a:tcPr marL="32385" marR="32385" marT="32385" marB="323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75000"/>
                      </a:schemeClr>
                    </a:solidFill>
                  </a:tcPr>
                </a:tc>
                <a:tc>
                  <a:txBody>
                    <a:bodyPr/>
                    <a:lstStyle/>
                    <a:p>
                      <a:pPr>
                        <a:lnSpc>
                          <a:spcPct val="115000"/>
                        </a:lnSpc>
                        <a:spcAft>
                          <a:spcPts val="0"/>
                        </a:spcAft>
                      </a:pPr>
                      <a:r>
                        <a:rPr lang="vi-VN" sz="1600" dirty="0"/>
                        <a:t>Mưa tốt lúa, chân cứng đá mềm, cày sâu cuốc bẫm, lên thác xuống ghềnh.</a:t>
                      </a:r>
                      <a:endParaRPr lang="vi-VN" sz="1600" dirty="0">
                        <a:latin typeface="Arial"/>
                        <a:ea typeface="Times New Roman"/>
                        <a:cs typeface="Times New Roman"/>
                      </a:endParaRPr>
                    </a:p>
                  </a:txBody>
                  <a:tcPr marL="32385" marR="32385" marT="32385" marB="3238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75000"/>
                      </a:schemeClr>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00100" y="642918"/>
          <a:ext cx="7572426" cy="4286280"/>
        </p:xfrm>
        <a:graphic>
          <a:graphicData uri="http://schemas.openxmlformats.org/drawingml/2006/table">
            <a:tbl>
              <a:tblPr>
                <a:tableStyleId>{775DCB02-9BB8-47FD-8907-85C794F793BA}</a:tableStyleId>
              </a:tblPr>
              <a:tblGrid>
                <a:gridCol w="1262071"/>
                <a:gridCol w="1262071"/>
                <a:gridCol w="1262071"/>
                <a:gridCol w="1262071"/>
                <a:gridCol w="1262071"/>
                <a:gridCol w="1262071"/>
              </a:tblGrid>
              <a:tr h="848427">
                <a:tc>
                  <a:txBody>
                    <a:bodyPr/>
                    <a:lstStyle/>
                    <a:p>
                      <a:pPr>
                        <a:lnSpc>
                          <a:spcPct val="115000"/>
                        </a:lnSpc>
                        <a:spcAft>
                          <a:spcPts val="0"/>
                        </a:spcAft>
                      </a:pPr>
                      <a:r>
                        <a:rPr lang="vi-VN" sz="2000" dirty="0">
                          <a:latin typeface="+mj-lt"/>
                        </a:rPr>
                        <a:t> </a:t>
                      </a:r>
                      <a:endParaRPr lang="vi-VN" sz="2000" dirty="0">
                        <a:latin typeface="+mj-lt"/>
                        <a:ea typeface="Times New Roman"/>
                        <a:cs typeface="Times New Roman"/>
                      </a:endParaRPr>
                    </a:p>
                  </a:txBody>
                  <a:tcPr marL="32385" marR="32385" marT="32385" marB="32385">
                    <a:solidFill>
                      <a:schemeClr val="accent2">
                        <a:lumMod val="40000"/>
                        <a:lumOff val="60000"/>
                      </a:schemeClr>
                    </a:solidFill>
                  </a:tcPr>
                </a:tc>
                <a:tc>
                  <a:txBody>
                    <a:bodyPr/>
                    <a:lstStyle/>
                    <a:p>
                      <a:pPr>
                        <a:lnSpc>
                          <a:spcPct val="115000"/>
                        </a:lnSpc>
                        <a:spcAft>
                          <a:spcPts val="0"/>
                        </a:spcAft>
                      </a:pPr>
                      <a:r>
                        <a:rPr lang="vi-VN" sz="2000" dirty="0">
                          <a:latin typeface="+mj-lt"/>
                        </a:rPr>
                        <a:t>bảo vệ</a:t>
                      </a:r>
                      <a:endParaRPr lang="vi-VN" sz="2000" dirty="0">
                        <a:latin typeface="+mj-lt"/>
                        <a:ea typeface="Times New Roman"/>
                        <a:cs typeface="Times New Roman"/>
                      </a:endParaRPr>
                    </a:p>
                  </a:txBody>
                  <a:tcPr marL="32385" marR="32385" marT="32385" marB="32385">
                    <a:solidFill>
                      <a:schemeClr val="accent2">
                        <a:lumMod val="40000"/>
                        <a:lumOff val="60000"/>
                      </a:schemeClr>
                    </a:solidFill>
                  </a:tcPr>
                </a:tc>
                <a:tc>
                  <a:txBody>
                    <a:bodyPr/>
                    <a:lstStyle/>
                    <a:p>
                      <a:pPr>
                        <a:lnSpc>
                          <a:spcPct val="115000"/>
                        </a:lnSpc>
                        <a:spcAft>
                          <a:spcPts val="0"/>
                        </a:spcAft>
                      </a:pPr>
                      <a:r>
                        <a:rPr lang="vi-VN" sz="2000" dirty="0">
                          <a:latin typeface="+mj-lt"/>
                        </a:rPr>
                        <a:t>bình yên</a:t>
                      </a:r>
                      <a:endParaRPr lang="vi-VN" sz="2000" dirty="0">
                        <a:latin typeface="+mj-lt"/>
                        <a:ea typeface="Times New Roman"/>
                        <a:cs typeface="Times New Roman"/>
                      </a:endParaRPr>
                    </a:p>
                  </a:txBody>
                  <a:tcPr marL="32385" marR="32385" marT="32385" marB="32385">
                    <a:solidFill>
                      <a:schemeClr val="accent2">
                        <a:lumMod val="40000"/>
                        <a:lumOff val="60000"/>
                      </a:schemeClr>
                    </a:solidFill>
                  </a:tcPr>
                </a:tc>
                <a:tc>
                  <a:txBody>
                    <a:bodyPr/>
                    <a:lstStyle/>
                    <a:p>
                      <a:pPr>
                        <a:lnSpc>
                          <a:spcPct val="115000"/>
                        </a:lnSpc>
                        <a:spcAft>
                          <a:spcPts val="0"/>
                        </a:spcAft>
                      </a:pPr>
                      <a:r>
                        <a:rPr lang="vi-VN" sz="2000" dirty="0">
                          <a:latin typeface="+mj-lt"/>
                        </a:rPr>
                        <a:t>đoàn kết</a:t>
                      </a:r>
                      <a:endParaRPr lang="vi-VN" sz="2000" dirty="0">
                        <a:latin typeface="+mj-lt"/>
                        <a:ea typeface="Times New Roman"/>
                        <a:cs typeface="Times New Roman"/>
                      </a:endParaRPr>
                    </a:p>
                  </a:txBody>
                  <a:tcPr marL="32385" marR="32385" marT="32385" marB="32385">
                    <a:solidFill>
                      <a:schemeClr val="accent2">
                        <a:lumMod val="40000"/>
                        <a:lumOff val="60000"/>
                      </a:schemeClr>
                    </a:solidFill>
                  </a:tcPr>
                </a:tc>
                <a:tc>
                  <a:txBody>
                    <a:bodyPr/>
                    <a:lstStyle/>
                    <a:p>
                      <a:pPr>
                        <a:lnSpc>
                          <a:spcPct val="115000"/>
                        </a:lnSpc>
                        <a:spcAft>
                          <a:spcPts val="0"/>
                        </a:spcAft>
                      </a:pPr>
                      <a:r>
                        <a:rPr lang="vi-VN" sz="2000" dirty="0">
                          <a:latin typeface="+mj-lt"/>
                        </a:rPr>
                        <a:t>bạn bè</a:t>
                      </a:r>
                      <a:endParaRPr lang="vi-VN" sz="2000" dirty="0">
                        <a:latin typeface="+mj-lt"/>
                        <a:ea typeface="Times New Roman"/>
                        <a:cs typeface="Times New Roman"/>
                      </a:endParaRPr>
                    </a:p>
                  </a:txBody>
                  <a:tcPr marL="32385" marR="32385" marT="32385" marB="32385">
                    <a:solidFill>
                      <a:schemeClr val="accent2">
                        <a:lumMod val="40000"/>
                        <a:lumOff val="60000"/>
                      </a:schemeClr>
                    </a:solidFill>
                  </a:tcPr>
                </a:tc>
                <a:tc>
                  <a:txBody>
                    <a:bodyPr/>
                    <a:lstStyle/>
                    <a:p>
                      <a:pPr>
                        <a:lnSpc>
                          <a:spcPct val="115000"/>
                        </a:lnSpc>
                        <a:spcAft>
                          <a:spcPts val="0"/>
                        </a:spcAft>
                      </a:pPr>
                      <a:r>
                        <a:rPr lang="vi-VN" sz="2000" dirty="0">
                          <a:latin typeface="+mj-lt"/>
                        </a:rPr>
                        <a:t>mênh mông</a:t>
                      </a:r>
                      <a:endParaRPr lang="vi-VN" sz="2000" dirty="0">
                        <a:latin typeface="+mj-lt"/>
                        <a:ea typeface="Times New Roman"/>
                        <a:cs typeface="Times New Roman"/>
                      </a:endParaRPr>
                    </a:p>
                  </a:txBody>
                  <a:tcPr marL="32385" marR="32385" marT="32385" marB="32385">
                    <a:solidFill>
                      <a:schemeClr val="accent2">
                        <a:lumMod val="40000"/>
                        <a:lumOff val="60000"/>
                      </a:schemeClr>
                    </a:solidFill>
                  </a:tcPr>
                </a:tc>
              </a:tr>
              <a:tr h="2009094">
                <a:tc>
                  <a:txBody>
                    <a:bodyPr/>
                    <a:lstStyle/>
                    <a:p>
                      <a:pPr>
                        <a:lnSpc>
                          <a:spcPct val="115000"/>
                        </a:lnSpc>
                        <a:spcAft>
                          <a:spcPts val="0"/>
                        </a:spcAft>
                      </a:pPr>
                      <a:r>
                        <a:rPr lang="vi-VN" sz="2000" dirty="0">
                          <a:latin typeface="+mj-lt"/>
                        </a:rPr>
                        <a:t>Từ đồng nghĩa</a:t>
                      </a:r>
                      <a:endParaRPr lang="vi-VN" sz="2000" dirty="0">
                        <a:latin typeface="+mj-lt"/>
                        <a:ea typeface="Times New Roman"/>
                        <a:cs typeface="Times New Roman"/>
                      </a:endParaRPr>
                    </a:p>
                  </a:txBody>
                  <a:tcPr marL="32385" marR="32385" marT="32385" marB="32385">
                    <a:solidFill>
                      <a:schemeClr val="accent2">
                        <a:lumMod val="40000"/>
                        <a:lumOff val="60000"/>
                      </a:schemeClr>
                    </a:solidFill>
                  </a:tcPr>
                </a:tc>
                <a:tc>
                  <a:txBody>
                    <a:bodyPr/>
                    <a:lstStyle/>
                    <a:p>
                      <a:pPr>
                        <a:lnSpc>
                          <a:spcPct val="115000"/>
                        </a:lnSpc>
                        <a:spcAft>
                          <a:spcPts val="0"/>
                        </a:spcAft>
                      </a:pPr>
                      <a:r>
                        <a:rPr lang="vi-VN" sz="2000" dirty="0">
                          <a:latin typeface="+mj-lt"/>
                        </a:rPr>
                        <a:t>gìn giữ, giữ gìn</a:t>
                      </a:r>
                      <a:endParaRPr lang="vi-VN" sz="2000" dirty="0">
                        <a:latin typeface="+mj-lt"/>
                        <a:ea typeface="Times New Roman"/>
                        <a:cs typeface="Times New Roman"/>
                      </a:endParaRPr>
                    </a:p>
                  </a:txBody>
                  <a:tcPr marL="32385" marR="32385" marT="32385" marB="32385">
                    <a:solidFill>
                      <a:schemeClr val="accent3">
                        <a:lumMod val="50000"/>
                      </a:schemeClr>
                    </a:solidFill>
                  </a:tcPr>
                </a:tc>
                <a:tc>
                  <a:txBody>
                    <a:bodyPr/>
                    <a:lstStyle/>
                    <a:p>
                      <a:pPr>
                        <a:lnSpc>
                          <a:spcPct val="115000"/>
                        </a:lnSpc>
                        <a:spcAft>
                          <a:spcPts val="0"/>
                        </a:spcAft>
                      </a:pPr>
                      <a:r>
                        <a:rPr lang="vi-VN" sz="2000" dirty="0">
                          <a:latin typeface="+mj-lt"/>
                        </a:rPr>
                        <a:t>bình an, thanh bình. yên bình</a:t>
                      </a:r>
                      <a:endParaRPr lang="vi-VN" sz="2000" dirty="0">
                        <a:latin typeface="+mj-lt"/>
                        <a:ea typeface="Times New Roman"/>
                        <a:cs typeface="Times New Roman"/>
                      </a:endParaRPr>
                    </a:p>
                  </a:txBody>
                  <a:tcPr marL="32385" marR="32385" marT="32385" marB="32385">
                    <a:solidFill>
                      <a:schemeClr val="accent3">
                        <a:lumMod val="50000"/>
                      </a:schemeClr>
                    </a:solidFill>
                  </a:tcPr>
                </a:tc>
                <a:tc>
                  <a:txBody>
                    <a:bodyPr/>
                    <a:lstStyle/>
                    <a:p>
                      <a:pPr>
                        <a:lnSpc>
                          <a:spcPct val="115000"/>
                        </a:lnSpc>
                        <a:spcAft>
                          <a:spcPts val="0"/>
                        </a:spcAft>
                      </a:pPr>
                      <a:r>
                        <a:rPr lang="vi-VN" sz="2000" dirty="0">
                          <a:latin typeface="+mj-lt"/>
                        </a:rPr>
                        <a:t>liên kết, kết đoàn</a:t>
                      </a:r>
                      <a:endParaRPr lang="vi-VN" sz="2000" dirty="0">
                        <a:latin typeface="+mj-lt"/>
                        <a:ea typeface="Times New Roman"/>
                        <a:cs typeface="Times New Roman"/>
                      </a:endParaRPr>
                    </a:p>
                  </a:txBody>
                  <a:tcPr marL="32385" marR="32385" marT="32385" marB="32385">
                    <a:solidFill>
                      <a:schemeClr val="accent3">
                        <a:lumMod val="50000"/>
                      </a:schemeClr>
                    </a:solidFill>
                  </a:tcPr>
                </a:tc>
                <a:tc>
                  <a:txBody>
                    <a:bodyPr/>
                    <a:lstStyle/>
                    <a:p>
                      <a:pPr>
                        <a:lnSpc>
                          <a:spcPct val="115000"/>
                        </a:lnSpc>
                        <a:spcAft>
                          <a:spcPts val="0"/>
                        </a:spcAft>
                      </a:pPr>
                      <a:r>
                        <a:rPr lang="vi-VN" sz="2000" dirty="0">
                          <a:latin typeface="+mj-lt"/>
                        </a:rPr>
                        <a:t>bằng hữu, bè bạn</a:t>
                      </a:r>
                      <a:endParaRPr lang="vi-VN" sz="2000" dirty="0">
                        <a:latin typeface="+mj-lt"/>
                        <a:ea typeface="Times New Roman"/>
                        <a:cs typeface="Times New Roman"/>
                      </a:endParaRPr>
                    </a:p>
                  </a:txBody>
                  <a:tcPr marL="32385" marR="32385" marT="32385" marB="32385">
                    <a:solidFill>
                      <a:schemeClr val="accent3">
                        <a:lumMod val="50000"/>
                      </a:schemeClr>
                    </a:solidFill>
                  </a:tcPr>
                </a:tc>
                <a:tc>
                  <a:txBody>
                    <a:bodyPr/>
                    <a:lstStyle/>
                    <a:p>
                      <a:pPr>
                        <a:lnSpc>
                          <a:spcPct val="115000"/>
                        </a:lnSpc>
                        <a:spcAft>
                          <a:spcPts val="0"/>
                        </a:spcAft>
                      </a:pPr>
                      <a:r>
                        <a:rPr lang="vi-VN" sz="2000" dirty="0">
                          <a:latin typeface="+mj-lt"/>
                        </a:rPr>
                        <a:t>bao la, bát ngát, thênh thang, rộng lớn</a:t>
                      </a:r>
                      <a:endParaRPr lang="vi-VN" sz="2000" dirty="0">
                        <a:latin typeface="+mj-lt"/>
                        <a:ea typeface="Times New Roman"/>
                        <a:cs typeface="Times New Roman"/>
                      </a:endParaRPr>
                    </a:p>
                  </a:txBody>
                  <a:tcPr marL="32385" marR="32385" marT="32385" marB="32385">
                    <a:solidFill>
                      <a:schemeClr val="accent3">
                        <a:lumMod val="50000"/>
                      </a:schemeClr>
                    </a:solidFill>
                  </a:tcPr>
                </a:tc>
              </a:tr>
              <a:tr h="1428759">
                <a:tc>
                  <a:txBody>
                    <a:bodyPr/>
                    <a:lstStyle/>
                    <a:p>
                      <a:pPr>
                        <a:lnSpc>
                          <a:spcPct val="115000"/>
                        </a:lnSpc>
                        <a:spcAft>
                          <a:spcPts val="0"/>
                        </a:spcAft>
                      </a:pPr>
                      <a:r>
                        <a:rPr lang="vi-VN" sz="2000" dirty="0">
                          <a:latin typeface="+mj-lt"/>
                        </a:rPr>
                        <a:t>Từ trái nghĩa</a:t>
                      </a:r>
                      <a:endParaRPr lang="vi-VN" sz="2000" dirty="0">
                        <a:latin typeface="+mj-lt"/>
                        <a:ea typeface="Times New Roman"/>
                        <a:cs typeface="Times New Roman"/>
                      </a:endParaRPr>
                    </a:p>
                  </a:txBody>
                  <a:tcPr marL="32385" marR="32385" marT="32385" marB="32385">
                    <a:solidFill>
                      <a:schemeClr val="accent2">
                        <a:lumMod val="40000"/>
                        <a:lumOff val="60000"/>
                      </a:schemeClr>
                    </a:solidFill>
                  </a:tcPr>
                </a:tc>
                <a:tc>
                  <a:txBody>
                    <a:bodyPr/>
                    <a:lstStyle/>
                    <a:p>
                      <a:pPr>
                        <a:lnSpc>
                          <a:spcPct val="115000"/>
                        </a:lnSpc>
                        <a:spcAft>
                          <a:spcPts val="0"/>
                        </a:spcAft>
                      </a:pPr>
                      <a:r>
                        <a:rPr lang="vi-VN" sz="2000">
                          <a:latin typeface="+mj-lt"/>
                        </a:rPr>
                        <a:t>phá hoại, phá hủy, hủy diệt</a:t>
                      </a:r>
                      <a:endParaRPr lang="vi-VN" sz="2000">
                        <a:latin typeface="+mj-lt"/>
                        <a:ea typeface="Times New Roman"/>
                        <a:cs typeface="Times New Roman"/>
                      </a:endParaRPr>
                    </a:p>
                  </a:txBody>
                  <a:tcPr marL="32385" marR="32385" marT="32385" marB="32385">
                    <a:solidFill>
                      <a:schemeClr val="accent3">
                        <a:lumMod val="50000"/>
                      </a:schemeClr>
                    </a:solidFill>
                  </a:tcPr>
                </a:tc>
                <a:tc>
                  <a:txBody>
                    <a:bodyPr/>
                    <a:lstStyle/>
                    <a:p>
                      <a:pPr>
                        <a:lnSpc>
                          <a:spcPct val="115000"/>
                        </a:lnSpc>
                        <a:spcAft>
                          <a:spcPts val="0"/>
                        </a:spcAft>
                      </a:pPr>
                      <a:r>
                        <a:rPr lang="vi-VN" sz="2000">
                          <a:latin typeface="+mj-lt"/>
                        </a:rPr>
                        <a:t>Bất ổn, náo động, náo loạn</a:t>
                      </a:r>
                      <a:endParaRPr lang="vi-VN" sz="2000">
                        <a:latin typeface="+mj-lt"/>
                        <a:ea typeface="Times New Roman"/>
                        <a:cs typeface="Times New Roman"/>
                      </a:endParaRPr>
                    </a:p>
                  </a:txBody>
                  <a:tcPr marL="32385" marR="32385" marT="32385" marB="32385">
                    <a:solidFill>
                      <a:schemeClr val="accent3">
                        <a:lumMod val="50000"/>
                      </a:schemeClr>
                    </a:solidFill>
                  </a:tcPr>
                </a:tc>
                <a:tc>
                  <a:txBody>
                    <a:bodyPr/>
                    <a:lstStyle/>
                    <a:p>
                      <a:pPr>
                        <a:lnSpc>
                          <a:spcPct val="115000"/>
                        </a:lnSpc>
                        <a:spcAft>
                          <a:spcPts val="0"/>
                        </a:spcAft>
                      </a:pPr>
                      <a:r>
                        <a:rPr lang="vi-VN" sz="2000">
                          <a:latin typeface="+mj-lt"/>
                        </a:rPr>
                        <a:t>chia rẽ, xung đột</a:t>
                      </a:r>
                      <a:endParaRPr lang="vi-VN" sz="2000">
                        <a:latin typeface="+mj-lt"/>
                        <a:ea typeface="Times New Roman"/>
                        <a:cs typeface="Times New Roman"/>
                      </a:endParaRPr>
                    </a:p>
                  </a:txBody>
                  <a:tcPr marL="32385" marR="32385" marT="32385" marB="32385">
                    <a:solidFill>
                      <a:schemeClr val="accent3">
                        <a:lumMod val="50000"/>
                      </a:schemeClr>
                    </a:solidFill>
                  </a:tcPr>
                </a:tc>
                <a:tc>
                  <a:txBody>
                    <a:bodyPr/>
                    <a:lstStyle/>
                    <a:p>
                      <a:pPr>
                        <a:lnSpc>
                          <a:spcPct val="115000"/>
                        </a:lnSpc>
                        <a:spcAft>
                          <a:spcPts val="0"/>
                        </a:spcAft>
                      </a:pPr>
                      <a:r>
                        <a:rPr lang="vi-VN" sz="2000" dirty="0">
                          <a:latin typeface="+mj-lt"/>
                        </a:rPr>
                        <a:t>kẻ thù, kẻ địch</a:t>
                      </a:r>
                      <a:endParaRPr lang="vi-VN" sz="2000" dirty="0">
                        <a:latin typeface="+mj-lt"/>
                        <a:ea typeface="Times New Roman"/>
                        <a:cs typeface="Times New Roman"/>
                      </a:endParaRPr>
                    </a:p>
                  </a:txBody>
                  <a:tcPr marL="32385" marR="32385" marT="32385" marB="32385">
                    <a:solidFill>
                      <a:schemeClr val="accent3">
                        <a:lumMod val="50000"/>
                      </a:schemeClr>
                    </a:solidFill>
                  </a:tcPr>
                </a:tc>
                <a:tc>
                  <a:txBody>
                    <a:bodyPr/>
                    <a:lstStyle/>
                    <a:p>
                      <a:pPr>
                        <a:lnSpc>
                          <a:spcPct val="115000"/>
                        </a:lnSpc>
                        <a:spcAft>
                          <a:spcPts val="0"/>
                        </a:spcAft>
                      </a:pPr>
                      <a:r>
                        <a:rPr lang="vi-VN" sz="2000" dirty="0">
                          <a:latin typeface="+mj-lt"/>
                        </a:rPr>
                        <a:t>chật hẹp, chật chội</a:t>
                      </a:r>
                      <a:endParaRPr lang="vi-VN" sz="2000" dirty="0">
                        <a:latin typeface="+mj-lt"/>
                        <a:ea typeface="Times New Roman"/>
                        <a:cs typeface="Times New Roman"/>
                      </a:endParaRPr>
                    </a:p>
                  </a:txBody>
                  <a:tcPr marL="32385" marR="32385" marT="32385" marB="32385">
                    <a:solidFill>
                      <a:schemeClr val="accent3">
                        <a:lumMod val="50000"/>
                      </a:schemeClr>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0034" y="928670"/>
          <a:ext cx="8215370" cy="3656560"/>
        </p:xfrm>
        <a:graphic>
          <a:graphicData uri="http://schemas.openxmlformats.org/drawingml/2006/table">
            <a:tbl>
              <a:tblPr>
                <a:tableStyleId>{69C7853C-536D-4A76-A0AE-DD22124D55A5}</a:tableStyleId>
              </a:tblPr>
              <a:tblGrid>
                <a:gridCol w="2392826"/>
                <a:gridCol w="5822544"/>
              </a:tblGrid>
              <a:tr h="437110">
                <a:tc>
                  <a:txBody>
                    <a:bodyPr/>
                    <a:lstStyle/>
                    <a:p>
                      <a:pPr>
                        <a:lnSpc>
                          <a:spcPct val="115000"/>
                        </a:lnSpc>
                        <a:spcAft>
                          <a:spcPts val="0"/>
                        </a:spcAft>
                      </a:pPr>
                      <a:r>
                        <a:rPr lang="vi-VN" sz="2000" dirty="0"/>
                        <a:t>Nhân vật</a:t>
                      </a:r>
                      <a:endParaRPr lang="vi-VN" sz="2000" dirty="0">
                        <a:latin typeface="Arial"/>
                        <a:ea typeface="Times New Roman"/>
                        <a:cs typeface="Times New Roman"/>
                      </a:endParaRPr>
                    </a:p>
                  </a:txBody>
                  <a:tcPr marL="32385" marR="32385" marT="32385" marB="32385">
                    <a:solidFill>
                      <a:schemeClr val="accent3">
                        <a:lumMod val="50000"/>
                      </a:schemeClr>
                    </a:solidFill>
                  </a:tcPr>
                </a:tc>
                <a:tc>
                  <a:txBody>
                    <a:bodyPr/>
                    <a:lstStyle/>
                    <a:p>
                      <a:pPr>
                        <a:lnSpc>
                          <a:spcPct val="115000"/>
                        </a:lnSpc>
                        <a:spcAft>
                          <a:spcPts val="0"/>
                        </a:spcAft>
                      </a:pPr>
                      <a:r>
                        <a:rPr lang="vi-VN" sz="2000" dirty="0"/>
                        <a:t>Tính cách</a:t>
                      </a:r>
                      <a:endParaRPr lang="vi-VN" sz="2000" dirty="0">
                        <a:latin typeface="Arial"/>
                        <a:ea typeface="Times New Roman"/>
                        <a:cs typeface="Times New Roman"/>
                      </a:endParaRPr>
                    </a:p>
                  </a:txBody>
                  <a:tcPr marL="32385" marR="32385" marT="32385" marB="32385">
                    <a:solidFill>
                      <a:schemeClr val="accent3">
                        <a:lumMod val="50000"/>
                      </a:schemeClr>
                    </a:solidFill>
                  </a:tcPr>
                </a:tc>
              </a:tr>
              <a:tr h="2829030">
                <a:tc>
                  <a:txBody>
                    <a:bodyPr/>
                    <a:lstStyle/>
                    <a:p>
                      <a:pPr>
                        <a:lnSpc>
                          <a:spcPct val="115000"/>
                        </a:lnSpc>
                        <a:spcAft>
                          <a:spcPts val="0"/>
                        </a:spcAft>
                      </a:pPr>
                      <a:r>
                        <a:rPr lang="vi-VN" sz="2000" dirty="0"/>
                        <a:t>Cai</a:t>
                      </a:r>
                    </a:p>
                    <a:p>
                      <a:pPr>
                        <a:lnSpc>
                          <a:spcPct val="115000"/>
                        </a:lnSpc>
                        <a:spcAft>
                          <a:spcPts val="0"/>
                        </a:spcAft>
                      </a:pPr>
                      <a:r>
                        <a:rPr lang="vi-VN" sz="2000" dirty="0"/>
                        <a:t>An</a:t>
                      </a:r>
                    </a:p>
                    <a:p>
                      <a:pPr>
                        <a:lnSpc>
                          <a:spcPct val="115000"/>
                        </a:lnSpc>
                        <a:spcAft>
                          <a:spcPts val="0"/>
                        </a:spcAft>
                      </a:pPr>
                      <a:r>
                        <a:rPr lang="vi-VN" sz="2000" dirty="0"/>
                        <a:t>Dì Năm</a:t>
                      </a:r>
                    </a:p>
                    <a:p>
                      <a:pPr>
                        <a:lnSpc>
                          <a:spcPct val="115000"/>
                        </a:lnSpc>
                        <a:spcAft>
                          <a:spcPts val="0"/>
                        </a:spcAft>
                      </a:pPr>
                      <a:r>
                        <a:rPr lang="vi-VN" sz="2000" dirty="0"/>
                        <a:t>Người cán bộ</a:t>
                      </a:r>
                    </a:p>
                    <a:p>
                      <a:pPr>
                        <a:lnSpc>
                          <a:spcPct val="115000"/>
                        </a:lnSpc>
                        <a:spcAft>
                          <a:spcPts val="0"/>
                        </a:spcAft>
                      </a:pPr>
                      <a:r>
                        <a:rPr lang="vi-VN" sz="2000" dirty="0"/>
                        <a:t>Lính</a:t>
                      </a:r>
                      <a:endParaRPr lang="vi-VN" sz="2000" dirty="0">
                        <a:latin typeface="Arial"/>
                        <a:ea typeface="Times New Roman"/>
                        <a:cs typeface="Times New Roman"/>
                      </a:endParaRPr>
                    </a:p>
                  </a:txBody>
                  <a:tcPr marL="32385" marR="32385" marT="32385" marB="32385">
                    <a:solidFill>
                      <a:schemeClr val="accent3">
                        <a:lumMod val="50000"/>
                      </a:schemeClr>
                    </a:solidFill>
                  </a:tcPr>
                </a:tc>
                <a:tc>
                  <a:txBody>
                    <a:bodyPr/>
                    <a:lstStyle/>
                    <a:p>
                      <a:pPr>
                        <a:lnSpc>
                          <a:spcPct val="115000"/>
                        </a:lnSpc>
                        <a:spcAft>
                          <a:spcPts val="0"/>
                        </a:spcAft>
                      </a:pPr>
                      <a:r>
                        <a:rPr lang="vi-VN" sz="2000" dirty="0"/>
                        <a:t>Tinh ranh, xảo quyệt </a:t>
                      </a:r>
                    </a:p>
                    <a:p>
                      <a:pPr>
                        <a:lnSpc>
                          <a:spcPct val="115000"/>
                        </a:lnSpc>
                        <a:spcAft>
                          <a:spcPts val="0"/>
                        </a:spcAft>
                      </a:pPr>
                      <a:r>
                        <a:rPr lang="vi-VN" sz="2000" dirty="0"/>
                        <a:t>Ngoan ngoãn, thông minh và nhanh trí ứng phó với tình huống</a:t>
                      </a:r>
                    </a:p>
                    <a:p>
                      <a:pPr>
                        <a:lnSpc>
                          <a:spcPct val="115000"/>
                        </a:lnSpc>
                        <a:spcAft>
                          <a:spcPts val="0"/>
                        </a:spcAft>
                      </a:pPr>
                      <a:r>
                        <a:rPr lang="vi-VN" sz="2000" dirty="0"/>
                        <a:t>Bình tĩnh, khôn khéo và dũng cảm, nhanh trí ứng xử tình huống, sự việc.</a:t>
                      </a:r>
                    </a:p>
                    <a:p>
                      <a:pPr>
                        <a:lnSpc>
                          <a:spcPct val="115000"/>
                        </a:lnSpc>
                        <a:spcAft>
                          <a:spcPts val="0"/>
                        </a:spcAft>
                      </a:pPr>
                      <a:r>
                        <a:rPr lang="vi-VN" sz="2000" dirty="0"/>
                        <a:t>Bình tĩnh, tự nhiên, tin tưởng vào quần chúng người dân.</a:t>
                      </a:r>
                    </a:p>
                    <a:p>
                      <a:pPr>
                        <a:lnSpc>
                          <a:spcPct val="115000"/>
                        </a:lnSpc>
                        <a:spcAft>
                          <a:spcPts val="0"/>
                        </a:spcAft>
                      </a:pPr>
                      <a:r>
                        <a:rPr lang="vi-VN" sz="2000" dirty="0"/>
                        <a:t>Hống hách, xấc xược thích quát tháo dọa nạt người d</a:t>
                      </a:r>
                      <a:endParaRPr lang="vi-VN" sz="2000" dirty="0">
                        <a:latin typeface="Arial"/>
                        <a:ea typeface="Times New Roman"/>
                        <a:cs typeface="Times New Roman"/>
                      </a:endParaRPr>
                    </a:p>
                  </a:txBody>
                  <a:tcPr marL="32385" marR="32385" marT="32385" marB="32385">
                    <a:solidFill>
                      <a:schemeClr val="accent3">
                        <a:lumMod val="50000"/>
                      </a:schemeClr>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42844" y="571480"/>
            <a:ext cx="8501122"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7. Ghép lại đoạn văn dưới đây sau khi đã thay những từ in đậm bằng các từ</a:t>
            </a:r>
            <a:r>
              <a:rPr kumimoji="0" lang="vi-VN" sz="2400" b="1" i="0"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vi-VN"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đồng nghĩa cho chính xác hơn</a:t>
            </a:r>
            <a:r>
              <a:rPr kumimoji="0" lang="vi-VN" sz="3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vi-VN" sz="3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Hoàng </a:t>
            </a:r>
            <a:r>
              <a:rPr kumimoji="0" lang="vi-VN"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bê</a:t>
            </a:r>
            <a:r>
              <a:rPr kumimoji="0" lang="vi-VN"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chén nước </a:t>
            </a:r>
            <a:r>
              <a:rPr kumimoji="0" lang="vi-VN"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bảo</a:t>
            </a:r>
            <a:r>
              <a:rPr kumimoji="0" lang="vi-VN"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ông uống. Ông </a:t>
            </a:r>
            <a:r>
              <a:rPr kumimoji="0" lang="vi-VN"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vò</a:t>
            </a:r>
            <a:r>
              <a:rPr kumimoji="0" lang="vi-VN"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đầu Hoàng và bảo: "Cháu của ông ngoan lắm! Thế cháu đã học bài chưa?“</a:t>
            </a: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Hoàng nói với ông: "Cháu vừa </a:t>
            </a:r>
            <a:r>
              <a:rPr kumimoji="0" lang="vi-VN"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thực hành</a:t>
            </a:r>
            <a:r>
              <a:rPr kumimoji="0" lang="vi-VN"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xong bài tập rồi ông ạ!"</a:t>
            </a:r>
            <a:r>
              <a:rPr kumimoji="0" lang="vi-VN" sz="2800" b="0" i="0" u="none" strike="noStrike" cap="none" normalizeH="0" baseline="0" dirty="0" smtClean="0">
                <a:ln>
                  <a:noFill/>
                </a:ln>
                <a:solidFill>
                  <a:schemeClr val="tx1"/>
                </a:solidFill>
                <a:effectLst/>
                <a:latin typeface="Arial" pitchFamily="34" charset="0"/>
                <a:cs typeface="Arial" pitchFamily="34" charset="0"/>
              </a:rPr>
              <a:t> </a:t>
            </a:r>
          </a:p>
        </p:txBody>
      </p:sp>
      <p:sp>
        <p:nvSpPr>
          <p:cNvPr id="5" name="TextBox 4"/>
          <p:cNvSpPr txBox="1"/>
          <p:nvPr/>
        </p:nvSpPr>
        <p:spPr>
          <a:xfrm>
            <a:off x="1285852" y="1500174"/>
            <a:ext cx="928694" cy="523220"/>
          </a:xfrm>
          <a:prstGeom prst="rect">
            <a:avLst/>
          </a:prstGeom>
          <a:solidFill>
            <a:schemeClr val="accent2">
              <a:lumMod val="75000"/>
            </a:schemeClr>
          </a:solidFill>
        </p:spPr>
        <p:txBody>
          <a:bodyPr wrap="square" rtlCol="0">
            <a:spAutoFit/>
          </a:bodyPr>
          <a:lstStyle/>
          <a:p>
            <a:r>
              <a:rPr lang="vi-VN" sz="2800" dirty="0" smtClean="0">
                <a:latin typeface="+mj-lt"/>
              </a:rPr>
              <a:t>bưng</a:t>
            </a:r>
            <a:endParaRPr lang="vi-VN" sz="2800" dirty="0">
              <a:latin typeface="+mj-lt"/>
            </a:endParaRPr>
          </a:p>
        </p:txBody>
      </p:sp>
      <p:sp>
        <p:nvSpPr>
          <p:cNvPr id="6" name="TextBox 5"/>
          <p:cNvSpPr txBox="1"/>
          <p:nvPr/>
        </p:nvSpPr>
        <p:spPr>
          <a:xfrm>
            <a:off x="4071934" y="1500174"/>
            <a:ext cx="785818" cy="523220"/>
          </a:xfrm>
          <a:prstGeom prst="rect">
            <a:avLst/>
          </a:prstGeom>
          <a:solidFill>
            <a:schemeClr val="accent2">
              <a:lumMod val="75000"/>
            </a:schemeClr>
          </a:solidFill>
        </p:spPr>
        <p:txBody>
          <a:bodyPr wrap="square" rtlCol="0">
            <a:spAutoFit/>
          </a:bodyPr>
          <a:lstStyle/>
          <a:p>
            <a:r>
              <a:rPr lang="vi-VN" sz="2800" dirty="0" smtClean="0">
                <a:latin typeface="+mj-lt"/>
              </a:rPr>
              <a:t>mời</a:t>
            </a:r>
            <a:endParaRPr lang="vi-VN" sz="2800" dirty="0">
              <a:latin typeface="+mj-lt"/>
            </a:endParaRPr>
          </a:p>
        </p:txBody>
      </p:sp>
      <p:sp>
        <p:nvSpPr>
          <p:cNvPr id="7" name="TextBox 6"/>
          <p:cNvSpPr txBox="1"/>
          <p:nvPr/>
        </p:nvSpPr>
        <p:spPr>
          <a:xfrm>
            <a:off x="5214942" y="2786058"/>
            <a:ext cx="1714512" cy="646331"/>
          </a:xfrm>
          <a:prstGeom prst="rect">
            <a:avLst/>
          </a:prstGeom>
          <a:solidFill>
            <a:schemeClr val="accent2">
              <a:lumMod val="75000"/>
            </a:schemeClr>
          </a:solidFill>
        </p:spPr>
        <p:txBody>
          <a:bodyPr wrap="square" rtlCol="0">
            <a:spAutoFit/>
          </a:bodyPr>
          <a:lstStyle/>
          <a:p>
            <a:r>
              <a:rPr lang="vi-VN" sz="3600" dirty="0" smtClean="0">
                <a:latin typeface="+mj-lt"/>
              </a:rPr>
              <a:t>làm</a:t>
            </a:r>
            <a:endParaRPr lang="vi-VN" sz="3600" dirty="0">
              <a:latin typeface="+mj-lt"/>
            </a:endParaRPr>
          </a:p>
        </p:txBody>
      </p:sp>
      <p:sp>
        <p:nvSpPr>
          <p:cNvPr id="8" name="TextBox 7"/>
          <p:cNvSpPr txBox="1"/>
          <p:nvPr/>
        </p:nvSpPr>
        <p:spPr>
          <a:xfrm>
            <a:off x="7358082" y="1500174"/>
            <a:ext cx="785818" cy="523220"/>
          </a:xfrm>
          <a:prstGeom prst="rect">
            <a:avLst/>
          </a:prstGeom>
          <a:solidFill>
            <a:schemeClr val="accent2">
              <a:lumMod val="75000"/>
            </a:schemeClr>
          </a:solidFill>
        </p:spPr>
        <p:txBody>
          <a:bodyPr wrap="square" rtlCol="0">
            <a:spAutoFit/>
          </a:bodyPr>
          <a:lstStyle/>
          <a:p>
            <a:r>
              <a:rPr lang="vi-VN" sz="2800" dirty="0" smtClean="0">
                <a:latin typeface="+mj-lt"/>
              </a:rPr>
              <a:t>xoa</a:t>
            </a:r>
            <a:endParaRPr lang="vi-VN" sz="2800" dirty="0">
              <a:latin typeface="+mj-lt"/>
            </a:endParaRPr>
          </a:p>
        </p:txBody>
      </p:sp>
      <p:cxnSp>
        <p:nvCxnSpPr>
          <p:cNvPr id="10" name="Straight Connector 9"/>
          <p:cNvCxnSpPr/>
          <p:nvPr/>
        </p:nvCxnSpPr>
        <p:spPr>
          <a:xfrm>
            <a:off x="1428728" y="1928802"/>
            <a:ext cx="357190"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4071934" y="1928802"/>
            <a:ext cx="571504"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7429520" y="1928802"/>
            <a:ext cx="357190"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286380" y="3286124"/>
            <a:ext cx="1500198"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ox(in)">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71473" y="428604"/>
          <a:ext cx="7929618" cy="6012677"/>
        </p:xfrm>
        <a:graphic>
          <a:graphicData uri="http://schemas.openxmlformats.org/drawingml/2006/table">
            <a:tbl>
              <a:tblPr firstRow="1" bandRow="1">
                <a:tableStyleId>{D7AC3CCA-C797-4891-BE02-D94E43425B78}</a:tableStyleId>
              </a:tblPr>
              <a:tblGrid>
                <a:gridCol w="2643206"/>
                <a:gridCol w="2643206"/>
                <a:gridCol w="2643206"/>
              </a:tblGrid>
              <a:tr h="2964677">
                <a:tc>
                  <a:txBody>
                    <a:bodyPr/>
                    <a:lstStyle/>
                    <a:p>
                      <a:pPr marL="342900" indent="-342900" eaLnBrk="1" hangingPunct="1"/>
                      <a:r>
                        <a:rPr lang="en-US" altLang="en-US" sz="2800" b="1" dirty="0" err="1" smtClean="0">
                          <a:solidFill>
                            <a:srgbClr val="0000FF"/>
                          </a:solidFill>
                        </a:rPr>
                        <a:t>Sắc</a:t>
                      </a:r>
                      <a:r>
                        <a:rPr lang="en-US" altLang="en-US" sz="2800" b="1" dirty="0" smtClean="0">
                          <a:solidFill>
                            <a:srgbClr val="0000FF"/>
                          </a:solidFill>
                        </a:rPr>
                        <a:t> </a:t>
                      </a:r>
                      <a:r>
                        <a:rPr lang="en-US" altLang="en-US" sz="2800" b="1" dirty="0" err="1" smtClean="0">
                          <a:solidFill>
                            <a:srgbClr val="0000FF"/>
                          </a:solidFill>
                        </a:rPr>
                        <a:t>màu</a:t>
                      </a:r>
                      <a:r>
                        <a:rPr lang="en-US" altLang="en-US" sz="2800" b="1" dirty="0" smtClean="0">
                          <a:solidFill>
                            <a:srgbClr val="0000FF"/>
                          </a:solidFill>
                        </a:rPr>
                        <a:t> </a:t>
                      </a:r>
                      <a:r>
                        <a:rPr lang="en-US" altLang="en-US" sz="2800" b="1" dirty="0" err="1" smtClean="0">
                          <a:solidFill>
                            <a:srgbClr val="0000FF"/>
                          </a:solidFill>
                        </a:rPr>
                        <a:t>em</a:t>
                      </a:r>
                      <a:r>
                        <a:rPr lang="en-US" altLang="en-US" sz="2800" b="1" dirty="0" smtClean="0">
                          <a:solidFill>
                            <a:srgbClr val="0000FF"/>
                          </a:solidFill>
                        </a:rPr>
                        <a:t> </a:t>
                      </a:r>
                      <a:r>
                        <a:rPr lang="en-US" altLang="en-US" sz="2800" b="1" dirty="0" err="1" smtClean="0">
                          <a:solidFill>
                            <a:srgbClr val="0000FF"/>
                          </a:solidFill>
                        </a:rPr>
                        <a:t>yêu</a:t>
                      </a:r>
                      <a:endParaRPr lang="en-US" altLang="en-US" sz="2800" b="1" dirty="0" smtClean="0">
                        <a:solidFill>
                          <a:srgbClr val="0000FF"/>
                        </a:solidFill>
                      </a:endParaRPr>
                    </a:p>
                    <a:p>
                      <a:pPr marL="342900" indent="-342900" eaLnBrk="1" hangingPunct="1"/>
                      <a:endParaRPr lang="en-US" altLang="en-US" sz="2800" b="0" dirty="0" smtClean="0">
                        <a:solidFill>
                          <a:srgbClr val="0000FF"/>
                        </a:solidFill>
                      </a:endParaRPr>
                    </a:p>
                    <a:p>
                      <a:pPr marL="342900" indent="-342900" eaLnBrk="1" hangingPunct="1"/>
                      <a:r>
                        <a:rPr lang="en-US" altLang="en-US" sz="2400" b="0" dirty="0" err="1" smtClean="0">
                          <a:solidFill>
                            <a:srgbClr val="0000FF"/>
                          </a:solidFill>
                        </a:rPr>
                        <a:t>Chọn</a:t>
                      </a:r>
                      <a:r>
                        <a:rPr lang="en-US" altLang="en-US" sz="2400" b="0" dirty="0" smtClean="0">
                          <a:solidFill>
                            <a:srgbClr val="0000FF"/>
                          </a:solidFill>
                        </a:rPr>
                        <a:t> </a:t>
                      </a:r>
                      <a:r>
                        <a:rPr lang="en-US" altLang="en-US" sz="2400" b="0" dirty="0" err="1" smtClean="0">
                          <a:solidFill>
                            <a:srgbClr val="0000FF"/>
                          </a:solidFill>
                        </a:rPr>
                        <a:t>hai</a:t>
                      </a:r>
                      <a:r>
                        <a:rPr lang="en-US" altLang="en-US" sz="2400" b="0" dirty="0" smtClean="0">
                          <a:solidFill>
                            <a:srgbClr val="0000FF"/>
                          </a:solidFill>
                        </a:rPr>
                        <a:t> </a:t>
                      </a:r>
                      <a:r>
                        <a:rPr lang="en-US" altLang="en-US" sz="2400" b="0" dirty="0" err="1" smtClean="0">
                          <a:solidFill>
                            <a:srgbClr val="0000FF"/>
                          </a:solidFill>
                        </a:rPr>
                        <a:t>khổ</a:t>
                      </a:r>
                      <a:r>
                        <a:rPr lang="en-US" altLang="en-US" sz="2400" b="0" dirty="0" smtClean="0">
                          <a:solidFill>
                            <a:srgbClr val="0000FF"/>
                          </a:solidFill>
                        </a:rPr>
                        <a:t> </a:t>
                      </a:r>
                      <a:r>
                        <a:rPr lang="en-US" altLang="en-US" sz="2400" b="0" dirty="0" err="1" smtClean="0">
                          <a:solidFill>
                            <a:srgbClr val="0000FF"/>
                          </a:solidFill>
                        </a:rPr>
                        <a:t>thơ</a:t>
                      </a:r>
                      <a:r>
                        <a:rPr lang="en-US" altLang="en-US" sz="2400" b="0" dirty="0" smtClean="0">
                          <a:solidFill>
                            <a:srgbClr val="0000FF"/>
                          </a:solidFill>
                        </a:rPr>
                        <a:t> </a:t>
                      </a:r>
                      <a:r>
                        <a:rPr lang="en-US" altLang="en-US" sz="2400" b="0" dirty="0" err="1" smtClean="0">
                          <a:solidFill>
                            <a:srgbClr val="0000FF"/>
                          </a:solidFill>
                        </a:rPr>
                        <a:t>mà</a:t>
                      </a:r>
                      <a:r>
                        <a:rPr lang="en-US" altLang="en-US" sz="2400" b="0" dirty="0" smtClean="0">
                          <a:solidFill>
                            <a:srgbClr val="0000FF"/>
                          </a:solidFill>
                        </a:rPr>
                        <a:t> </a:t>
                      </a:r>
                      <a:r>
                        <a:rPr lang="en-US" altLang="en-US" sz="2400" b="0" dirty="0" err="1" smtClean="0">
                          <a:solidFill>
                            <a:srgbClr val="0000FF"/>
                          </a:solidFill>
                        </a:rPr>
                        <a:t>em</a:t>
                      </a:r>
                      <a:r>
                        <a:rPr lang="en-US" altLang="en-US" sz="2400" b="0" dirty="0" smtClean="0">
                          <a:solidFill>
                            <a:srgbClr val="0000FF"/>
                          </a:solidFill>
                        </a:rPr>
                        <a:t> </a:t>
                      </a:r>
                      <a:r>
                        <a:rPr lang="en-US" altLang="en-US" sz="2400" b="0" dirty="0" err="1" smtClean="0">
                          <a:solidFill>
                            <a:srgbClr val="0000FF"/>
                          </a:solidFill>
                        </a:rPr>
                        <a:t>thích</a:t>
                      </a:r>
                      <a:endParaRPr lang="vi-VN" sz="2400" b="0" dirty="0"/>
                    </a:p>
                  </a:txBody>
                  <a:tcPr/>
                </a:tc>
                <a:tc>
                  <a:txBody>
                    <a:bodyPr/>
                    <a:lstStyle/>
                    <a:p>
                      <a:pPr eaLnBrk="1" hangingPunct="1">
                        <a:spcBef>
                          <a:spcPct val="50000"/>
                        </a:spcBef>
                      </a:pPr>
                      <a:r>
                        <a:rPr lang="en-US" altLang="en-US" sz="2800" b="1" dirty="0" err="1" smtClean="0">
                          <a:solidFill>
                            <a:srgbClr val="0000FF"/>
                          </a:solidFill>
                        </a:rPr>
                        <a:t>Thư</a:t>
                      </a:r>
                      <a:r>
                        <a:rPr lang="en-US" altLang="en-US" sz="2800" b="1" dirty="0" smtClean="0">
                          <a:solidFill>
                            <a:srgbClr val="0000FF"/>
                          </a:solidFill>
                        </a:rPr>
                        <a:t> </a:t>
                      </a:r>
                      <a:r>
                        <a:rPr lang="en-US" altLang="en-US" sz="2800" b="1" dirty="0" err="1" smtClean="0">
                          <a:solidFill>
                            <a:srgbClr val="0000FF"/>
                          </a:solidFill>
                        </a:rPr>
                        <a:t>gửi</a:t>
                      </a:r>
                      <a:r>
                        <a:rPr lang="en-US" altLang="en-US" sz="2800" b="1" dirty="0" smtClean="0">
                          <a:solidFill>
                            <a:srgbClr val="0000FF"/>
                          </a:solidFill>
                        </a:rPr>
                        <a:t> </a:t>
                      </a:r>
                      <a:r>
                        <a:rPr lang="en-US" altLang="en-US" sz="2800" b="1" dirty="0" err="1" smtClean="0">
                          <a:solidFill>
                            <a:srgbClr val="0000FF"/>
                          </a:solidFill>
                        </a:rPr>
                        <a:t>các</a:t>
                      </a:r>
                      <a:r>
                        <a:rPr lang="en-US" altLang="en-US" sz="2800" b="1" dirty="0" smtClean="0">
                          <a:solidFill>
                            <a:srgbClr val="0000FF"/>
                          </a:solidFill>
                        </a:rPr>
                        <a:t> </a:t>
                      </a:r>
                      <a:r>
                        <a:rPr lang="en-US" altLang="en-US" sz="2800" b="1" dirty="0" err="1" smtClean="0">
                          <a:solidFill>
                            <a:srgbClr val="0000FF"/>
                          </a:solidFill>
                        </a:rPr>
                        <a:t>học</a:t>
                      </a:r>
                      <a:r>
                        <a:rPr lang="en-US" altLang="en-US" sz="2800" b="1" dirty="0" smtClean="0">
                          <a:solidFill>
                            <a:srgbClr val="0000FF"/>
                          </a:solidFill>
                        </a:rPr>
                        <a:t> </a:t>
                      </a:r>
                      <a:r>
                        <a:rPr lang="en-US" altLang="en-US" sz="2800" b="1" dirty="0" err="1" smtClean="0">
                          <a:solidFill>
                            <a:srgbClr val="0000FF"/>
                          </a:solidFill>
                        </a:rPr>
                        <a:t>sinh</a:t>
                      </a:r>
                      <a:endParaRPr lang="en-US" altLang="en-US" sz="2800" b="1" dirty="0" smtClean="0">
                        <a:solidFill>
                          <a:srgbClr val="0000FF"/>
                        </a:solidFill>
                      </a:endParaRPr>
                    </a:p>
                    <a:p>
                      <a:pPr eaLnBrk="1" hangingPunct="1">
                        <a:spcBef>
                          <a:spcPct val="50000"/>
                        </a:spcBef>
                      </a:pPr>
                      <a:r>
                        <a:rPr lang="en-US" altLang="en-US" sz="2400" b="0" dirty="0" smtClean="0">
                          <a:solidFill>
                            <a:srgbClr val="0000FF"/>
                          </a:solidFill>
                        </a:rPr>
                        <a:t>Non </a:t>
                      </a:r>
                      <a:r>
                        <a:rPr lang="en-US" altLang="en-US" sz="2400" b="0" dirty="0" err="1" smtClean="0">
                          <a:solidFill>
                            <a:srgbClr val="0000FF"/>
                          </a:solidFill>
                        </a:rPr>
                        <a:t>sông</a:t>
                      </a:r>
                      <a:r>
                        <a:rPr lang="en-US" altLang="en-US" sz="2400" b="0" dirty="0" smtClean="0">
                          <a:solidFill>
                            <a:srgbClr val="0000FF"/>
                          </a:solidFill>
                        </a:rPr>
                        <a:t> </a:t>
                      </a:r>
                      <a:r>
                        <a:rPr lang="en-US" altLang="en-US" sz="2400" b="0" dirty="0" err="1" smtClean="0">
                          <a:solidFill>
                            <a:srgbClr val="0000FF"/>
                          </a:solidFill>
                        </a:rPr>
                        <a:t>Việt</a:t>
                      </a:r>
                      <a:r>
                        <a:rPr lang="en-US" altLang="en-US" sz="2400" b="0" dirty="0" smtClean="0">
                          <a:solidFill>
                            <a:srgbClr val="0000FF"/>
                          </a:solidFill>
                        </a:rPr>
                        <a:t> Nam …</a:t>
                      </a:r>
                    </a:p>
                    <a:p>
                      <a:pPr eaLnBrk="1" hangingPunct="1">
                        <a:spcBef>
                          <a:spcPct val="50000"/>
                        </a:spcBef>
                      </a:pPr>
                      <a:r>
                        <a:rPr lang="en-US" altLang="en-US" sz="2400" b="0" dirty="0" smtClean="0">
                          <a:solidFill>
                            <a:srgbClr val="0000FF"/>
                          </a:solidFill>
                        </a:rPr>
                        <a:t>ở </a:t>
                      </a:r>
                      <a:r>
                        <a:rPr lang="en-US" altLang="en-US" sz="2400" b="0" dirty="0" err="1" smtClean="0">
                          <a:solidFill>
                            <a:srgbClr val="0000FF"/>
                          </a:solidFill>
                        </a:rPr>
                        <a:t>công</a:t>
                      </a:r>
                      <a:r>
                        <a:rPr lang="en-US" altLang="en-US" sz="2400" b="0" dirty="0" smtClean="0">
                          <a:solidFill>
                            <a:srgbClr val="0000FF"/>
                          </a:solidFill>
                        </a:rPr>
                        <a:t> </a:t>
                      </a:r>
                      <a:r>
                        <a:rPr lang="en-US" altLang="en-US" sz="2400" b="0" dirty="0" err="1" smtClean="0">
                          <a:solidFill>
                            <a:srgbClr val="0000FF"/>
                          </a:solidFill>
                        </a:rPr>
                        <a:t>học</a:t>
                      </a:r>
                      <a:r>
                        <a:rPr lang="en-US" altLang="en-US" sz="2400" b="0" dirty="0" smtClean="0">
                          <a:solidFill>
                            <a:srgbClr val="0000FF"/>
                          </a:solidFill>
                        </a:rPr>
                        <a:t> </a:t>
                      </a:r>
                      <a:r>
                        <a:rPr lang="en-US" altLang="en-US" sz="2400" b="0" dirty="0" err="1" smtClean="0">
                          <a:solidFill>
                            <a:srgbClr val="0000FF"/>
                          </a:solidFill>
                        </a:rPr>
                        <a:t>tập</a:t>
                      </a:r>
                      <a:r>
                        <a:rPr lang="en-US" altLang="en-US" sz="2400" b="0" dirty="0" smtClean="0">
                          <a:solidFill>
                            <a:srgbClr val="0000FF"/>
                          </a:solidFill>
                        </a:rPr>
                        <a:t> </a:t>
                      </a:r>
                      <a:r>
                        <a:rPr lang="en-US" altLang="en-US" sz="2400" b="0" dirty="0" err="1" smtClean="0">
                          <a:solidFill>
                            <a:srgbClr val="0000FF"/>
                          </a:solidFill>
                        </a:rPr>
                        <a:t>của</a:t>
                      </a:r>
                      <a:r>
                        <a:rPr lang="en-US" altLang="en-US" sz="2400" b="0" dirty="0" smtClean="0">
                          <a:solidFill>
                            <a:srgbClr val="0000FF"/>
                          </a:solidFill>
                        </a:rPr>
                        <a:t> </a:t>
                      </a:r>
                      <a:r>
                        <a:rPr lang="en-US" altLang="en-US" sz="2400" b="0" dirty="0" err="1" smtClean="0">
                          <a:solidFill>
                            <a:srgbClr val="0000FF"/>
                          </a:solidFill>
                        </a:rPr>
                        <a:t>các</a:t>
                      </a:r>
                      <a:r>
                        <a:rPr lang="en-US" altLang="en-US" sz="2400" b="0" dirty="0" smtClean="0">
                          <a:solidFill>
                            <a:srgbClr val="0000FF"/>
                          </a:solidFill>
                        </a:rPr>
                        <a:t> </a:t>
                      </a:r>
                      <a:r>
                        <a:rPr lang="en-US" altLang="en-US" sz="2400" b="0" dirty="0" err="1" smtClean="0">
                          <a:solidFill>
                            <a:srgbClr val="0000FF"/>
                          </a:solidFill>
                        </a:rPr>
                        <a:t>em</a:t>
                      </a:r>
                      <a:r>
                        <a:rPr lang="en-US" altLang="en-US" sz="2400" b="0" dirty="0" smtClean="0">
                          <a:solidFill>
                            <a:srgbClr val="0000FF"/>
                          </a:solidFill>
                        </a:rPr>
                        <a:t>.</a:t>
                      </a:r>
                    </a:p>
                    <a:p>
                      <a:endParaRPr lang="vi-VN" dirty="0"/>
                    </a:p>
                  </a:txBody>
                  <a:tcPr/>
                </a:tc>
                <a:tc>
                  <a:txBody>
                    <a:bodyPr/>
                    <a:lstStyle/>
                    <a:p>
                      <a:r>
                        <a:rPr lang="en-US" sz="2800" dirty="0" err="1" smtClean="0">
                          <a:solidFill>
                            <a:schemeClr val="accent1">
                              <a:lumMod val="50000"/>
                            </a:schemeClr>
                          </a:solidFill>
                        </a:rPr>
                        <a:t>Bài</a:t>
                      </a:r>
                      <a:r>
                        <a:rPr lang="en-US" sz="2800" baseline="0" dirty="0" smtClean="0">
                          <a:solidFill>
                            <a:schemeClr val="accent1">
                              <a:lumMod val="50000"/>
                            </a:schemeClr>
                          </a:solidFill>
                        </a:rPr>
                        <a:t> ca </a:t>
                      </a:r>
                      <a:r>
                        <a:rPr lang="en-US" sz="2800" baseline="0" dirty="0" err="1" smtClean="0">
                          <a:solidFill>
                            <a:schemeClr val="accent1">
                              <a:lumMod val="50000"/>
                            </a:schemeClr>
                          </a:solidFill>
                        </a:rPr>
                        <a:t>về</a:t>
                      </a:r>
                      <a:r>
                        <a:rPr lang="en-US" sz="2800" baseline="0" dirty="0" smtClean="0">
                          <a:solidFill>
                            <a:schemeClr val="accent1">
                              <a:lumMod val="50000"/>
                            </a:schemeClr>
                          </a:solidFill>
                        </a:rPr>
                        <a:t> </a:t>
                      </a:r>
                      <a:r>
                        <a:rPr lang="en-US" sz="2800" baseline="0" dirty="0" err="1" smtClean="0">
                          <a:solidFill>
                            <a:schemeClr val="accent1">
                              <a:lumMod val="50000"/>
                            </a:schemeClr>
                          </a:solidFill>
                        </a:rPr>
                        <a:t>trái</a:t>
                      </a:r>
                      <a:r>
                        <a:rPr lang="en-US" sz="2800" baseline="0" dirty="0" smtClean="0">
                          <a:solidFill>
                            <a:schemeClr val="accent1">
                              <a:lumMod val="50000"/>
                            </a:schemeClr>
                          </a:solidFill>
                        </a:rPr>
                        <a:t> </a:t>
                      </a:r>
                      <a:r>
                        <a:rPr lang="en-US" sz="2800" baseline="0" dirty="0" err="1" smtClean="0">
                          <a:solidFill>
                            <a:schemeClr val="accent1">
                              <a:lumMod val="50000"/>
                            </a:schemeClr>
                          </a:solidFill>
                        </a:rPr>
                        <a:t>đất</a:t>
                      </a:r>
                      <a:r>
                        <a:rPr lang="en-US" sz="2800" baseline="0" dirty="0" smtClean="0">
                          <a:solidFill>
                            <a:schemeClr val="accent1">
                              <a:lumMod val="50000"/>
                            </a:schemeClr>
                          </a:solidFill>
                        </a:rPr>
                        <a:t>.</a:t>
                      </a:r>
                    </a:p>
                    <a:p>
                      <a:r>
                        <a:rPr lang="en-US" sz="2400" b="0" baseline="0" dirty="0" err="1" smtClean="0">
                          <a:solidFill>
                            <a:schemeClr val="accent1">
                              <a:lumMod val="50000"/>
                            </a:schemeClr>
                          </a:solidFill>
                        </a:rPr>
                        <a:t>Đọc</a:t>
                      </a:r>
                      <a:r>
                        <a:rPr lang="en-US" sz="2400" b="0" baseline="0" dirty="0" smtClean="0">
                          <a:solidFill>
                            <a:schemeClr val="accent1">
                              <a:lumMod val="50000"/>
                            </a:schemeClr>
                          </a:solidFill>
                        </a:rPr>
                        <a:t> 2 </a:t>
                      </a:r>
                      <a:r>
                        <a:rPr lang="en-US" sz="2400" b="0" baseline="0" dirty="0" err="1" smtClean="0">
                          <a:solidFill>
                            <a:schemeClr val="accent1">
                              <a:lumMod val="50000"/>
                            </a:schemeClr>
                          </a:solidFill>
                        </a:rPr>
                        <a:t>khổ</a:t>
                      </a:r>
                      <a:r>
                        <a:rPr lang="en-US" sz="2400" b="0" baseline="0" dirty="0" smtClean="0">
                          <a:solidFill>
                            <a:schemeClr val="accent1">
                              <a:lumMod val="50000"/>
                            </a:schemeClr>
                          </a:solidFill>
                        </a:rPr>
                        <a:t> </a:t>
                      </a:r>
                      <a:r>
                        <a:rPr lang="en-US" sz="2400" b="0" baseline="0" dirty="0" err="1" smtClean="0">
                          <a:solidFill>
                            <a:schemeClr val="accent1">
                              <a:lumMod val="50000"/>
                            </a:schemeClr>
                          </a:solidFill>
                        </a:rPr>
                        <a:t>thơ</a:t>
                      </a:r>
                      <a:r>
                        <a:rPr lang="en-US" sz="2400" b="0" baseline="0" dirty="0" smtClean="0">
                          <a:solidFill>
                            <a:schemeClr val="accent1">
                              <a:lumMod val="50000"/>
                            </a:schemeClr>
                          </a:solidFill>
                        </a:rPr>
                        <a:t> </a:t>
                      </a:r>
                      <a:r>
                        <a:rPr lang="en-US" sz="2400" b="0" baseline="0" dirty="0" err="1" smtClean="0">
                          <a:solidFill>
                            <a:schemeClr val="accent1">
                              <a:lumMod val="50000"/>
                            </a:schemeClr>
                          </a:solidFill>
                        </a:rPr>
                        <a:t>mà</a:t>
                      </a:r>
                      <a:r>
                        <a:rPr lang="en-US" sz="2400" b="0" baseline="0" dirty="0" smtClean="0">
                          <a:solidFill>
                            <a:schemeClr val="accent1">
                              <a:lumMod val="50000"/>
                            </a:schemeClr>
                          </a:solidFill>
                        </a:rPr>
                        <a:t> </a:t>
                      </a:r>
                      <a:r>
                        <a:rPr lang="en-US" sz="2400" b="0" baseline="0" dirty="0" err="1" smtClean="0">
                          <a:solidFill>
                            <a:schemeClr val="accent1">
                              <a:lumMod val="50000"/>
                            </a:schemeClr>
                          </a:solidFill>
                        </a:rPr>
                        <a:t>em</a:t>
                      </a:r>
                      <a:r>
                        <a:rPr lang="en-US" sz="2400" b="0" baseline="0" dirty="0" smtClean="0">
                          <a:solidFill>
                            <a:schemeClr val="accent1">
                              <a:lumMod val="50000"/>
                            </a:schemeClr>
                          </a:solidFill>
                        </a:rPr>
                        <a:t> </a:t>
                      </a:r>
                      <a:r>
                        <a:rPr lang="en-US" sz="2400" b="0" baseline="0" dirty="0" err="1" smtClean="0">
                          <a:solidFill>
                            <a:schemeClr val="accent1">
                              <a:lumMod val="50000"/>
                            </a:schemeClr>
                          </a:solidFill>
                        </a:rPr>
                        <a:t>thích</a:t>
                      </a:r>
                      <a:endParaRPr lang="vi-VN" sz="2400" b="0" dirty="0">
                        <a:solidFill>
                          <a:schemeClr val="accent1">
                            <a:lumMod val="50000"/>
                          </a:schemeClr>
                        </a:solidFill>
                      </a:endParaRPr>
                    </a:p>
                  </a:txBody>
                  <a:tcPr/>
                </a:tc>
              </a:tr>
              <a:tr h="2964677">
                <a:tc>
                  <a:txBody>
                    <a:bodyPr/>
                    <a:lstStyle/>
                    <a:p>
                      <a:r>
                        <a:rPr lang="en-US" sz="3200" dirty="0" smtClean="0">
                          <a:solidFill>
                            <a:srgbClr val="FF0000"/>
                          </a:solidFill>
                        </a:rPr>
                        <a:t>Ê</a:t>
                      </a:r>
                      <a:r>
                        <a:rPr lang="en-US" sz="3200" baseline="0" dirty="0" smtClean="0">
                          <a:solidFill>
                            <a:srgbClr val="FF0000"/>
                          </a:solidFill>
                        </a:rPr>
                        <a:t> – mi  - </a:t>
                      </a:r>
                      <a:r>
                        <a:rPr lang="en-US" sz="3200" baseline="0" dirty="0" err="1" smtClean="0">
                          <a:solidFill>
                            <a:srgbClr val="FF0000"/>
                          </a:solidFill>
                        </a:rPr>
                        <a:t>li</a:t>
                      </a:r>
                      <a:r>
                        <a:rPr lang="en-US" sz="3200" baseline="0" dirty="0" smtClean="0">
                          <a:solidFill>
                            <a:srgbClr val="FF0000"/>
                          </a:solidFill>
                        </a:rPr>
                        <a:t>, con…</a:t>
                      </a:r>
                    </a:p>
                    <a:p>
                      <a:endParaRPr lang="en-US" sz="2400" baseline="0" dirty="0" smtClean="0"/>
                    </a:p>
                    <a:p>
                      <a:r>
                        <a:rPr lang="en-US" sz="2400" baseline="0" dirty="0" err="1" smtClean="0"/>
                        <a:t>Đọc</a:t>
                      </a:r>
                      <a:r>
                        <a:rPr lang="en-US" sz="2400" baseline="0" dirty="0" smtClean="0"/>
                        <a:t> </a:t>
                      </a:r>
                      <a:r>
                        <a:rPr lang="en-US" sz="2400" baseline="0" dirty="0" err="1" smtClean="0"/>
                        <a:t>khổ</a:t>
                      </a:r>
                      <a:r>
                        <a:rPr lang="en-US" sz="2400" baseline="0" dirty="0" smtClean="0"/>
                        <a:t> </a:t>
                      </a:r>
                      <a:r>
                        <a:rPr lang="en-US" sz="2400" baseline="0" dirty="0" err="1" smtClean="0"/>
                        <a:t>thơ</a:t>
                      </a:r>
                      <a:r>
                        <a:rPr lang="en-US" sz="2400" baseline="0" dirty="0" smtClean="0"/>
                        <a:t> </a:t>
                      </a:r>
                      <a:r>
                        <a:rPr lang="en-US" sz="2400" baseline="0" dirty="0" err="1" smtClean="0"/>
                        <a:t>thứ</a:t>
                      </a:r>
                      <a:r>
                        <a:rPr lang="en-US" sz="2400" baseline="0" dirty="0" smtClean="0"/>
                        <a:t> 3 </a:t>
                      </a:r>
                      <a:r>
                        <a:rPr lang="en-US" sz="2400" baseline="0" dirty="0" err="1" smtClean="0"/>
                        <a:t>và</a:t>
                      </a:r>
                      <a:r>
                        <a:rPr lang="en-US" sz="2400" baseline="0" dirty="0" smtClean="0"/>
                        <a:t> </a:t>
                      </a:r>
                      <a:r>
                        <a:rPr lang="en-US" sz="2400" baseline="0" dirty="0" err="1" smtClean="0"/>
                        <a:t>thứ</a:t>
                      </a:r>
                      <a:r>
                        <a:rPr lang="en-US" sz="2400" baseline="0" dirty="0" smtClean="0"/>
                        <a:t> 4</a:t>
                      </a:r>
                      <a:endParaRPr lang="vi-VN"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err="1" smtClean="0">
                          <a:solidFill>
                            <a:srgbClr val="FF0000"/>
                          </a:solidFill>
                        </a:rPr>
                        <a:t>Tiếng</a:t>
                      </a:r>
                      <a:r>
                        <a:rPr lang="en-US" sz="2800" dirty="0" smtClean="0">
                          <a:solidFill>
                            <a:srgbClr val="FF0000"/>
                          </a:solidFill>
                        </a:rPr>
                        <a:t> </a:t>
                      </a:r>
                      <a:r>
                        <a:rPr lang="en-US" sz="2800" dirty="0" err="1" smtClean="0">
                          <a:solidFill>
                            <a:srgbClr val="FF0000"/>
                          </a:solidFill>
                        </a:rPr>
                        <a:t>đàn</a:t>
                      </a:r>
                      <a:r>
                        <a:rPr lang="en-US" sz="2800" baseline="0" dirty="0" smtClean="0">
                          <a:solidFill>
                            <a:srgbClr val="FF0000"/>
                          </a:solidFill>
                        </a:rPr>
                        <a:t> </a:t>
                      </a:r>
                      <a:r>
                        <a:rPr lang="en-US" sz="2800" baseline="0" dirty="0" err="1" smtClean="0">
                          <a:solidFill>
                            <a:srgbClr val="FF0000"/>
                          </a:solidFill>
                        </a:rPr>
                        <a:t>Ba</a:t>
                      </a:r>
                      <a:r>
                        <a:rPr lang="en-US" sz="2800" baseline="0" dirty="0" smtClean="0">
                          <a:solidFill>
                            <a:srgbClr val="FF0000"/>
                          </a:solidFill>
                        </a:rPr>
                        <a:t>- la- </a:t>
                      </a:r>
                      <a:r>
                        <a:rPr lang="en-US" sz="2800" baseline="0" dirty="0" err="1" smtClean="0">
                          <a:solidFill>
                            <a:srgbClr val="FF0000"/>
                          </a:solidFill>
                        </a:rPr>
                        <a:t>lai</a:t>
                      </a:r>
                      <a:r>
                        <a:rPr lang="en-US" sz="2800" baseline="0" dirty="0" smtClean="0">
                          <a:solidFill>
                            <a:srgbClr val="FF0000"/>
                          </a:solidFill>
                        </a:rPr>
                        <a:t> – ca </a:t>
                      </a:r>
                      <a:r>
                        <a:rPr lang="en-US" sz="2800" baseline="0" dirty="0" err="1" smtClean="0">
                          <a:solidFill>
                            <a:srgbClr val="FF0000"/>
                          </a:solidFill>
                        </a:rPr>
                        <a:t>trên</a:t>
                      </a:r>
                      <a:r>
                        <a:rPr lang="en-US" sz="2800" baseline="0" dirty="0" smtClean="0">
                          <a:solidFill>
                            <a:srgbClr val="FF0000"/>
                          </a:solidFill>
                        </a:rPr>
                        <a:t> </a:t>
                      </a:r>
                      <a:r>
                        <a:rPr lang="en-US" sz="2800" baseline="0" dirty="0" err="1" smtClean="0">
                          <a:solidFill>
                            <a:srgbClr val="FF0000"/>
                          </a:solidFill>
                        </a:rPr>
                        <a:t>sông</a:t>
                      </a:r>
                      <a:r>
                        <a:rPr lang="en-US" sz="2800" baseline="0" dirty="0" smtClean="0">
                          <a:solidFill>
                            <a:srgbClr val="FF0000"/>
                          </a:solidFill>
                        </a:rPr>
                        <a:t> </a:t>
                      </a:r>
                      <a:r>
                        <a:rPr lang="en-US" sz="2800" baseline="0" dirty="0" err="1" smtClean="0">
                          <a:solidFill>
                            <a:srgbClr val="FF0000"/>
                          </a:solidFill>
                        </a:rPr>
                        <a:t>Đà</a:t>
                      </a:r>
                      <a:r>
                        <a:rPr lang="en-US" sz="2800" baseline="0" dirty="0" smtClean="0">
                          <a:solidFill>
                            <a:srgbClr val="FF0000"/>
                          </a:solidFill>
                        </a:rPr>
                        <a:t>.</a:t>
                      </a:r>
                      <a:r>
                        <a:rPr lang="en-US" sz="2800" b="0" baseline="0" dirty="0" smtClean="0">
                          <a:solidFill>
                            <a:schemeClr val="accent1">
                              <a:lumMod val="50000"/>
                            </a:schemeClr>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0" baseline="0" dirty="0" err="1" smtClean="0">
                          <a:solidFill>
                            <a:schemeClr val="accent1">
                              <a:lumMod val="50000"/>
                            </a:schemeClr>
                          </a:solidFill>
                        </a:rPr>
                        <a:t>Đọc</a:t>
                      </a:r>
                      <a:r>
                        <a:rPr lang="en-US" sz="2800" b="0" baseline="0" dirty="0" smtClean="0">
                          <a:solidFill>
                            <a:schemeClr val="accent1">
                              <a:lumMod val="50000"/>
                            </a:schemeClr>
                          </a:solidFill>
                        </a:rPr>
                        <a:t> 1 </a:t>
                      </a:r>
                      <a:r>
                        <a:rPr lang="en-US" sz="2800" b="0" baseline="0" dirty="0" err="1" smtClean="0">
                          <a:solidFill>
                            <a:schemeClr val="accent1">
                              <a:lumMod val="50000"/>
                            </a:schemeClr>
                          </a:solidFill>
                        </a:rPr>
                        <a:t>khổ</a:t>
                      </a:r>
                      <a:r>
                        <a:rPr lang="en-US" sz="2800" b="0" baseline="0" dirty="0" smtClean="0">
                          <a:solidFill>
                            <a:schemeClr val="accent1">
                              <a:lumMod val="50000"/>
                            </a:schemeClr>
                          </a:solidFill>
                        </a:rPr>
                        <a:t> </a:t>
                      </a:r>
                      <a:r>
                        <a:rPr lang="en-US" sz="2800" b="0" baseline="0" dirty="0" err="1" smtClean="0">
                          <a:solidFill>
                            <a:schemeClr val="accent1">
                              <a:lumMod val="50000"/>
                            </a:schemeClr>
                          </a:solidFill>
                        </a:rPr>
                        <a:t>thơ</a:t>
                      </a:r>
                      <a:r>
                        <a:rPr lang="en-US" sz="2800" b="0" baseline="0" dirty="0" smtClean="0">
                          <a:solidFill>
                            <a:schemeClr val="accent1">
                              <a:lumMod val="50000"/>
                            </a:schemeClr>
                          </a:solidFill>
                        </a:rPr>
                        <a:t> </a:t>
                      </a:r>
                      <a:r>
                        <a:rPr lang="en-US" sz="2800" b="0" baseline="0" dirty="0" err="1" smtClean="0">
                          <a:solidFill>
                            <a:schemeClr val="accent1">
                              <a:lumMod val="50000"/>
                            </a:schemeClr>
                          </a:solidFill>
                        </a:rPr>
                        <a:t>mà</a:t>
                      </a:r>
                      <a:r>
                        <a:rPr lang="en-US" sz="2800" b="0" baseline="0" dirty="0" smtClean="0">
                          <a:solidFill>
                            <a:schemeClr val="accent1">
                              <a:lumMod val="50000"/>
                            </a:schemeClr>
                          </a:solidFill>
                        </a:rPr>
                        <a:t> </a:t>
                      </a:r>
                      <a:r>
                        <a:rPr lang="en-US" sz="2800" b="0" baseline="0" dirty="0" err="1" smtClean="0">
                          <a:solidFill>
                            <a:schemeClr val="accent1">
                              <a:lumMod val="50000"/>
                            </a:schemeClr>
                          </a:solidFill>
                        </a:rPr>
                        <a:t>em</a:t>
                      </a:r>
                      <a:r>
                        <a:rPr lang="en-US" sz="2800" b="0" baseline="0" dirty="0" smtClean="0">
                          <a:solidFill>
                            <a:schemeClr val="accent1">
                              <a:lumMod val="50000"/>
                            </a:schemeClr>
                          </a:solidFill>
                        </a:rPr>
                        <a:t> </a:t>
                      </a:r>
                      <a:r>
                        <a:rPr lang="en-US" sz="2800" b="0" baseline="0" dirty="0" err="1" smtClean="0">
                          <a:solidFill>
                            <a:schemeClr val="accent1">
                              <a:lumMod val="50000"/>
                            </a:schemeClr>
                          </a:solidFill>
                        </a:rPr>
                        <a:t>thích</a:t>
                      </a:r>
                      <a:endParaRPr lang="vi-VN" sz="2800" b="0" dirty="0" smtClean="0">
                        <a:solidFill>
                          <a:schemeClr val="accent1">
                            <a:lumMod val="50000"/>
                          </a:schemeClr>
                        </a:solidFill>
                      </a:endParaRPr>
                    </a:p>
                    <a:p>
                      <a:endParaRPr lang="vi-VN" sz="2800" dirty="0">
                        <a:solidFill>
                          <a:srgbClr val="FF0000"/>
                        </a:solidFill>
                      </a:endParaRPr>
                    </a:p>
                  </a:txBody>
                  <a:tcPr/>
                </a:tc>
                <a:tc>
                  <a:txBody>
                    <a:bodyPr/>
                    <a:lstStyle/>
                    <a:p>
                      <a:r>
                        <a:rPr lang="en-US" sz="2800" dirty="0" err="1" smtClean="0">
                          <a:solidFill>
                            <a:srgbClr val="FF0000"/>
                          </a:solidFill>
                        </a:rPr>
                        <a:t>Trước</a:t>
                      </a:r>
                      <a:r>
                        <a:rPr lang="en-US" sz="2800" dirty="0" smtClean="0">
                          <a:solidFill>
                            <a:srgbClr val="FF0000"/>
                          </a:solidFill>
                        </a:rPr>
                        <a:t> </a:t>
                      </a:r>
                      <a:r>
                        <a:rPr lang="en-US" sz="2800" dirty="0" err="1" smtClean="0">
                          <a:solidFill>
                            <a:srgbClr val="FF0000"/>
                          </a:solidFill>
                        </a:rPr>
                        <a:t>cổng</a:t>
                      </a:r>
                      <a:r>
                        <a:rPr lang="en-US" sz="2800" baseline="0" dirty="0" smtClean="0">
                          <a:solidFill>
                            <a:srgbClr val="FF0000"/>
                          </a:solidFill>
                        </a:rPr>
                        <a:t> </a:t>
                      </a:r>
                      <a:r>
                        <a:rPr lang="en-US" sz="2800" baseline="0" dirty="0" err="1" smtClean="0">
                          <a:solidFill>
                            <a:srgbClr val="FF0000"/>
                          </a:solidFill>
                        </a:rPr>
                        <a:t>trời</a:t>
                      </a:r>
                      <a:r>
                        <a:rPr lang="en-US" sz="2800" baseline="0" dirty="0" smtClean="0">
                          <a:solidFill>
                            <a:srgbClr val="FF0000"/>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800" b="0" baseline="0" dirty="0" smtClean="0">
                        <a:solidFill>
                          <a:schemeClr val="accent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800" b="0" baseline="0" dirty="0" err="1" smtClean="0">
                          <a:solidFill>
                            <a:schemeClr val="accent1">
                              <a:lumMod val="50000"/>
                            </a:schemeClr>
                          </a:solidFill>
                        </a:rPr>
                        <a:t>Đọc</a:t>
                      </a:r>
                      <a:r>
                        <a:rPr lang="en-US" sz="2800" b="0" baseline="0" dirty="0" smtClean="0">
                          <a:solidFill>
                            <a:schemeClr val="accent1">
                              <a:lumMod val="50000"/>
                            </a:schemeClr>
                          </a:solidFill>
                        </a:rPr>
                        <a:t> 2 </a:t>
                      </a:r>
                      <a:r>
                        <a:rPr lang="en-US" sz="2800" b="0" baseline="0" dirty="0" err="1" smtClean="0">
                          <a:solidFill>
                            <a:schemeClr val="accent1">
                              <a:lumMod val="50000"/>
                            </a:schemeClr>
                          </a:solidFill>
                        </a:rPr>
                        <a:t>khổ</a:t>
                      </a:r>
                      <a:r>
                        <a:rPr lang="en-US" sz="2800" b="0" baseline="0" dirty="0" smtClean="0">
                          <a:solidFill>
                            <a:schemeClr val="accent1">
                              <a:lumMod val="50000"/>
                            </a:schemeClr>
                          </a:solidFill>
                        </a:rPr>
                        <a:t> </a:t>
                      </a:r>
                      <a:r>
                        <a:rPr lang="en-US" sz="2800" b="0" baseline="0" dirty="0" err="1" smtClean="0">
                          <a:solidFill>
                            <a:schemeClr val="accent1">
                              <a:lumMod val="50000"/>
                            </a:schemeClr>
                          </a:solidFill>
                        </a:rPr>
                        <a:t>thơ</a:t>
                      </a:r>
                      <a:r>
                        <a:rPr lang="en-US" sz="2800" b="0" baseline="0" dirty="0" smtClean="0">
                          <a:solidFill>
                            <a:schemeClr val="accent1">
                              <a:lumMod val="50000"/>
                            </a:schemeClr>
                          </a:solidFill>
                        </a:rPr>
                        <a:t> </a:t>
                      </a:r>
                      <a:r>
                        <a:rPr lang="en-US" sz="2800" b="0" baseline="0" dirty="0" err="1" smtClean="0">
                          <a:solidFill>
                            <a:schemeClr val="accent1">
                              <a:lumMod val="50000"/>
                            </a:schemeClr>
                          </a:solidFill>
                        </a:rPr>
                        <a:t>mà</a:t>
                      </a:r>
                      <a:r>
                        <a:rPr lang="en-US" sz="2800" b="0" baseline="0" dirty="0" smtClean="0">
                          <a:solidFill>
                            <a:schemeClr val="accent1">
                              <a:lumMod val="50000"/>
                            </a:schemeClr>
                          </a:solidFill>
                        </a:rPr>
                        <a:t> </a:t>
                      </a:r>
                      <a:r>
                        <a:rPr lang="en-US" sz="2800" b="0" baseline="0" dirty="0" err="1" smtClean="0">
                          <a:solidFill>
                            <a:schemeClr val="accent1">
                              <a:lumMod val="50000"/>
                            </a:schemeClr>
                          </a:solidFill>
                        </a:rPr>
                        <a:t>em</a:t>
                      </a:r>
                      <a:r>
                        <a:rPr lang="en-US" sz="2800" b="0" baseline="0" dirty="0" smtClean="0">
                          <a:solidFill>
                            <a:schemeClr val="accent1">
                              <a:lumMod val="50000"/>
                            </a:schemeClr>
                          </a:solidFill>
                        </a:rPr>
                        <a:t> </a:t>
                      </a:r>
                      <a:r>
                        <a:rPr lang="en-US" sz="2800" b="0" baseline="0" dirty="0" err="1" smtClean="0">
                          <a:solidFill>
                            <a:schemeClr val="accent1">
                              <a:lumMod val="50000"/>
                            </a:schemeClr>
                          </a:solidFill>
                        </a:rPr>
                        <a:t>thích</a:t>
                      </a:r>
                      <a:endParaRPr lang="vi-VN" sz="2800" b="0" dirty="0" smtClean="0">
                        <a:solidFill>
                          <a:schemeClr val="accent1">
                            <a:lumMod val="50000"/>
                          </a:schemeClr>
                        </a:solidFill>
                      </a:endParaRPr>
                    </a:p>
                    <a:p>
                      <a:endParaRPr lang="vi-VN" sz="2800" dirty="0">
                        <a:solidFill>
                          <a:srgbClr val="FF0000"/>
                        </a:solidFill>
                      </a:endParaRPr>
                    </a:p>
                  </a:txBody>
                  <a:tcPr/>
                </a:tc>
              </a:tr>
            </a:tbl>
          </a:graphicData>
        </a:graphic>
      </p:graphicFrame>
      <p:pic>
        <p:nvPicPr>
          <p:cNvPr id="7" name="Picture 82"/>
          <p:cNvPicPr>
            <a:picLocks noChangeAspect="1" noChangeArrowheads="1"/>
          </p:cNvPicPr>
          <p:nvPr/>
        </p:nvPicPr>
        <p:blipFill>
          <a:blip r:embed="rId3"/>
          <a:srcRect l="55000" t="12666" r="23000" b="53999"/>
          <a:stretch>
            <a:fillRect/>
          </a:stretch>
        </p:blipFill>
        <p:spPr bwMode="auto">
          <a:xfrm>
            <a:off x="571472" y="428604"/>
            <a:ext cx="2643206" cy="3071834"/>
          </a:xfrm>
          <a:prstGeom prst="rect">
            <a:avLst/>
          </a:prstGeom>
          <a:noFill/>
          <a:ln w="9525">
            <a:noFill/>
            <a:miter lim="800000"/>
            <a:headEnd/>
            <a:tailEnd/>
          </a:ln>
        </p:spPr>
      </p:pic>
      <p:pic>
        <p:nvPicPr>
          <p:cNvPr id="9" name="Picture 82"/>
          <p:cNvPicPr>
            <a:picLocks noChangeAspect="1" noChangeArrowheads="1"/>
          </p:cNvPicPr>
          <p:nvPr/>
        </p:nvPicPr>
        <p:blipFill>
          <a:blip r:embed="rId3"/>
          <a:srcRect l="55000" t="12666" r="23000" b="53999"/>
          <a:stretch>
            <a:fillRect/>
          </a:stretch>
        </p:blipFill>
        <p:spPr bwMode="auto">
          <a:xfrm>
            <a:off x="3214678" y="428604"/>
            <a:ext cx="2643206" cy="3071834"/>
          </a:xfrm>
          <a:prstGeom prst="rect">
            <a:avLst/>
          </a:prstGeom>
          <a:noFill/>
          <a:ln w="9525">
            <a:noFill/>
            <a:miter lim="800000"/>
            <a:headEnd/>
            <a:tailEnd/>
          </a:ln>
        </p:spPr>
      </p:pic>
      <p:pic>
        <p:nvPicPr>
          <p:cNvPr id="10" name="Picture 82"/>
          <p:cNvPicPr>
            <a:picLocks noChangeAspect="1" noChangeArrowheads="1"/>
          </p:cNvPicPr>
          <p:nvPr/>
        </p:nvPicPr>
        <p:blipFill>
          <a:blip r:embed="rId3"/>
          <a:srcRect l="55000" t="12666" r="23000" b="53999"/>
          <a:stretch>
            <a:fillRect/>
          </a:stretch>
        </p:blipFill>
        <p:spPr bwMode="auto">
          <a:xfrm>
            <a:off x="5857884" y="428604"/>
            <a:ext cx="2643206" cy="3071834"/>
          </a:xfrm>
          <a:prstGeom prst="rect">
            <a:avLst/>
          </a:prstGeom>
          <a:noFill/>
          <a:ln w="9525">
            <a:noFill/>
            <a:miter lim="800000"/>
            <a:headEnd/>
            <a:tailEnd/>
          </a:ln>
        </p:spPr>
      </p:pic>
      <p:sp>
        <p:nvSpPr>
          <p:cNvPr id="14" name="Rectangle 83"/>
          <p:cNvSpPr>
            <a:spLocks noChangeArrowheads="1"/>
          </p:cNvSpPr>
          <p:nvPr/>
        </p:nvSpPr>
        <p:spPr bwMode="auto">
          <a:xfrm>
            <a:off x="1500166" y="1500174"/>
            <a:ext cx="822325" cy="796925"/>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altLang="en-US" sz="3600" b="1" dirty="0">
                <a:solidFill>
                  <a:srgbClr val="FF3300"/>
                </a:solidFill>
              </a:rPr>
              <a:t>1</a:t>
            </a:r>
            <a:endParaRPr lang="en-US" altLang="en-US" dirty="0"/>
          </a:p>
        </p:txBody>
      </p:sp>
      <p:sp>
        <p:nvSpPr>
          <p:cNvPr id="15" name="Rectangle 83"/>
          <p:cNvSpPr>
            <a:spLocks noChangeArrowheads="1"/>
          </p:cNvSpPr>
          <p:nvPr/>
        </p:nvSpPr>
        <p:spPr bwMode="auto">
          <a:xfrm>
            <a:off x="4143372" y="1500174"/>
            <a:ext cx="822325" cy="796925"/>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altLang="en-US" sz="3600" b="1" dirty="0">
                <a:solidFill>
                  <a:srgbClr val="FF3300"/>
                </a:solidFill>
              </a:rPr>
              <a:t>2</a:t>
            </a:r>
            <a:endParaRPr lang="en-US" altLang="en-US" dirty="0"/>
          </a:p>
        </p:txBody>
      </p:sp>
      <p:sp>
        <p:nvSpPr>
          <p:cNvPr id="16" name="Rectangle 83"/>
          <p:cNvSpPr>
            <a:spLocks noChangeArrowheads="1"/>
          </p:cNvSpPr>
          <p:nvPr/>
        </p:nvSpPr>
        <p:spPr bwMode="auto">
          <a:xfrm>
            <a:off x="6715140" y="1500174"/>
            <a:ext cx="822325" cy="796925"/>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altLang="en-US" sz="3600" b="1" dirty="0">
                <a:solidFill>
                  <a:srgbClr val="FF3300"/>
                </a:solidFill>
              </a:rPr>
              <a:t>3</a:t>
            </a:r>
            <a:endParaRPr lang="en-US" altLang="en-US" dirty="0"/>
          </a:p>
        </p:txBody>
      </p:sp>
      <p:sp>
        <p:nvSpPr>
          <p:cNvPr id="20" name="Oval 45"/>
          <p:cNvSpPr>
            <a:spLocks noChangeArrowheads="1"/>
          </p:cNvSpPr>
          <p:nvPr/>
        </p:nvSpPr>
        <p:spPr bwMode="auto">
          <a:xfrm>
            <a:off x="2333625" y="66675"/>
            <a:ext cx="3886200" cy="1447800"/>
          </a:xfrm>
          <a:prstGeom prst="ellipse">
            <a:avLst/>
          </a:prstGeom>
          <a:gradFill rotWithShape="1">
            <a:gsLst>
              <a:gs pos="0">
                <a:srgbClr val="CCFFFF"/>
              </a:gs>
              <a:gs pos="100000">
                <a:srgbClr val="CCFF33"/>
              </a:gs>
            </a:gsLst>
            <a:path path="shape">
              <a:fillToRect l="50000" t="50000" r="50000" b="50000"/>
            </a:path>
          </a:gradFill>
          <a:ln w="38100">
            <a:solidFill>
              <a:srgbClr val="FF3300"/>
            </a:solidFill>
            <a:round/>
            <a:headEnd/>
            <a:tailEnd/>
          </a:ln>
        </p:spPr>
        <p:txBody>
          <a:bodyPr wrap="none" anchor="ctr"/>
          <a:lstStyle/>
          <a:p>
            <a:pPr algn="ctr" eaLnBrk="1" hangingPunct="1"/>
            <a:r>
              <a:rPr lang="en-US" altLang="en-US" sz="4000" b="1" i="1" dirty="0" smtClean="0">
                <a:solidFill>
                  <a:srgbClr val="FF0000"/>
                </a:solidFill>
              </a:rPr>
              <a:t>CHỌN Ô </a:t>
            </a:r>
            <a:r>
              <a:rPr lang="en-US" altLang="en-US" sz="4000" b="1" i="1" dirty="0">
                <a:solidFill>
                  <a:srgbClr val="FF0000"/>
                </a:solidFill>
              </a:rPr>
              <a:t>CỬA </a:t>
            </a:r>
            <a:endParaRPr lang="en-US" altLang="en-US" sz="4000" b="1" i="1" dirty="0" smtClean="0">
              <a:solidFill>
                <a:srgbClr val="FF0000"/>
              </a:solidFill>
            </a:endParaRPr>
          </a:p>
          <a:p>
            <a:pPr algn="ctr" eaLnBrk="1" hangingPunct="1"/>
            <a:r>
              <a:rPr lang="en-US" altLang="en-US" sz="1600" b="1" i="1" dirty="0" err="1" smtClean="0">
                <a:solidFill>
                  <a:srgbClr val="FF0000"/>
                </a:solidFill>
              </a:rPr>
              <a:t>Bài</a:t>
            </a:r>
            <a:r>
              <a:rPr lang="en-US" altLang="en-US" sz="1600" b="1" i="1" dirty="0" smtClean="0">
                <a:solidFill>
                  <a:srgbClr val="FF0000"/>
                </a:solidFill>
              </a:rPr>
              <a:t> </a:t>
            </a:r>
            <a:r>
              <a:rPr lang="en-US" altLang="en-US" sz="1600" b="1" i="1" dirty="0" err="1" smtClean="0">
                <a:solidFill>
                  <a:srgbClr val="FF0000"/>
                </a:solidFill>
              </a:rPr>
              <a:t>đọc</a:t>
            </a:r>
            <a:r>
              <a:rPr lang="en-US" altLang="en-US" sz="1600" b="1" i="1" dirty="0" smtClean="0">
                <a:solidFill>
                  <a:srgbClr val="FF0000"/>
                </a:solidFill>
              </a:rPr>
              <a:t> </a:t>
            </a:r>
            <a:r>
              <a:rPr lang="en-US" altLang="en-US" sz="1600" b="1" i="1" dirty="0" err="1" smtClean="0">
                <a:solidFill>
                  <a:srgbClr val="FF0000"/>
                </a:solidFill>
              </a:rPr>
              <a:t>thuộc</a:t>
            </a:r>
            <a:r>
              <a:rPr lang="en-US" altLang="en-US" sz="1600" b="1" i="1" dirty="0" smtClean="0">
                <a:solidFill>
                  <a:srgbClr val="FF0000"/>
                </a:solidFill>
              </a:rPr>
              <a:t> </a:t>
            </a:r>
            <a:r>
              <a:rPr lang="en-US" altLang="en-US" sz="1600" b="1" i="1" dirty="0" err="1" smtClean="0">
                <a:solidFill>
                  <a:srgbClr val="FF0000"/>
                </a:solidFill>
              </a:rPr>
              <a:t>lòng</a:t>
            </a:r>
            <a:endParaRPr lang="en-US" altLang="en-US" sz="1600" b="1" i="1" dirty="0"/>
          </a:p>
        </p:txBody>
      </p:sp>
      <p:pic>
        <p:nvPicPr>
          <p:cNvPr id="32" name="Picture 82"/>
          <p:cNvPicPr>
            <a:picLocks noChangeAspect="1" noChangeArrowheads="1"/>
          </p:cNvPicPr>
          <p:nvPr/>
        </p:nvPicPr>
        <p:blipFill>
          <a:blip r:embed="rId3"/>
          <a:srcRect l="55000" t="12666" r="23000" b="53999"/>
          <a:stretch>
            <a:fillRect/>
          </a:stretch>
        </p:blipFill>
        <p:spPr bwMode="auto">
          <a:xfrm>
            <a:off x="571472" y="3429000"/>
            <a:ext cx="2643206" cy="3071834"/>
          </a:xfrm>
          <a:prstGeom prst="rect">
            <a:avLst/>
          </a:prstGeom>
          <a:noFill/>
          <a:ln w="9525">
            <a:noFill/>
            <a:miter lim="800000"/>
            <a:headEnd/>
            <a:tailEnd/>
          </a:ln>
        </p:spPr>
      </p:pic>
      <p:sp>
        <p:nvSpPr>
          <p:cNvPr id="34" name="Rectangle 83"/>
          <p:cNvSpPr>
            <a:spLocks noChangeArrowheads="1"/>
          </p:cNvSpPr>
          <p:nvPr/>
        </p:nvSpPr>
        <p:spPr bwMode="auto">
          <a:xfrm>
            <a:off x="1500166" y="4429132"/>
            <a:ext cx="822325" cy="796925"/>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altLang="en-US" sz="3600" b="1" dirty="0" smtClean="0">
                <a:solidFill>
                  <a:srgbClr val="FF3300"/>
                </a:solidFill>
              </a:rPr>
              <a:t>4</a:t>
            </a:r>
            <a:endParaRPr lang="en-US" altLang="en-US" dirty="0"/>
          </a:p>
        </p:txBody>
      </p:sp>
      <p:pic>
        <p:nvPicPr>
          <p:cNvPr id="35" name="Picture 82"/>
          <p:cNvPicPr>
            <a:picLocks noChangeAspect="1" noChangeArrowheads="1"/>
          </p:cNvPicPr>
          <p:nvPr/>
        </p:nvPicPr>
        <p:blipFill>
          <a:blip r:embed="rId3"/>
          <a:srcRect l="55000" t="12666" r="23000" b="53999"/>
          <a:stretch>
            <a:fillRect/>
          </a:stretch>
        </p:blipFill>
        <p:spPr bwMode="auto">
          <a:xfrm>
            <a:off x="3214678" y="3429000"/>
            <a:ext cx="2643206" cy="3071834"/>
          </a:xfrm>
          <a:prstGeom prst="rect">
            <a:avLst/>
          </a:prstGeom>
          <a:noFill/>
          <a:ln w="9525">
            <a:noFill/>
            <a:miter lim="800000"/>
            <a:headEnd/>
            <a:tailEnd/>
          </a:ln>
        </p:spPr>
      </p:pic>
      <p:sp>
        <p:nvSpPr>
          <p:cNvPr id="36" name="Rectangle 83"/>
          <p:cNvSpPr>
            <a:spLocks noChangeArrowheads="1"/>
          </p:cNvSpPr>
          <p:nvPr/>
        </p:nvSpPr>
        <p:spPr bwMode="auto">
          <a:xfrm>
            <a:off x="4071934" y="4500570"/>
            <a:ext cx="822325" cy="796925"/>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altLang="en-US" sz="3600" b="1" dirty="0" smtClean="0">
                <a:solidFill>
                  <a:srgbClr val="FF3300"/>
                </a:solidFill>
              </a:rPr>
              <a:t>5</a:t>
            </a:r>
            <a:endParaRPr lang="en-US" altLang="en-US" dirty="0"/>
          </a:p>
        </p:txBody>
      </p:sp>
      <p:pic>
        <p:nvPicPr>
          <p:cNvPr id="42" name="Picture 82"/>
          <p:cNvPicPr>
            <a:picLocks noChangeAspect="1" noChangeArrowheads="1"/>
          </p:cNvPicPr>
          <p:nvPr/>
        </p:nvPicPr>
        <p:blipFill>
          <a:blip r:embed="rId3"/>
          <a:srcRect l="55000" t="12666" r="23000" b="53999"/>
          <a:stretch>
            <a:fillRect/>
          </a:stretch>
        </p:blipFill>
        <p:spPr bwMode="auto">
          <a:xfrm>
            <a:off x="5857884" y="3429000"/>
            <a:ext cx="2643206" cy="3071834"/>
          </a:xfrm>
          <a:prstGeom prst="rect">
            <a:avLst/>
          </a:prstGeom>
          <a:noFill/>
          <a:ln w="9525">
            <a:noFill/>
            <a:miter lim="800000"/>
            <a:headEnd/>
            <a:tailEnd/>
          </a:ln>
        </p:spPr>
      </p:pic>
      <p:sp>
        <p:nvSpPr>
          <p:cNvPr id="43" name="Rectangle 83"/>
          <p:cNvSpPr>
            <a:spLocks noChangeArrowheads="1"/>
          </p:cNvSpPr>
          <p:nvPr/>
        </p:nvSpPr>
        <p:spPr bwMode="auto">
          <a:xfrm>
            <a:off x="6572264" y="4572008"/>
            <a:ext cx="822325" cy="796925"/>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altLang="en-US" sz="3600" b="1" dirty="0" smtClean="0">
                <a:solidFill>
                  <a:srgbClr val="FF3300"/>
                </a:solidFill>
              </a:rPr>
              <a:t>6</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grpId="0" nodeType="clickEffect">
                                  <p:stCondLst>
                                    <p:cond delay="0"/>
                                  </p:stCondLst>
                                  <p:childTnLst>
                                    <p:animEffect transition="out" filter="strips(downLeft)">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0" presetClass="exit" presetSubtype="0" fill="hold" grpId="0" nodeType="clickEffect">
                                  <p:stCondLst>
                                    <p:cond delay="0"/>
                                  </p:stCondLst>
                                  <p:childTnLst>
                                    <p:animEffect transition="out" filter="wedge">
                                      <p:cBhvr>
                                        <p:cTn id="16" dur="2000"/>
                                        <p:tgtEl>
                                          <p:spTgt spid="14"/>
                                        </p:tgtEl>
                                      </p:cBhvr>
                                    </p:animEffect>
                                    <p:set>
                                      <p:cBhvr>
                                        <p:cTn id="17" dur="1" fill="hold">
                                          <p:stCondLst>
                                            <p:cond delay="1999"/>
                                          </p:stCondLst>
                                        </p:cTn>
                                        <p:tgtEl>
                                          <p:spTgt spid="14"/>
                                        </p:tgtEl>
                                        <p:attrNameLst>
                                          <p:attrName>style.visibility</p:attrName>
                                        </p:attrNameLst>
                                      </p:cBhvr>
                                      <p:to>
                                        <p:strVal val="hidden"/>
                                      </p:to>
                                    </p:set>
                                  </p:childTnLst>
                                </p:cTn>
                              </p:par>
                            </p:childTnLst>
                          </p:cTn>
                        </p:par>
                        <p:par>
                          <p:cTn id="18" fill="hold">
                            <p:stCondLst>
                              <p:cond delay="2000"/>
                            </p:stCondLst>
                            <p:childTnLst>
                              <p:par>
                                <p:cTn id="19" presetID="16" presetClass="exit" presetSubtype="37" fill="hold" nodeType="afterEffect">
                                  <p:stCondLst>
                                    <p:cond delay="0"/>
                                  </p:stCondLst>
                                  <p:childTnLst>
                                    <p:animEffect transition="out" filter="barn(outVertical)">
                                      <p:cBhvr>
                                        <p:cTn id="20" dur="2000"/>
                                        <p:tgtEl>
                                          <p:spTgt spid="7"/>
                                        </p:tgtEl>
                                      </p:cBhvr>
                                    </p:animEffect>
                                    <p:set>
                                      <p:cBhvr>
                                        <p:cTn id="21" dur="1" fill="hold">
                                          <p:stCondLst>
                                            <p:cond delay="19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heckerboard(across)">
                                      <p:cBhvr>
                                        <p:cTn id="26" dur="500"/>
                                        <p:tgtEl>
                                          <p:spTgt spid="7"/>
                                        </p:tgtEl>
                                      </p:cBhvr>
                                    </p:animEffect>
                                  </p:childTnLst>
                                </p:cTn>
                              </p:par>
                            </p:childTnLst>
                          </p:cTn>
                        </p:par>
                        <p:par>
                          <p:cTn id="27" fill="hold">
                            <p:stCondLst>
                              <p:cond delay="500"/>
                            </p:stCondLst>
                            <p:childTnLst>
                              <p:par>
                                <p:cTn id="28" presetID="4" presetClass="entr" presetSubtype="16" fill="hold" grpId="1"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ox(i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xit" presetSubtype="0" fill="hold" grpId="0" nodeType="clickEffect">
                                  <p:stCondLst>
                                    <p:cond delay="0"/>
                                  </p:stCondLst>
                                  <p:childTnLst>
                                    <p:animEffect transition="out" filter="wedge">
                                      <p:cBhvr>
                                        <p:cTn id="34" dur="2000"/>
                                        <p:tgtEl>
                                          <p:spTgt spid="15"/>
                                        </p:tgtEl>
                                      </p:cBhvr>
                                    </p:animEffect>
                                    <p:set>
                                      <p:cBhvr>
                                        <p:cTn id="35" dur="1" fill="hold">
                                          <p:stCondLst>
                                            <p:cond delay="1999"/>
                                          </p:stCondLst>
                                        </p:cTn>
                                        <p:tgtEl>
                                          <p:spTgt spid="15"/>
                                        </p:tgtEl>
                                        <p:attrNameLst>
                                          <p:attrName>style.visibility</p:attrName>
                                        </p:attrNameLst>
                                      </p:cBhvr>
                                      <p:to>
                                        <p:strVal val="hidden"/>
                                      </p:to>
                                    </p:set>
                                  </p:childTnLst>
                                </p:cTn>
                              </p:par>
                            </p:childTnLst>
                          </p:cTn>
                        </p:par>
                        <p:par>
                          <p:cTn id="36" fill="hold">
                            <p:stCondLst>
                              <p:cond delay="2000"/>
                            </p:stCondLst>
                            <p:childTnLst>
                              <p:par>
                                <p:cTn id="37" presetID="16" presetClass="exit" presetSubtype="37" fill="hold" nodeType="afterEffect">
                                  <p:stCondLst>
                                    <p:cond delay="0"/>
                                  </p:stCondLst>
                                  <p:childTnLst>
                                    <p:animEffect transition="out" filter="barn(outVertical)">
                                      <p:cBhvr>
                                        <p:cTn id="38" dur="2000"/>
                                        <p:tgtEl>
                                          <p:spTgt spid="9"/>
                                        </p:tgtEl>
                                      </p:cBhvr>
                                    </p:animEffect>
                                    <p:set>
                                      <p:cBhvr>
                                        <p:cTn id="39" dur="1" fill="hold">
                                          <p:stCondLst>
                                            <p:cond delay="19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ox(in)">
                                      <p:cBhvr>
                                        <p:cTn id="44" dur="500"/>
                                        <p:tgtEl>
                                          <p:spTgt spid="9"/>
                                        </p:tgtEl>
                                      </p:cBhvr>
                                    </p:animEffect>
                                  </p:childTnLst>
                                </p:cTn>
                              </p:par>
                            </p:childTnLst>
                          </p:cTn>
                        </p:par>
                        <p:par>
                          <p:cTn id="45" fill="hold">
                            <p:stCondLst>
                              <p:cond delay="500"/>
                            </p:stCondLst>
                            <p:childTnLst>
                              <p:par>
                                <p:cTn id="46" presetID="4" presetClass="entr" presetSubtype="16" fill="hold" grpId="1"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ox(in)">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xit" presetSubtype="16" fill="hold" grpId="0" nodeType="clickEffect">
                                  <p:stCondLst>
                                    <p:cond delay="0"/>
                                  </p:stCondLst>
                                  <p:childTnLst>
                                    <p:animEffect transition="out" filter="box(in)">
                                      <p:cBhvr>
                                        <p:cTn id="52" dur="500"/>
                                        <p:tgtEl>
                                          <p:spTgt spid="16"/>
                                        </p:tgtEl>
                                      </p:cBhvr>
                                    </p:animEffect>
                                    <p:set>
                                      <p:cBhvr>
                                        <p:cTn id="53" dur="1" fill="hold">
                                          <p:stCondLst>
                                            <p:cond delay="499"/>
                                          </p:stCondLst>
                                        </p:cTn>
                                        <p:tgtEl>
                                          <p:spTgt spid="16"/>
                                        </p:tgtEl>
                                        <p:attrNameLst>
                                          <p:attrName>style.visibility</p:attrName>
                                        </p:attrNameLst>
                                      </p:cBhvr>
                                      <p:to>
                                        <p:strVal val="hidden"/>
                                      </p:to>
                                    </p:set>
                                  </p:childTnLst>
                                </p:cTn>
                              </p:par>
                            </p:childTnLst>
                          </p:cTn>
                        </p:par>
                        <p:par>
                          <p:cTn id="54" fill="hold">
                            <p:stCondLst>
                              <p:cond delay="500"/>
                            </p:stCondLst>
                            <p:childTnLst>
                              <p:par>
                                <p:cTn id="55" presetID="16" presetClass="exit" presetSubtype="37" fill="hold" nodeType="afterEffect">
                                  <p:stCondLst>
                                    <p:cond delay="0"/>
                                  </p:stCondLst>
                                  <p:childTnLst>
                                    <p:animEffect transition="out" filter="barn(outVertical)">
                                      <p:cBhvr>
                                        <p:cTn id="56" dur="2000"/>
                                        <p:tgtEl>
                                          <p:spTgt spid="10"/>
                                        </p:tgtEl>
                                      </p:cBhvr>
                                    </p:animEffect>
                                    <p:set>
                                      <p:cBhvr>
                                        <p:cTn id="57" dur="1" fill="hold">
                                          <p:stCondLst>
                                            <p:cond delay="1999"/>
                                          </p:stCondLst>
                                        </p:cTn>
                                        <p:tgtEl>
                                          <p:spTgt spid="1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checkerboard(across)">
                                      <p:cBhvr>
                                        <p:cTn id="62" dur="500"/>
                                        <p:tgtEl>
                                          <p:spTgt spid="10"/>
                                        </p:tgtEl>
                                      </p:cBhvr>
                                    </p:animEffect>
                                  </p:childTnLst>
                                </p:cTn>
                              </p:par>
                            </p:childTnLst>
                          </p:cTn>
                        </p:par>
                        <p:par>
                          <p:cTn id="63" fill="hold">
                            <p:stCondLst>
                              <p:cond delay="500"/>
                            </p:stCondLst>
                            <p:childTnLst>
                              <p:par>
                                <p:cTn id="64" presetID="4" presetClass="entr" presetSubtype="16" fill="hold" grpId="1"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ox(in)">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20" presetClass="exit" presetSubtype="0" fill="hold" grpId="0" nodeType="clickEffect">
                                  <p:stCondLst>
                                    <p:cond delay="0"/>
                                  </p:stCondLst>
                                  <p:childTnLst>
                                    <p:animEffect transition="out" filter="wedge">
                                      <p:cBhvr>
                                        <p:cTn id="70" dur="2000"/>
                                        <p:tgtEl>
                                          <p:spTgt spid="34"/>
                                        </p:tgtEl>
                                      </p:cBhvr>
                                    </p:animEffect>
                                    <p:set>
                                      <p:cBhvr>
                                        <p:cTn id="71" dur="1" fill="hold">
                                          <p:stCondLst>
                                            <p:cond delay="1999"/>
                                          </p:stCondLst>
                                        </p:cTn>
                                        <p:tgtEl>
                                          <p:spTgt spid="34"/>
                                        </p:tgtEl>
                                        <p:attrNameLst>
                                          <p:attrName>style.visibility</p:attrName>
                                        </p:attrNameLst>
                                      </p:cBhvr>
                                      <p:to>
                                        <p:strVal val="hidden"/>
                                      </p:to>
                                    </p:set>
                                  </p:childTnLst>
                                </p:cTn>
                              </p:par>
                            </p:childTnLst>
                          </p:cTn>
                        </p:par>
                        <p:par>
                          <p:cTn id="72" fill="hold">
                            <p:stCondLst>
                              <p:cond delay="2000"/>
                            </p:stCondLst>
                            <p:childTnLst>
                              <p:par>
                                <p:cTn id="73" presetID="16" presetClass="exit" presetSubtype="37" fill="hold" nodeType="afterEffect">
                                  <p:stCondLst>
                                    <p:cond delay="0"/>
                                  </p:stCondLst>
                                  <p:childTnLst>
                                    <p:animEffect transition="out" filter="barn(outVertical)">
                                      <p:cBhvr>
                                        <p:cTn id="74" dur="2000"/>
                                        <p:tgtEl>
                                          <p:spTgt spid="32"/>
                                        </p:tgtEl>
                                      </p:cBhvr>
                                    </p:animEffect>
                                    <p:set>
                                      <p:cBhvr>
                                        <p:cTn id="75" dur="1" fill="hold">
                                          <p:stCondLst>
                                            <p:cond delay="1999"/>
                                          </p:stCondLst>
                                        </p:cTn>
                                        <p:tgtEl>
                                          <p:spTgt spid="3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nodeType="click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checkerboard(across)">
                                      <p:cBhvr>
                                        <p:cTn id="80" dur="500"/>
                                        <p:tgtEl>
                                          <p:spTgt spid="32"/>
                                        </p:tgtEl>
                                      </p:cBhvr>
                                    </p:animEffect>
                                  </p:childTnLst>
                                </p:cTn>
                              </p:par>
                            </p:childTnLst>
                          </p:cTn>
                        </p:par>
                        <p:par>
                          <p:cTn id="81" fill="hold">
                            <p:stCondLst>
                              <p:cond delay="500"/>
                            </p:stCondLst>
                            <p:childTnLst>
                              <p:par>
                                <p:cTn id="82" presetID="4" presetClass="entr" presetSubtype="16" fill="hold" grpId="1"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box(in)">
                                      <p:cBhvr>
                                        <p:cTn id="84" dur="500"/>
                                        <p:tgtEl>
                                          <p:spTgt spid="34"/>
                                        </p:tgtEl>
                                      </p:cBhvr>
                                    </p:animEffect>
                                  </p:childTnLst>
                                </p:cTn>
                              </p:par>
                            </p:childTnLst>
                          </p:cTn>
                        </p:par>
                      </p:childTnLst>
                    </p:cTn>
                  </p:par>
                  <p:par>
                    <p:cTn id="85" fill="hold">
                      <p:stCondLst>
                        <p:cond delay="indefinite"/>
                      </p:stCondLst>
                      <p:childTnLst>
                        <p:par>
                          <p:cTn id="86" fill="hold">
                            <p:stCondLst>
                              <p:cond delay="0"/>
                            </p:stCondLst>
                            <p:childTnLst>
                              <p:par>
                                <p:cTn id="87" presetID="20" presetClass="exit" presetSubtype="0" fill="hold" grpId="0" nodeType="clickEffect">
                                  <p:stCondLst>
                                    <p:cond delay="0"/>
                                  </p:stCondLst>
                                  <p:childTnLst>
                                    <p:animEffect transition="out" filter="wedge">
                                      <p:cBhvr>
                                        <p:cTn id="88" dur="2000"/>
                                        <p:tgtEl>
                                          <p:spTgt spid="36"/>
                                        </p:tgtEl>
                                      </p:cBhvr>
                                    </p:animEffect>
                                    <p:set>
                                      <p:cBhvr>
                                        <p:cTn id="89" dur="1" fill="hold">
                                          <p:stCondLst>
                                            <p:cond delay="1999"/>
                                          </p:stCondLst>
                                        </p:cTn>
                                        <p:tgtEl>
                                          <p:spTgt spid="36"/>
                                        </p:tgtEl>
                                        <p:attrNameLst>
                                          <p:attrName>style.visibility</p:attrName>
                                        </p:attrNameLst>
                                      </p:cBhvr>
                                      <p:to>
                                        <p:strVal val="hidden"/>
                                      </p:to>
                                    </p:set>
                                  </p:childTnLst>
                                </p:cTn>
                              </p:par>
                            </p:childTnLst>
                          </p:cTn>
                        </p:par>
                        <p:par>
                          <p:cTn id="90" fill="hold">
                            <p:stCondLst>
                              <p:cond delay="2000"/>
                            </p:stCondLst>
                            <p:childTnLst>
                              <p:par>
                                <p:cTn id="91" presetID="16" presetClass="exit" presetSubtype="37" fill="hold" nodeType="afterEffect">
                                  <p:stCondLst>
                                    <p:cond delay="0"/>
                                  </p:stCondLst>
                                  <p:childTnLst>
                                    <p:animEffect transition="out" filter="barn(outVertical)">
                                      <p:cBhvr>
                                        <p:cTn id="92" dur="2000"/>
                                        <p:tgtEl>
                                          <p:spTgt spid="35"/>
                                        </p:tgtEl>
                                      </p:cBhvr>
                                    </p:animEffect>
                                    <p:set>
                                      <p:cBhvr>
                                        <p:cTn id="93" dur="1" fill="hold">
                                          <p:stCondLst>
                                            <p:cond delay="1999"/>
                                          </p:stCondLst>
                                        </p:cTn>
                                        <p:tgtEl>
                                          <p:spTgt spid="35"/>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5" presetClass="entr" presetSubtype="10" fill="hold" nodeType="click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checkerboard(across)">
                                      <p:cBhvr>
                                        <p:cTn id="98" dur="500"/>
                                        <p:tgtEl>
                                          <p:spTgt spid="35"/>
                                        </p:tgtEl>
                                      </p:cBhvr>
                                    </p:animEffect>
                                  </p:childTnLst>
                                </p:cTn>
                              </p:par>
                            </p:childTnLst>
                          </p:cTn>
                        </p:par>
                        <p:par>
                          <p:cTn id="99" fill="hold">
                            <p:stCondLst>
                              <p:cond delay="500"/>
                            </p:stCondLst>
                            <p:childTnLst>
                              <p:par>
                                <p:cTn id="100" presetID="5" presetClass="entr" presetSubtype="10" fill="hold" grpId="1"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checkerboard(across)">
                                      <p:cBhvr>
                                        <p:cTn id="102" dur="500"/>
                                        <p:tgtEl>
                                          <p:spTgt spid="36"/>
                                        </p:tgtEl>
                                      </p:cBhvr>
                                    </p:animEffect>
                                  </p:childTnLst>
                                </p:cTn>
                              </p:par>
                            </p:childTnLst>
                          </p:cTn>
                        </p:par>
                      </p:childTnLst>
                    </p:cTn>
                  </p:par>
                  <p:par>
                    <p:cTn id="103" fill="hold">
                      <p:stCondLst>
                        <p:cond delay="indefinite"/>
                      </p:stCondLst>
                      <p:childTnLst>
                        <p:par>
                          <p:cTn id="104" fill="hold">
                            <p:stCondLst>
                              <p:cond delay="0"/>
                            </p:stCondLst>
                            <p:childTnLst>
                              <p:par>
                                <p:cTn id="105" presetID="20" presetClass="exit" presetSubtype="0" fill="hold" grpId="0" nodeType="clickEffect">
                                  <p:stCondLst>
                                    <p:cond delay="0"/>
                                  </p:stCondLst>
                                  <p:childTnLst>
                                    <p:animEffect transition="out" filter="wedge">
                                      <p:cBhvr>
                                        <p:cTn id="106" dur="2000"/>
                                        <p:tgtEl>
                                          <p:spTgt spid="43"/>
                                        </p:tgtEl>
                                      </p:cBhvr>
                                    </p:animEffect>
                                    <p:set>
                                      <p:cBhvr>
                                        <p:cTn id="107" dur="1" fill="hold">
                                          <p:stCondLst>
                                            <p:cond delay="1999"/>
                                          </p:stCondLst>
                                        </p:cTn>
                                        <p:tgtEl>
                                          <p:spTgt spid="43"/>
                                        </p:tgtEl>
                                        <p:attrNameLst>
                                          <p:attrName>style.visibility</p:attrName>
                                        </p:attrNameLst>
                                      </p:cBhvr>
                                      <p:to>
                                        <p:strVal val="hidden"/>
                                      </p:to>
                                    </p:set>
                                  </p:childTnLst>
                                </p:cTn>
                              </p:par>
                            </p:childTnLst>
                          </p:cTn>
                        </p:par>
                        <p:par>
                          <p:cTn id="108" fill="hold">
                            <p:stCondLst>
                              <p:cond delay="2000"/>
                            </p:stCondLst>
                            <p:childTnLst>
                              <p:par>
                                <p:cTn id="109" presetID="16" presetClass="exit" presetSubtype="37" fill="hold" nodeType="afterEffect">
                                  <p:stCondLst>
                                    <p:cond delay="0"/>
                                  </p:stCondLst>
                                  <p:childTnLst>
                                    <p:animEffect transition="out" filter="barn(outVertical)">
                                      <p:cBhvr>
                                        <p:cTn id="110" dur="2000"/>
                                        <p:tgtEl>
                                          <p:spTgt spid="42"/>
                                        </p:tgtEl>
                                      </p:cBhvr>
                                    </p:animEffect>
                                    <p:set>
                                      <p:cBhvr>
                                        <p:cTn id="111" dur="1" fill="hold">
                                          <p:stCondLst>
                                            <p:cond delay="1999"/>
                                          </p:stCondLst>
                                        </p:cTn>
                                        <p:tgtEl>
                                          <p:spTgt spid="42"/>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5" presetClass="entr" presetSubtype="10" fill="hold" nodeType="click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checkerboard(across)">
                                      <p:cBhvr>
                                        <p:cTn id="116" dur="500"/>
                                        <p:tgtEl>
                                          <p:spTgt spid="42"/>
                                        </p:tgtEl>
                                      </p:cBhvr>
                                    </p:animEffect>
                                  </p:childTnLst>
                                </p:cTn>
                              </p:par>
                            </p:childTnLst>
                          </p:cTn>
                        </p:par>
                        <p:par>
                          <p:cTn id="117" fill="hold">
                            <p:stCondLst>
                              <p:cond delay="500"/>
                            </p:stCondLst>
                            <p:childTnLst>
                              <p:par>
                                <p:cTn id="118" presetID="5" presetClass="entr" presetSubtype="10" fill="hold" grpId="1"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checkerboard(across)">
                                      <p:cBhvr>
                                        <p:cTn id="12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20" grpId="0" animBg="1"/>
      <p:bldP spid="20" grpId="1" animBg="1"/>
      <p:bldP spid="34" grpId="0" animBg="1"/>
      <p:bldP spid="34" grpId="1" animBg="1"/>
      <p:bldP spid="36" grpId="0" animBg="1"/>
      <p:bldP spid="36" grpId="1" animBg="1"/>
      <p:bldP spid="43" grpId="0" animBg="1"/>
      <p:bldP spid="4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14282" y="0"/>
            <a:ext cx="1428750" cy="3905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0" y="928670"/>
            <a:ext cx="8643998" cy="7448696"/>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2000232" y="1"/>
            <a:ext cx="7143768" cy="164305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
            <a:ext cx="8929718" cy="6919990"/>
          </a:xfrm>
          <a:prstGeom prst="rect">
            <a:avLst/>
          </a:prstGeom>
          <a:noFill/>
          <a:ln w="9525">
            <a:noFill/>
            <a:miter lim="800000"/>
            <a:headEnd/>
            <a:tailEnd/>
          </a:ln>
          <a:effectLst/>
        </p:spPr>
      </p:pic>
      <p:sp>
        <p:nvSpPr>
          <p:cNvPr id="5" name="TextBox 4"/>
          <p:cNvSpPr txBox="1"/>
          <p:nvPr/>
        </p:nvSpPr>
        <p:spPr>
          <a:xfrm>
            <a:off x="1366815" y="952482"/>
            <a:ext cx="2286016" cy="369332"/>
          </a:xfrm>
          <a:prstGeom prst="rect">
            <a:avLst/>
          </a:prstGeom>
          <a:solidFill>
            <a:schemeClr val="bg2">
              <a:lumMod val="90000"/>
            </a:schemeClr>
          </a:solidFill>
        </p:spPr>
        <p:txBody>
          <a:bodyPr wrap="square" rtlCol="0">
            <a:spAutoFit/>
          </a:bodyPr>
          <a:lstStyle/>
          <a:p>
            <a:endParaRPr lang="vi-V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85720" y="142852"/>
            <a:ext cx="8575076" cy="2571768"/>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0" y="2857496"/>
            <a:ext cx="8715404" cy="439649"/>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0" y="3357562"/>
            <a:ext cx="1019175" cy="361950"/>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357158" y="3857628"/>
            <a:ext cx="8501122" cy="1852612"/>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 y="412909"/>
            <a:ext cx="8786842" cy="1215844"/>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0" y="2000240"/>
            <a:ext cx="8912827" cy="1900244"/>
          </a:xfrm>
          <a:prstGeom prst="rect">
            <a:avLst/>
          </a:prstGeom>
          <a:noFill/>
          <a:ln w="9525">
            <a:noFill/>
            <a:miter lim="800000"/>
            <a:headEnd/>
            <a:tailEnd/>
          </a:ln>
          <a:effectLst/>
        </p:spPr>
      </p:pic>
      <p:sp>
        <p:nvSpPr>
          <p:cNvPr id="13313" name="Rectangle 1"/>
          <p:cNvSpPr>
            <a:spLocks noChangeArrowheads="1"/>
          </p:cNvSpPr>
          <p:nvPr/>
        </p:nvSpPr>
        <p:spPr bwMode="auto">
          <a:xfrm>
            <a:off x="285720" y="4143380"/>
            <a:ext cx="8643998" cy="1200329"/>
          </a:xfrm>
          <a:prstGeom prst="rect">
            <a:avLst/>
          </a:prstGeom>
          <a:solidFill>
            <a:schemeClr val="accent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Nội dung chính của bài: Tình cảm yêu quý thiên nhiên của hai ông cháu.</a:t>
            </a:r>
            <a:endParaRPr kumimoji="0" lang="vi-VN"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Lồng ghép</a:t>
            </a:r>
            <a:r>
              <a:rPr kumimoji="0" lang="pl-PL"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BVMT; </a:t>
            </a:r>
            <a:endParaRPr kumimoji="0" lang="pl-P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dirty="0" smtClean="0">
                <a:latin typeface="Arial" pitchFamily="34" charset="0"/>
                <a:ea typeface="Times New Roman" pitchFamily="18" charset="0"/>
                <a:cs typeface="Arial" pitchFamily="34" charset="0"/>
              </a:rPr>
              <a:t>K</a:t>
            </a:r>
            <a:r>
              <a:rPr kumimoji="0" lang="pl-P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hông săn bắn các loài động vật</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không</a:t>
            </a:r>
            <a:r>
              <a:rPr kumimoji="0" lang="en-US"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dirty="0" err="1" smtClean="0">
                <a:ln>
                  <a:noFill/>
                </a:ln>
                <a:solidFill>
                  <a:schemeClr val="tx1"/>
                </a:solidFill>
                <a:effectLst/>
                <a:latin typeface="Arial" pitchFamily="34" charset="0"/>
                <a:ea typeface="Times New Roman" pitchFamily="18" charset="0"/>
                <a:cs typeface="Arial" pitchFamily="34" charset="0"/>
              </a:rPr>
              <a:t>phá</a:t>
            </a:r>
            <a:r>
              <a:rPr kumimoji="0" lang="en-US"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dirty="0" err="1" smtClean="0">
                <a:ln>
                  <a:noFill/>
                </a:ln>
                <a:solidFill>
                  <a:schemeClr val="tx1"/>
                </a:solidFill>
                <a:effectLst/>
                <a:latin typeface="Arial" pitchFamily="34" charset="0"/>
                <a:ea typeface="Times New Roman" pitchFamily="18" charset="0"/>
                <a:cs typeface="Arial" pitchFamily="34" charset="0"/>
              </a:rPr>
              <a:t>tổ</a:t>
            </a:r>
            <a:r>
              <a:rPr kumimoji="0" lang="en-US"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dirty="0" err="1" smtClean="0">
                <a:ln>
                  <a:noFill/>
                </a:ln>
                <a:solidFill>
                  <a:schemeClr val="tx1"/>
                </a:solidFill>
                <a:effectLst/>
                <a:latin typeface="Arial" pitchFamily="34" charset="0"/>
                <a:ea typeface="Times New Roman" pitchFamily="18" charset="0"/>
                <a:cs typeface="Arial" pitchFamily="34" charset="0"/>
              </a:rPr>
              <a:t>chim</a:t>
            </a:r>
            <a:r>
              <a:rPr kumimoji="0" lang="vi-VN" b="0" i="0" u="none" strike="noStrike" cap="none" normalizeH="0" smtClean="0">
                <a:ln>
                  <a:noFill/>
                </a:ln>
                <a:solidFill>
                  <a:schemeClr val="tx1"/>
                </a:solidFill>
                <a:effectLst/>
                <a:latin typeface="Arial" pitchFamily="34" charset="0"/>
                <a:ea typeface="Times New Roman" pitchFamily="18" charset="0"/>
                <a:cs typeface="Arial" pitchFamily="34" charset="0"/>
              </a:rPr>
              <a:t>,</a:t>
            </a:r>
            <a:r>
              <a:rPr kumimoji="0" lang="pl-PL"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pl-P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góp phần giữ gìn vẻ đẹp của môi trường thiên nhiên.</a:t>
            </a:r>
            <a:r>
              <a:rPr kumimoji="0" lang="vi-VN" sz="1000" b="0" i="0" u="none" strike="noStrike" cap="none" normalizeH="0" baseline="0" dirty="0" smtClean="0">
                <a:ln>
                  <a:noFill/>
                </a:ln>
                <a:solidFill>
                  <a:schemeClr val="tx1"/>
                </a:solidFill>
                <a:effectLst/>
                <a:latin typeface="Arial" pitchFamily="34" charset="0"/>
                <a:cs typeface="Arial" pitchFamily="34" charset="0"/>
              </a:rPr>
              <a:t> </a:t>
            </a:r>
            <a:endParaRPr kumimoji="0" lang="vi-VN"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42844" y="0"/>
            <a:ext cx="8643966" cy="3524198"/>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285720" y="3857628"/>
            <a:ext cx="8570931" cy="2440887"/>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3428992" y="5072074"/>
            <a:ext cx="476250" cy="419100"/>
          </a:xfrm>
          <a:prstGeom prst="rect">
            <a:avLst/>
          </a:prstGeom>
          <a:noFill/>
          <a:ln w="9525">
            <a:noFill/>
            <a:miter lim="800000"/>
            <a:headEnd/>
            <a:tailEnd/>
          </a:ln>
          <a:effectLst/>
        </p:spPr>
      </p:pic>
      <p:pic>
        <p:nvPicPr>
          <p:cNvPr id="6149" name="Picture 5"/>
          <p:cNvPicPr>
            <a:picLocks noChangeAspect="1" noChangeArrowheads="1"/>
          </p:cNvPicPr>
          <p:nvPr/>
        </p:nvPicPr>
        <p:blipFill>
          <a:blip r:embed="rId5"/>
          <a:srcRect/>
          <a:stretch>
            <a:fillRect/>
          </a:stretch>
        </p:blipFill>
        <p:spPr bwMode="auto">
          <a:xfrm>
            <a:off x="714348" y="4857760"/>
            <a:ext cx="1409700" cy="552450"/>
          </a:xfrm>
          <a:prstGeom prst="rect">
            <a:avLst/>
          </a:prstGeom>
          <a:noFill/>
          <a:ln w="9525">
            <a:noFill/>
            <a:miter lim="800000"/>
            <a:headEnd/>
            <a:tailEnd/>
          </a:ln>
          <a:effectLst/>
        </p:spPr>
      </p:pic>
      <p:pic>
        <p:nvPicPr>
          <p:cNvPr id="6150" name="Picture 6"/>
          <p:cNvPicPr>
            <a:picLocks noChangeAspect="1" noChangeArrowheads="1"/>
          </p:cNvPicPr>
          <p:nvPr/>
        </p:nvPicPr>
        <p:blipFill>
          <a:blip r:embed="rId6"/>
          <a:srcRect/>
          <a:stretch>
            <a:fillRect/>
          </a:stretch>
        </p:blipFill>
        <p:spPr bwMode="auto">
          <a:xfrm>
            <a:off x="3357554" y="5429264"/>
            <a:ext cx="1638300" cy="457200"/>
          </a:xfrm>
          <a:prstGeom prst="rect">
            <a:avLst/>
          </a:prstGeom>
          <a:noFill/>
          <a:ln w="9525">
            <a:noFill/>
            <a:miter lim="800000"/>
            <a:headEnd/>
            <a:tailEnd/>
          </a:ln>
          <a:effectLst/>
        </p:spPr>
      </p:pic>
      <p:pic>
        <p:nvPicPr>
          <p:cNvPr id="6151" name="Picture 7"/>
          <p:cNvPicPr>
            <a:picLocks noChangeAspect="1" noChangeArrowheads="1"/>
          </p:cNvPicPr>
          <p:nvPr/>
        </p:nvPicPr>
        <p:blipFill>
          <a:blip r:embed="rId7"/>
          <a:srcRect/>
          <a:stretch>
            <a:fillRect/>
          </a:stretch>
        </p:blipFill>
        <p:spPr bwMode="auto">
          <a:xfrm>
            <a:off x="6286512" y="5429264"/>
            <a:ext cx="942975" cy="476250"/>
          </a:xfrm>
          <a:prstGeom prst="rect">
            <a:avLst/>
          </a:prstGeom>
          <a:noFill/>
          <a:ln w="9525">
            <a:noFill/>
            <a:miter lim="800000"/>
            <a:headEnd/>
            <a:tailEnd/>
          </a:ln>
          <a:effectLst/>
        </p:spPr>
      </p:pic>
      <p:pic>
        <p:nvPicPr>
          <p:cNvPr id="6152" name="Picture 8"/>
          <p:cNvPicPr>
            <a:picLocks noChangeAspect="1" noChangeArrowheads="1"/>
          </p:cNvPicPr>
          <p:nvPr/>
        </p:nvPicPr>
        <p:blipFill>
          <a:blip r:embed="rId8"/>
          <a:srcRect/>
          <a:stretch>
            <a:fillRect/>
          </a:stretch>
        </p:blipFill>
        <p:spPr bwMode="auto">
          <a:xfrm>
            <a:off x="928662" y="5429264"/>
            <a:ext cx="419100" cy="35242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357158" y="928670"/>
            <a:ext cx="3200400" cy="1943100"/>
          </a:xfrm>
          <a:prstGeom prst="rect">
            <a:avLst/>
          </a:prstGeom>
          <a:noFill/>
          <a:ln w="9525">
            <a:noFill/>
            <a:miter lim="800000"/>
            <a:headEnd/>
            <a:tailEnd/>
          </a:ln>
          <a:effectLst/>
        </p:spPr>
      </p:pic>
      <p:sp>
        <p:nvSpPr>
          <p:cNvPr id="5" name="TextBox 4"/>
          <p:cNvSpPr txBox="1"/>
          <p:nvPr/>
        </p:nvSpPr>
        <p:spPr>
          <a:xfrm>
            <a:off x="785786" y="500042"/>
            <a:ext cx="5072098" cy="584775"/>
          </a:xfrm>
          <a:prstGeom prst="rect">
            <a:avLst/>
          </a:prstGeom>
          <a:noFill/>
        </p:spPr>
        <p:txBody>
          <a:bodyPr wrap="square" rtlCol="0">
            <a:spAutoFit/>
          </a:bodyPr>
          <a:lstStyle/>
          <a:p>
            <a:r>
              <a:rPr lang="en-US" sz="3200" dirty="0" err="1" smtClean="0"/>
              <a:t>Ghi</a:t>
            </a:r>
            <a:r>
              <a:rPr lang="en-US" sz="3200" dirty="0" smtClean="0"/>
              <a:t> </a:t>
            </a:r>
            <a:r>
              <a:rPr lang="en-US" sz="3200" dirty="0" err="1" smtClean="0"/>
              <a:t>lại</a:t>
            </a:r>
            <a:r>
              <a:rPr lang="en-US" sz="3200" dirty="0" smtClean="0"/>
              <a:t> </a:t>
            </a:r>
            <a:r>
              <a:rPr lang="en-US" sz="3200" dirty="0" err="1" smtClean="0"/>
              <a:t>cách</a:t>
            </a:r>
            <a:r>
              <a:rPr lang="en-US" sz="3200" dirty="0" smtClean="0"/>
              <a:t> </a:t>
            </a:r>
            <a:r>
              <a:rPr lang="en-US" sz="3200" dirty="0" err="1" smtClean="0"/>
              <a:t>xưng</a:t>
            </a:r>
            <a:r>
              <a:rPr lang="en-US" sz="3200" dirty="0" smtClean="0"/>
              <a:t> </a:t>
            </a:r>
            <a:r>
              <a:rPr lang="en-US" sz="3200" dirty="0" err="1" smtClean="0"/>
              <a:t>hô</a:t>
            </a:r>
            <a:r>
              <a:rPr lang="en-US" sz="3200" dirty="0" smtClean="0"/>
              <a:t>: </a:t>
            </a:r>
            <a:endParaRPr lang="vi-VN" sz="3200" dirty="0"/>
          </a:p>
        </p:txBody>
      </p:sp>
      <p:pic>
        <p:nvPicPr>
          <p:cNvPr id="7171" name="Picture 3"/>
          <p:cNvPicPr>
            <a:picLocks noChangeAspect="1" noChangeArrowheads="1"/>
          </p:cNvPicPr>
          <p:nvPr/>
        </p:nvPicPr>
        <p:blipFill>
          <a:blip r:embed="rId3"/>
          <a:srcRect/>
          <a:stretch>
            <a:fillRect/>
          </a:stretch>
        </p:blipFill>
        <p:spPr bwMode="auto">
          <a:xfrm>
            <a:off x="3571869" y="1214422"/>
            <a:ext cx="5357850" cy="1571636"/>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428596" y="3000372"/>
            <a:ext cx="8435622" cy="342902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Thứ 2 ngày 15 tháng 11 năm 2021</a:t>
            </a:r>
            <a:endParaRPr lang="vi-VN" dirty="0"/>
          </a:p>
        </p:txBody>
      </p:sp>
      <p:sp>
        <p:nvSpPr>
          <p:cNvPr id="3" name="Content Placeholder 2"/>
          <p:cNvSpPr>
            <a:spLocks noGrp="1"/>
          </p:cNvSpPr>
          <p:nvPr>
            <p:ph idx="1"/>
          </p:nvPr>
        </p:nvSpPr>
        <p:spPr/>
        <p:txBody>
          <a:bodyPr/>
          <a:lstStyle/>
          <a:p>
            <a:r>
              <a:rPr lang="vi-VN" u="sng" dirty="0" smtClean="0"/>
              <a:t>Chính tả</a:t>
            </a:r>
            <a:r>
              <a:rPr lang="vi-VN" dirty="0" smtClean="0"/>
              <a:t>: Nghe – viết</a:t>
            </a:r>
          </a:p>
          <a:p>
            <a:r>
              <a:rPr lang="vi-VN" u="sng" dirty="0" smtClean="0"/>
              <a:t>Bài viết</a:t>
            </a:r>
            <a:r>
              <a:rPr lang="vi-VN" dirty="0" smtClean="0"/>
              <a:t>: Nỗi niềm giữ nước, giữ rừng.</a:t>
            </a:r>
            <a:endParaRPr lang="vi-VN"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839</Words>
  <Application>Microsoft Office PowerPoint</Application>
  <PresentationFormat>On-screen Show (4:3)</PresentationFormat>
  <Paragraphs>154</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Thứ 2 ngày 15 tháng 11 năm 2021</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BC</dc:creator>
  <cp:lastModifiedBy>BC</cp:lastModifiedBy>
  <cp:revision>53</cp:revision>
  <dcterms:created xsi:type="dcterms:W3CDTF">2021-11-14T06:51:45Z</dcterms:created>
  <dcterms:modified xsi:type="dcterms:W3CDTF">2023-06-06T13:27:41Z</dcterms:modified>
</cp:coreProperties>
</file>