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5E533-3025-408F-93CF-8215BE4F2368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C452-3E77-4230-946F-92551AFA28A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4959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35D6-3EE8-4863-905A-6DCC6CAFECBC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DEB-418D-4A00-8AAA-DC3055837A8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35D6-3EE8-4863-905A-6DCC6CAFECBC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DEB-418D-4A00-8AAA-DC3055837A8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35D6-3EE8-4863-905A-6DCC6CAFECBC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DEB-418D-4A00-8AAA-DC3055837A8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00647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35D6-3EE8-4863-905A-6DCC6CAFECBC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DEB-418D-4A00-8AAA-DC3055837A8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35D6-3EE8-4863-905A-6DCC6CAFECBC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DEB-418D-4A00-8AAA-DC3055837A8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35D6-3EE8-4863-905A-6DCC6CAFECBC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DEB-418D-4A00-8AAA-DC3055837A8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35D6-3EE8-4863-905A-6DCC6CAFECBC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DEB-418D-4A00-8AAA-DC3055837A8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35D6-3EE8-4863-905A-6DCC6CAFECBC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DEB-418D-4A00-8AAA-DC3055837A8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35D6-3EE8-4863-905A-6DCC6CAFECBC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DEB-418D-4A00-8AAA-DC3055837A8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35D6-3EE8-4863-905A-6DCC6CAFECBC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DEB-418D-4A00-8AAA-DC3055837A8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35D6-3EE8-4863-905A-6DCC6CAFECBC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DEB-418D-4A00-8AAA-DC3055837A8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935D6-3EE8-4863-905A-6DCC6CAFECBC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3DEB-418D-4A00-8AAA-DC3055837A86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42.sv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6.sv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17" Type="http://schemas.openxmlformats.org/officeDocument/2006/relationships/image" Target="../media/image15.jpeg"/><Relationship Id="rId2" Type="http://schemas.openxmlformats.org/officeDocument/2006/relationships/image" Target="../media/image7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17" Type="http://schemas.openxmlformats.org/officeDocument/2006/relationships/image" Target="../media/image15.jpeg"/><Relationship Id="rId2" Type="http://schemas.openxmlformats.org/officeDocument/2006/relationships/image" Target="../media/image7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=""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11434" y="0"/>
            <a:ext cx="683802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9" y="4344763"/>
            <a:ext cx="1203581" cy="1559055"/>
          </a:xfrm>
          <a:prstGeom prst="rect">
            <a:avLst/>
          </a:prstGeom>
        </p:spPr>
      </p:pic>
      <p:pic>
        <p:nvPicPr>
          <p:cNvPr id="8" name="图片 7" descr="图片包含 运输&#10;&#10;已生成高可信度的说明">
            <a:extLst>
              <a:ext uri="{FF2B5EF4-FFF2-40B4-BE49-F238E27FC236}">
                <a16:creationId xmlns="" xmlns:a16="http://schemas.microsoft.com/office/drawing/2014/main" id="{2BE7CA34-9239-4535-8898-5FA5BCB71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812" y="1977078"/>
            <a:ext cx="922403" cy="11430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9829DB9-731A-44D3-9E86-E69ED602E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0" y="2548579"/>
            <a:ext cx="1152146" cy="19613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69373D9-921D-4A25-84AF-EF53971037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9" y="797630"/>
            <a:ext cx="1572071" cy="1331519"/>
          </a:xfrm>
          <a:prstGeom prst="rect">
            <a:avLst/>
          </a:prstGeom>
        </p:spPr>
      </p:pic>
      <p:grpSp>
        <p:nvGrpSpPr>
          <p:cNvPr id="2" name="组合 13">
            <a:extLst>
              <a:ext uri="{FF2B5EF4-FFF2-40B4-BE49-F238E27FC236}">
                <a16:creationId xmlns=""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>
            <a:off x="2145525" y="2801113"/>
            <a:ext cx="5155030" cy="3989604"/>
            <a:chOff x="4793260" y="2978042"/>
            <a:chExt cx="6373969" cy="3989604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>
              <a:off x="7824991" y="4160268"/>
              <a:ext cx="32858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 err="1">
                  <a:ln w="1270">
                    <a:solidFill>
                      <a:srgbClr val="7C3C21"/>
                    </a:solidFill>
                  </a:ln>
                  <a:solidFill>
                    <a:srgbClr val="96D314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Arial" panose="020B0604020202020204" pitchFamily="34" charset="0"/>
                  <a:ea typeface="小考拉体" panose="02000503000000000000" pitchFamily="2" charset="-122"/>
                  <a:cs typeface="Arial" panose="020B0604020202020204" pitchFamily="34" charset="0"/>
                </a:rPr>
                <a:t>toàn</a:t>
              </a:r>
              <a:endParaRPr lang="zh-CN" altLang="en-US" sz="8800" b="1" dirty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Arial" panose="020B0604020202020204" pitchFamily="34" charset="0"/>
                <a:ea typeface="小考拉体" panose="02000503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22EA79A2-BCF7-41EB-9838-2A67EA477626}"/>
                </a:ext>
              </a:extLst>
            </p:cNvPr>
            <p:cNvSpPr/>
            <p:nvPr/>
          </p:nvSpPr>
          <p:spPr>
            <a:xfrm>
              <a:off x="4793260" y="2978042"/>
              <a:ext cx="311474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 err="1">
                  <a:ln w="1270">
                    <a:solidFill>
                      <a:srgbClr val="7C3C21"/>
                    </a:solidFill>
                  </a:ln>
                  <a:solidFill>
                    <a:srgbClr val="FF778B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Arial" panose="020B0604020202020204" pitchFamily="34" charset="0"/>
                  <a:ea typeface="小考拉体" panose="02000503000000000000" pitchFamily="2" charset="-122"/>
                  <a:cs typeface="Arial" panose="020B0604020202020204" pitchFamily="34" charset="0"/>
                </a:rPr>
                <a:t>Dùng</a:t>
              </a:r>
              <a:endParaRPr lang="zh-CN" altLang="en-US" sz="8800" b="1" dirty="0">
                <a:ln w="1270">
                  <a:solidFill>
                    <a:srgbClr val="7C3C21"/>
                  </a:solidFill>
                </a:ln>
                <a:solidFill>
                  <a:srgbClr val="FF778B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Arial" panose="020B0604020202020204" pitchFamily="34" charset="0"/>
                <a:ea typeface="小考拉体" panose="02000503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7989404" y="2988455"/>
              <a:ext cx="317782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 err="1">
                  <a:ln w="1270">
                    <a:solidFill>
                      <a:srgbClr val="7C3C21"/>
                    </a:solidFill>
                  </a:ln>
                  <a:solidFill>
                    <a:srgbClr val="FBD705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Arial" panose="020B0604020202020204" pitchFamily="34" charset="0"/>
                  <a:ea typeface="小考拉体" panose="02000503000000000000" pitchFamily="2" charset="-122"/>
                  <a:cs typeface="Arial" panose="020B0604020202020204" pitchFamily="34" charset="0"/>
                </a:rPr>
                <a:t>thuốc</a:t>
              </a:r>
              <a:endParaRPr lang="zh-CN" altLang="en-US" sz="8800" b="1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Arial" panose="020B0604020202020204" pitchFamily="34" charset="0"/>
                <a:ea typeface="小考拉体" panose="02000503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46599495-13D0-41EC-AB54-D8033E196DC9}"/>
                </a:ext>
              </a:extLst>
            </p:cNvPr>
            <p:cNvSpPr/>
            <p:nvPr/>
          </p:nvSpPr>
          <p:spPr>
            <a:xfrm>
              <a:off x="6305314" y="4166879"/>
              <a:ext cx="148817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ln w="1270">
                    <a:solidFill>
                      <a:srgbClr val="7C3C21"/>
                    </a:solidFill>
                  </a:ln>
                  <a:solidFill>
                    <a:srgbClr val="04BDF6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Arial" panose="020B0604020202020204" pitchFamily="34" charset="0"/>
                  <a:ea typeface="小考拉体" panose="02000503000000000000" pitchFamily="2" charset="-122"/>
                  <a:cs typeface="Arial" panose="020B0604020202020204" pitchFamily="34" charset="0"/>
                </a:rPr>
                <a:t>an</a:t>
              </a:r>
              <a:endParaRPr lang="zh-CN" altLang="en-US" sz="8800" b="1" dirty="0">
                <a:ln w="1270">
                  <a:solidFill>
                    <a:srgbClr val="7C3C21"/>
                  </a:solidFill>
                </a:ln>
                <a:solidFill>
                  <a:srgbClr val="04BDF6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Arial" panose="020B0604020202020204" pitchFamily="34" charset="0"/>
                <a:ea typeface="小考拉体" panose="02000503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5483DFAE-EBA6-4339-9920-EB273B982C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56" y="4165573"/>
            <a:ext cx="724973" cy="614040"/>
          </a:xfrm>
          <a:prstGeom prst="rect">
            <a:avLst/>
          </a:prstGeom>
        </p:spPr>
      </p:pic>
      <p:grpSp>
        <p:nvGrpSpPr>
          <p:cNvPr id="5" name="组合 26">
            <a:extLst>
              <a:ext uri="{FF2B5EF4-FFF2-40B4-BE49-F238E27FC236}">
                <a16:creationId xmlns="" xmlns:a16="http://schemas.microsoft.com/office/drawing/2014/main" id="{90D68084-786E-4B66-8CCD-C577308FD55C}"/>
              </a:ext>
            </a:extLst>
          </p:cNvPr>
          <p:cNvGrpSpPr/>
          <p:nvPr/>
        </p:nvGrpSpPr>
        <p:grpSpPr>
          <a:xfrm>
            <a:off x="4117453" y="2098610"/>
            <a:ext cx="1093019" cy="769441"/>
            <a:chOff x="5211296" y="4545623"/>
            <a:chExt cx="2330906" cy="769441"/>
          </a:xfrm>
        </p:grpSpPr>
        <p:sp>
          <p:nvSpPr>
            <p:cNvPr id="26" name="矩形: 圆角 25">
              <a:extLst>
                <a:ext uri="{FF2B5EF4-FFF2-40B4-BE49-F238E27FC236}">
                  <a16:creationId xmlns="" xmlns:a16="http://schemas.microsoft.com/office/drawing/2014/main" id="{6A89D150-ABC4-4790-8094-E713F8E47B87}"/>
                </a:ext>
              </a:extLst>
            </p:cNvPr>
            <p:cNvSpPr/>
            <p:nvPr/>
          </p:nvSpPr>
          <p:spPr>
            <a:xfrm>
              <a:off x="5211296" y="4545623"/>
              <a:ext cx="2330906" cy="769441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/>
            </a:p>
          </p:txBody>
        </p:sp>
        <p:sp>
          <p:nvSpPr>
            <p:cNvPr id="21" name="文本框 160">
              <a:extLst>
                <a:ext uri="{FF2B5EF4-FFF2-40B4-BE49-F238E27FC236}">
                  <a16:creationId xmlns="" xmlns:a16="http://schemas.microsoft.com/office/drawing/2014/main" id="{030D7605-EB3B-4DA4-8F80-3B99C1FADDAF}"/>
                </a:ext>
              </a:extLst>
            </p:cNvPr>
            <p:cNvSpPr txBox="1"/>
            <p:nvPr/>
          </p:nvSpPr>
          <p:spPr>
            <a:xfrm>
              <a:off x="5271547" y="4607177"/>
              <a:ext cx="2010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NF-Comic Sans" panose="02000503000000020004" pitchFamily="2" charset="0"/>
                  <a:ea typeface="小考拉体" panose="02000503000000000000" pitchFamily="2" charset="-122"/>
                </a:rPr>
                <a:t>Bài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NF-Comic Sans" panose="02000503000000020004" pitchFamily="2" charset="0"/>
                  <a:ea typeface="小考拉体" panose="02000503000000000000" pitchFamily="2" charset="-122"/>
                </a:rPr>
                <a:t> 6: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F-Comic Sans" panose="02000503000000020004" pitchFamily="2" charset="0"/>
                <a:ea typeface="小考拉体" panose="02000503000000000000" pitchFamily="2" charset="-122"/>
              </a:endParaRPr>
            </a:p>
          </p:txBody>
        </p:sp>
      </p:grpSp>
      <p:sp>
        <p:nvSpPr>
          <p:cNvPr id="24" name="文本框 161">
            <a:extLst>
              <a:ext uri="{FF2B5EF4-FFF2-40B4-BE49-F238E27FC236}">
                <a16:creationId xmlns="" xmlns:a16="http://schemas.microsoft.com/office/drawing/2014/main" id="{236F8AFC-6A74-4653-A10C-07407562BC8C}"/>
              </a:ext>
            </a:extLst>
          </p:cNvPr>
          <p:cNvSpPr txBox="1"/>
          <p:nvPr/>
        </p:nvSpPr>
        <p:spPr>
          <a:xfrm>
            <a:off x="3451381" y="1272571"/>
            <a:ext cx="2241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normalizeH="0" baseline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VNF-Comic Sans" panose="02000503000000020004" pitchFamily="2" charset="0"/>
                <a:ea typeface="小考拉体" panose="02000503000000000000" pitchFamily="2" charset="-122"/>
              </a:rPr>
              <a:t>Khoa </a:t>
            </a:r>
            <a:r>
              <a:rPr kumimoji="0" lang="en-US" altLang="zh-CN" sz="4400" b="1" i="0" u="none" strike="noStrike" kern="1200" cap="none" normalizeH="0" baseline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VNF-Comic Sans" panose="02000503000000020004" pitchFamily="2" charset="0"/>
                <a:ea typeface="小考拉体" panose="02000503000000000000" pitchFamily="2" charset="-122"/>
              </a:rPr>
              <a:t>học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VNF-Comic Sans" panose="02000503000000020004" pitchFamily="2" charset="0"/>
                <a:ea typeface="小考拉体" panose="02000503000000000000" pitchFamily="2" charset="-122"/>
              </a:rPr>
              <a:t> 5</a:t>
            </a:r>
            <a:endParaRPr kumimoji="0" lang="zh-CN" altLang="en-US" sz="4400" b="1" i="0" u="none" strike="noStrike" kern="1200" cap="none" normalizeH="0" baseline="0" noProof="0" dirty="0">
              <a:ln>
                <a:noFill/>
              </a:ln>
              <a:solidFill>
                <a:srgbClr val="FF778B"/>
              </a:solidFill>
              <a:effectLst/>
              <a:uLnTx/>
              <a:uFillTx/>
              <a:latin typeface="VNF-Comic Sans" panose="02000503000000020004" pitchFamily="2" charset="0"/>
              <a:ea typeface="小考拉体" panose="02000503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0864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D4F12C-1A81-4B6B-925E-76D36D3A0894}"/>
              </a:ext>
            </a:extLst>
          </p:cNvPr>
          <p:cNvSpPr txBox="1"/>
          <p:nvPr/>
        </p:nvSpPr>
        <p:spPr>
          <a:xfrm>
            <a:off x="-34637" y="-2346"/>
            <a:ext cx="3158837" cy="1665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511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HĐTH 1/19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NHỮNG ĐIỀU BẠN CẦN BIẾT VỀ HẠN SỬ DỤNG MỸ PHẨM">
            <a:extLst>
              <a:ext uri="{FF2B5EF4-FFF2-40B4-BE49-F238E27FC236}">
                <a16:creationId xmlns="" xmlns:a16="http://schemas.microsoft.com/office/drawing/2014/main" id="{EE60B61A-1F69-4180-8264-D5A40FD4B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58" t="14476" r="19999" b="24964"/>
          <a:stretch/>
        </p:blipFill>
        <p:spPr bwMode="auto">
          <a:xfrm>
            <a:off x="0" y="876357"/>
            <a:ext cx="4128656" cy="3057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uốc quá hạn và những hệ lụy cho sức khỏe">
            <a:extLst>
              <a:ext uri="{FF2B5EF4-FFF2-40B4-BE49-F238E27FC236}">
                <a16:creationId xmlns="" xmlns:a16="http://schemas.microsoft.com/office/drawing/2014/main" id="{32902784-63F6-4FAB-B139-456F93308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9" t="-256" r="1504" b="11532"/>
          <a:stretch/>
        </p:blipFill>
        <p:spPr bwMode="auto">
          <a:xfrm>
            <a:off x="4745184" y="820433"/>
            <a:ext cx="3768434" cy="3169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57FA5F8C-7B3F-4857-A031-67AE9F6F5528}"/>
              </a:ext>
            </a:extLst>
          </p:cNvPr>
          <p:cNvSpPr txBox="1"/>
          <p:nvPr/>
        </p:nvSpPr>
        <p:spPr>
          <a:xfrm flipH="1">
            <a:off x="178378" y="4013704"/>
            <a:ext cx="8787245" cy="493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64"/>
              </a:lnSpc>
            </a:pP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Với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thuốc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quá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hạn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,</a:t>
            </a:r>
            <a:r>
              <a:rPr lang="vi-VN" sz="5400" b="1" dirty="0">
                <a:solidFill>
                  <a:srgbClr val="303030"/>
                </a:solidFill>
                <a:latin typeface="OpenSans"/>
              </a:rPr>
              <a:t> đem đi vứt vào thùng rác. 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N</a:t>
            </a:r>
            <a:r>
              <a:rPr lang="vi-VN" sz="5400" b="1" dirty="0">
                <a:solidFill>
                  <a:srgbClr val="303030"/>
                </a:solidFill>
                <a:latin typeface="OpenSans"/>
              </a:rPr>
              <a:t>ếu số lượng thuốc nhiều, thuốc đến cơ sở ý tế gần nhà để họ xử lí.</a:t>
            </a:r>
            <a:endParaRPr lang="en-US" sz="5400" b="1" dirty="0">
              <a:solidFill>
                <a:srgbClr val="303030"/>
              </a:solidFill>
              <a:latin typeface="Open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026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D4F12C-1A81-4B6B-925E-76D36D3A0894}"/>
              </a:ext>
            </a:extLst>
          </p:cNvPr>
          <p:cNvSpPr txBox="1"/>
          <p:nvPr/>
        </p:nvSpPr>
        <p:spPr>
          <a:xfrm>
            <a:off x="-34637" y="-2346"/>
            <a:ext cx="3158837" cy="1665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511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HĐTH 1/19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Bé trai 3 tuổi &amp;#39;lén&amp;#39; lấy thuốc ngừa thai của mẹ &amp;#39;ăn&amp;#39; vì tưởng là kẹo">
            <a:extLst>
              <a:ext uri="{FF2B5EF4-FFF2-40B4-BE49-F238E27FC236}">
                <a16:creationId xmlns="" xmlns:a16="http://schemas.microsoft.com/office/drawing/2014/main" id="{F4AC6A21-2D89-42E8-88C5-0B0A6F058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6" y="1082667"/>
            <a:ext cx="3865211" cy="3092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gộ độc hóa chất ở trẻ nhỏ- Kỹ năng sơ cứu và cách phòng tránh | Sở Y tế  Nam Định">
            <a:extLst>
              <a:ext uri="{FF2B5EF4-FFF2-40B4-BE49-F238E27FC236}">
                <a16:creationId xmlns="" xmlns:a16="http://schemas.microsoft.com/office/drawing/2014/main" id="{97150123-7259-4619-BBC5-3A9B9D213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20" y="1082666"/>
            <a:ext cx="3172907" cy="3179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Close">
            <a:extLst>
              <a:ext uri="{FF2B5EF4-FFF2-40B4-BE49-F238E27FC236}">
                <a16:creationId xmlns="" xmlns:a16="http://schemas.microsoft.com/office/drawing/2014/main" id="{D9F82967-D2A0-4ECE-BC46-2CADDF57E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310" y="1228068"/>
            <a:ext cx="2166504" cy="2888672"/>
          </a:xfrm>
          <a:prstGeom prst="rect">
            <a:avLst/>
          </a:prstGeom>
        </p:spPr>
      </p:pic>
      <p:pic>
        <p:nvPicPr>
          <p:cNvPr id="11" name="Graphic 10" descr="Close">
            <a:extLst>
              <a:ext uri="{FF2B5EF4-FFF2-40B4-BE49-F238E27FC236}">
                <a16:creationId xmlns="" xmlns:a16="http://schemas.microsoft.com/office/drawing/2014/main" id="{5DC2CEB1-14AC-46B2-8842-806DF94F5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1055" y="1373470"/>
            <a:ext cx="2166504" cy="2888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44ED73-758D-4760-8676-1CBDF4C361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43" t="26532" r="44922" b="22020"/>
          <a:stretch/>
        </p:blipFill>
        <p:spPr>
          <a:xfrm>
            <a:off x="2784361" y="974333"/>
            <a:ext cx="3719946" cy="6151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1628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Đau bụng ở trẻ em">
            <a:extLst>
              <a:ext uri="{FF2B5EF4-FFF2-40B4-BE49-F238E27FC236}">
                <a16:creationId xmlns="" xmlns:a16="http://schemas.microsoft.com/office/drawing/2014/main" id="{6BED0101-262A-4E39-A66B-4D39299F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67" y="1134850"/>
            <a:ext cx="2714625" cy="432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D55E92-8847-4EC0-9E2B-2636BB88BA5B}"/>
              </a:ext>
            </a:extLst>
          </p:cNvPr>
          <p:cNvSpPr txBox="1"/>
          <p:nvPr/>
        </p:nvSpPr>
        <p:spPr>
          <a:xfrm>
            <a:off x="-34637" y="-2346"/>
            <a:ext cx="3158837" cy="1665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511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HĐTH 1/19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14 nguyên nhân gây đau bụng dưới bên trái và cách điều trị tại nhà">
            <a:extLst>
              <a:ext uri="{FF2B5EF4-FFF2-40B4-BE49-F238E27FC236}">
                <a16:creationId xmlns="" xmlns:a16="http://schemas.microsoft.com/office/drawing/2014/main" id="{985AE7CC-85FC-4AB4-B83F-9CC22F3DE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42" y="1200494"/>
            <a:ext cx="3158837" cy="4193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76BB663-4473-4AE1-B416-3B8E0C760A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052"/>
            <a:ext cx="9144000" cy="6602812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AAB260DC-C23C-4559-87A8-EFF8D8553883}"/>
              </a:ext>
            </a:extLst>
          </p:cNvPr>
          <p:cNvSpPr txBox="1"/>
          <p:nvPr/>
        </p:nvSpPr>
        <p:spPr>
          <a:xfrm flipH="1">
            <a:off x="3959257" y="4344888"/>
            <a:ext cx="5048785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64"/>
              </a:lnSpc>
            </a:pP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Gọi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hàng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xóm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giúp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đỡ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.</a:t>
            </a:r>
          </a:p>
        </p:txBody>
      </p:sp>
      <p:pic>
        <p:nvPicPr>
          <p:cNvPr id="9222" name="Picture 6" descr="Cách gọi cấp cứu ở Nhật Bản bạn cần biết | コミトモ-在日外国人向け生活情報サイト">
            <a:extLst>
              <a:ext uri="{FF2B5EF4-FFF2-40B4-BE49-F238E27FC236}">
                <a16:creationId xmlns="" xmlns:a16="http://schemas.microsoft.com/office/drawing/2014/main" id="{A489B956-2661-49A2-BFA6-12B87C93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96" y="671924"/>
            <a:ext cx="3695123" cy="3875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Cuộc điện thoại của mẹ – Báo Nghệ An">
            <a:extLst>
              <a:ext uri="{FF2B5EF4-FFF2-40B4-BE49-F238E27FC236}">
                <a16:creationId xmlns="" xmlns:a16="http://schemas.microsoft.com/office/drawing/2014/main" id="{6B5E65E4-9DB4-4CB1-8487-FAA60E18CB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8B972414-D7C5-4CC2-950B-D9FECBB4ECA1}"/>
              </a:ext>
            </a:extLst>
          </p:cNvPr>
          <p:cNvSpPr txBox="1"/>
          <p:nvPr/>
        </p:nvSpPr>
        <p:spPr>
          <a:xfrm flipH="1">
            <a:off x="135959" y="5012092"/>
            <a:ext cx="8623973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64"/>
              </a:lnSpc>
            </a:pP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Gọi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điện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thoại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cho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bố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mẹ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hoặc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cấp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en-US" sz="5400" b="1" dirty="0" err="1">
                <a:solidFill>
                  <a:srgbClr val="303030"/>
                </a:solidFill>
                <a:latin typeface="OpenSans"/>
              </a:rPr>
              <a:t>cứu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.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087100C3-E897-428E-8838-953FDCFBD147}"/>
              </a:ext>
            </a:extLst>
          </p:cNvPr>
          <p:cNvGrpSpPr/>
          <p:nvPr/>
        </p:nvGrpSpPr>
        <p:grpSpPr>
          <a:xfrm>
            <a:off x="-13791" y="1042211"/>
            <a:ext cx="5787404" cy="3569544"/>
            <a:chOff x="-260889" y="1237041"/>
            <a:chExt cx="7716539" cy="3569544"/>
          </a:xfrm>
        </p:grpSpPr>
        <p:pic>
          <p:nvPicPr>
            <p:cNvPr id="8" name="Graphic 7" descr="Male profile">
              <a:extLst>
                <a:ext uri="{FF2B5EF4-FFF2-40B4-BE49-F238E27FC236}">
                  <a16:creationId xmlns="" xmlns:a16="http://schemas.microsoft.com/office/drawing/2014/main" id="{2FDC910D-D427-471B-A06E-1A841F3F8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94706" y="1237042"/>
              <a:ext cx="3569543" cy="3569543"/>
            </a:xfrm>
            <a:prstGeom prst="rect">
              <a:avLst/>
            </a:prstGeom>
          </p:spPr>
        </p:pic>
        <p:pic>
          <p:nvPicPr>
            <p:cNvPr id="13" name="Graphic 12" descr="Female Profile">
              <a:extLst>
                <a:ext uri="{FF2B5EF4-FFF2-40B4-BE49-F238E27FC236}">
                  <a16:creationId xmlns="" xmlns:a16="http://schemas.microsoft.com/office/drawing/2014/main" id="{7E52E24A-D209-422E-B7F0-55810A537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86107" y="1237041"/>
              <a:ext cx="3569543" cy="3569543"/>
            </a:xfrm>
            <a:prstGeom prst="rect">
              <a:avLst/>
            </a:prstGeom>
          </p:spPr>
        </p:pic>
        <p:pic>
          <p:nvPicPr>
            <p:cNvPr id="15" name="Graphic 14" descr="Receiver">
              <a:extLst>
                <a:ext uri="{FF2B5EF4-FFF2-40B4-BE49-F238E27FC236}">
                  <a16:creationId xmlns="" xmlns:a16="http://schemas.microsoft.com/office/drawing/2014/main" id="{AC0446DC-C8FA-442C-99BD-FC96744B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260889" y="2079963"/>
              <a:ext cx="2451105" cy="2451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89242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700000" flipH="1">
            <a:off x="165656" y="3526141"/>
            <a:ext cx="363737" cy="507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0155" y="4289749"/>
            <a:ext cx="429616" cy="3268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 flipH="1">
            <a:off x="162269" y="1489123"/>
            <a:ext cx="385390" cy="4032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87032" flipH="1">
            <a:off x="133193" y="4799185"/>
            <a:ext cx="443769" cy="5544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 flipH="1">
            <a:off x="114019" y="857581"/>
            <a:ext cx="299199" cy="3828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00000" flipH="1">
            <a:off x="226840" y="2139005"/>
            <a:ext cx="372431" cy="4245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223288" y="2728913"/>
            <a:ext cx="340820" cy="5326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flipH="1">
            <a:off x="657305" y="1045332"/>
            <a:ext cx="826770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10"/>
              </a:lnSpc>
            </a:pPr>
            <a:r>
              <a:rPr lang="vi-VN" sz="5110" dirty="0">
                <a:solidFill>
                  <a:srgbClr val="3030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đã bao giờ phải uống hoặc tiêm thuốc chưa?</a:t>
            </a:r>
          </a:p>
          <a:p>
            <a:pPr algn="just">
              <a:lnSpc>
                <a:spcPts val="5110"/>
              </a:lnSpc>
            </a:pPr>
            <a:endParaRPr lang="vi-VN" sz="5110" dirty="0">
              <a:solidFill>
                <a:srgbClr val="30303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5110"/>
              </a:lnSpc>
            </a:pPr>
            <a:r>
              <a:rPr lang="vi-VN" sz="5110" dirty="0">
                <a:solidFill>
                  <a:srgbClr val="3030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· Nếu có, kể tên loại thuốc mà </a:t>
            </a:r>
            <a:r>
              <a:rPr lang="en-US" sz="5110" dirty="0" err="1">
                <a:solidFill>
                  <a:srgbClr val="3030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vi-VN" sz="5110" dirty="0">
                <a:solidFill>
                  <a:srgbClr val="3030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đã dùng</a:t>
            </a:r>
          </a:p>
          <a:p>
            <a:pPr algn="just">
              <a:lnSpc>
                <a:spcPts val="5110"/>
              </a:lnSpc>
            </a:pPr>
            <a:endParaRPr lang="vi-VN" sz="5110" dirty="0">
              <a:solidFill>
                <a:srgbClr val="30303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5110"/>
              </a:lnSpc>
            </a:pPr>
            <a:r>
              <a:rPr lang="vi-VN" sz="5110" dirty="0">
                <a:solidFill>
                  <a:srgbClr val="3030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· </a:t>
            </a:r>
            <a:r>
              <a:rPr lang="en-US" sz="5110" dirty="0" err="1">
                <a:solidFill>
                  <a:srgbClr val="3030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vi-VN" sz="5110" dirty="0">
                <a:solidFill>
                  <a:srgbClr val="3030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dùng thuốc đó trong trường hợp nào?</a:t>
            </a:r>
            <a:endParaRPr lang="en-US" sz="5110" dirty="0">
              <a:solidFill>
                <a:srgbClr val="30303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2BEAF5-18B4-4E5E-8D07-6813DA0760F6}"/>
              </a:ext>
            </a:extLst>
          </p:cNvPr>
          <p:cNvSpPr txBox="1"/>
          <p:nvPr/>
        </p:nvSpPr>
        <p:spPr>
          <a:xfrm>
            <a:off x="-1" y="-2346"/>
            <a:ext cx="3231037" cy="1665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511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HĐCB 1/18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700000" flipH="1">
            <a:off x="165656" y="3526141"/>
            <a:ext cx="363737" cy="507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0155" y="4289749"/>
            <a:ext cx="429616" cy="3268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 flipH="1">
            <a:off x="162269" y="1489123"/>
            <a:ext cx="385390" cy="4032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87032" flipH="1">
            <a:off x="133193" y="4799185"/>
            <a:ext cx="443769" cy="5544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 flipH="1">
            <a:off x="114019" y="857581"/>
            <a:ext cx="299199" cy="3828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00000" flipH="1">
            <a:off x="226840" y="2139005"/>
            <a:ext cx="372431" cy="4245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223288" y="2728913"/>
            <a:ext cx="340820" cy="5326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2BEAF5-18B4-4E5E-8D07-6813DA0760F6}"/>
              </a:ext>
            </a:extLst>
          </p:cNvPr>
          <p:cNvSpPr txBox="1"/>
          <p:nvPr/>
        </p:nvSpPr>
        <p:spPr>
          <a:xfrm>
            <a:off x="0" y="-2346"/>
            <a:ext cx="3124200" cy="1665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511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HĐCB 2/18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6B5527BE-9C4C-4126-994A-7374A8879065}"/>
              </a:ext>
            </a:extLst>
          </p:cNvPr>
          <p:cNvSpPr txBox="1"/>
          <p:nvPr/>
        </p:nvSpPr>
        <p:spPr>
          <a:xfrm flipH="1">
            <a:off x="733038" y="1214539"/>
            <a:ext cx="3945547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64"/>
              </a:lnSpc>
            </a:pPr>
            <a:r>
              <a:rPr lang="vi-VN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vi-VN" sz="5400" b="1" i="0" dirty="0">
                <a:effectLst/>
                <a:latin typeface="OpenSans"/>
              </a:rPr>
              <a:t>· </a:t>
            </a:r>
            <a:r>
              <a:rPr lang="en-US" sz="5400" b="1" i="0" dirty="0" err="1">
                <a:effectLst/>
                <a:latin typeface="OpenSans"/>
              </a:rPr>
              <a:t>Làm</a:t>
            </a:r>
            <a:r>
              <a:rPr lang="en-US" sz="5400" b="1" i="0" dirty="0">
                <a:effectLst/>
                <a:latin typeface="OpenSans"/>
              </a:rPr>
              <a:t> </a:t>
            </a:r>
            <a:r>
              <a:rPr lang="en-US" sz="5400" b="1" i="0" dirty="0" err="1">
                <a:effectLst/>
                <a:latin typeface="OpenSans"/>
              </a:rPr>
              <a:t>thế</a:t>
            </a:r>
            <a:r>
              <a:rPr lang="en-US" sz="5400" b="1" i="0" dirty="0">
                <a:effectLst/>
                <a:latin typeface="OpenSans"/>
              </a:rPr>
              <a:t> </a:t>
            </a:r>
            <a:r>
              <a:rPr lang="en-US" sz="5400" b="1" i="0" dirty="0" err="1">
                <a:effectLst/>
                <a:latin typeface="OpenSans"/>
              </a:rPr>
              <a:t>nào</a:t>
            </a:r>
            <a:r>
              <a:rPr lang="en-US" sz="5400" b="1" i="0" dirty="0">
                <a:effectLst/>
                <a:latin typeface="OpenSans"/>
              </a:rPr>
              <a:t> </a:t>
            </a:r>
            <a:r>
              <a:rPr lang="en-US" sz="5400" b="1" i="0" dirty="0" err="1">
                <a:effectLst/>
                <a:latin typeface="OpenSans"/>
              </a:rPr>
              <a:t>để</a:t>
            </a:r>
            <a:r>
              <a:rPr lang="en-US" sz="5400" b="1" i="0" dirty="0">
                <a:effectLst/>
                <a:latin typeface="OpenSans"/>
              </a:rPr>
              <a:t> </a:t>
            </a:r>
            <a:r>
              <a:rPr lang="en-US" sz="5400" b="1" i="0" dirty="0" err="1">
                <a:effectLst/>
                <a:latin typeface="OpenSans"/>
              </a:rPr>
              <a:t>sử</a:t>
            </a:r>
            <a:r>
              <a:rPr lang="en-US" sz="5400" b="1" i="0" dirty="0">
                <a:effectLst/>
                <a:latin typeface="OpenSans"/>
              </a:rPr>
              <a:t> </a:t>
            </a:r>
            <a:r>
              <a:rPr lang="en-US" sz="5400" b="1" i="0" dirty="0" err="1">
                <a:effectLst/>
                <a:latin typeface="OpenSans"/>
              </a:rPr>
              <a:t>dụng</a:t>
            </a:r>
            <a:r>
              <a:rPr lang="en-US" sz="5400" b="1" i="0" dirty="0">
                <a:effectLst/>
                <a:latin typeface="OpenSans"/>
              </a:rPr>
              <a:t> </a:t>
            </a:r>
            <a:r>
              <a:rPr lang="en-US" sz="5400" b="1" i="0" dirty="0" err="1">
                <a:effectLst/>
                <a:latin typeface="OpenSans"/>
              </a:rPr>
              <a:t>thuốc</a:t>
            </a:r>
            <a:r>
              <a:rPr lang="en-US" sz="5400" b="1" i="0" dirty="0">
                <a:effectLst/>
                <a:latin typeface="OpenSans"/>
              </a:rPr>
              <a:t> an </a:t>
            </a:r>
            <a:r>
              <a:rPr lang="en-US" sz="5400" b="1" i="0" dirty="0" err="1">
                <a:effectLst/>
                <a:latin typeface="OpenSans"/>
              </a:rPr>
              <a:t>toàn</a:t>
            </a:r>
            <a:endParaRPr lang="en-US" sz="5400" b="1" dirty="0">
              <a:solidFill>
                <a:srgbClr val="303030"/>
              </a:solidFill>
              <a:latin typeface="OpenSans"/>
            </a:endParaRPr>
          </a:p>
        </p:txBody>
      </p:sp>
      <p:pic>
        <p:nvPicPr>
          <p:cNvPr id="2060" name="Picture 12" descr="Doctor Wearing A Medical Mask Coronavirus Quarantine Respiratory Virus  Concept Vector Illustration In Flat Style Stock Illustration - Download  Image Now - iStock">
            <a:extLst>
              <a:ext uri="{FF2B5EF4-FFF2-40B4-BE49-F238E27FC236}">
                <a16:creationId xmlns="" xmlns:a16="http://schemas.microsoft.com/office/drawing/2014/main" id="{E7D96DE8-2A61-443B-A55F-DA026EFD8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68" y="-2346"/>
            <a:ext cx="428118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edical emergency first aid health ... | Stock vector | Colourbox">
            <a:extLst>
              <a:ext uri="{FF2B5EF4-FFF2-40B4-BE49-F238E27FC236}">
                <a16:creationId xmlns="" xmlns:a16="http://schemas.microsoft.com/office/drawing/2014/main" id="{76D898E3-33EF-4AC9-82ED-A5364969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68" y="1"/>
            <a:ext cx="1614488" cy="212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45293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700000" flipH="1">
            <a:off x="165656" y="3526141"/>
            <a:ext cx="363737" cy="507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0155" y="4289749"/>
            <a:ext cx="429616" cy="3268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 flipH="1">
            <a:off x="162269" y="1489123"/>
            <a:ext cx="385390" cy="4032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87032" flipH="1">
            <a:off x="133193" y="4799185"/>
            <a:ext cx="443769" cy="5544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 flipH="1">
            <a:off x="114019" y="857581"/>
            <a:ext cx="299199" cy="3828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00000" flipH="1">
            <a:off x="226840" y="2139005"/>
            <a:ext cx="372431" cy="4245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223288" y="2728913"/>
            <a:ext cx="340820" cy="5326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2BEAF5-18B4-4E5E-8D07-6813DA0760F6}"/>
              </a:ext>
            </a:extLst>
          </p:cNvPr>
          <p:cNvSpPr txBox="1"/>
          <p:nvPr/>
        </p:nvSpPr>
        <p:spPr>
          <a:xfrm>
            <a:off x="0" y="-2346"/>
            <a:ext cx="3124200" cy="1665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511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HĐCB 2/18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6B5527BE-9C4C-4126-994A-7374A8879065}"/>
              </a:ext>
            </a:extLst>
          </p:cNvPr>
          <p:cNvSpPr txBox="1"/>
          <p:nvPr/>
        </p:nvSpPr>
        <p:spPr>
          <a:xfrm flipH="1">
            <a:off x="733038" y="1214539"/>
            <a:ext cx="3945547" cy="6912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64"/>
              </a:lnSpc>
            </a:pPr>
            <a:r>
              <a:rPr lang="vi-VN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vi-VN" sz="5400" b="1" i="0" dirty="0">
                <a:effectLst/>
                <a:latin typeface="OpenSans"/>
              </a:rPr>
              <a:t>· Chúng ta chỉ được dùng thuốc theo sự chỉ dẫn và đơn thuốc của bác sĩ kê.</a:t>
            </a:r>
            <a:endParaRPr lang="en-US" sz="5400" b="1" dirty="0">
              <a:solidFill>
                <a:srgbClr val="303030"/>
              </a:solidFill>
              <a:latin typeface="OpenSans"/>
            </a:endParaRPr>
          </a:p>
        </p:txBody>
      </p:sp>
      <p:pic>
        <p:nvPicPr>
          <p:cNvPr id="2060" name="Picture 12" descr="Doctor Wearing A Medical Mask Coronavirus Quarantine Respiratory Virus  Concept Vector Illustration In Flat Style Stock Illustration - Download  Image Now - iStock">
            <a:extLst>
              <a:ext uri="{FF2B5EF4-FFF2-40B4-BE49-F238E27FC236}">
                <a16:creationId xmlns="" xmlns:a16="http://schemas.microsoft.com/office/drawing/2014/main" id="{E7D96DE8-2A61-443B-A55F-DA026EFD8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68" y="-2346"/>
            <a:ext cx="428118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edical emergency first aid health ... | Stock vector | Colourbox">
            <a:extLst>
              <a:ext uri="{FF2B5EF4-FFF2-40B4-BE49-F238E27FC236}">
                <a16:creationId xmlns="" xmlns:a16="http://schemas.microsoft.com/office/drawing/2014/main" id="{76D898E3-33EF-4AC9-82ED-A5364969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68" y="-13052"/>
            <a:ext cx="1614488" cy="212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63039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2BEAF5-18B4-4E5E-8D07-6813DA0760F6}"/>
              </a:ext>
            </a:extLst>
          </p:cNvPr>
          <p:cNvSpPr txBox="1"/>
          <p:nvPr/>
        </p:nvSpPr>
        <p:spPr>
          <a:xfrm>
            <a:off x="-34637" y="-2346"/>
            <a:ext cx="3158837" cy="1665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511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HĐCB 2/18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6B5527BE-9C4C-4126-994A-7374A8879065}"/>
              </a:ext>
            </a:extLst>
          </p:cNvPr>
          <p:cNvSpPr txBox="1"/>
          <p:nvPr/>
        </p:nvSpPr>
        <p:spPr>
          <a:xfrm flipH="1">
            <a:off x="0" y="660358"/>
            <a:ext cx="9059659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64"/>
              </a:lnSpc>
            </a:pPr>
            <a:r>
              <a:rPr lang="vi-VN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vi-VN" sz="5400" b="1" i="0" dirty="0">
                <a:effectLst/>
                <a:latin typeface="OpenSans"/>
              </a:rPr>
              <a:t>· Nếu được thầy thuốc chỉ định dùng thuốc thì phải mua và uống đúng những loại thuốc bác sĩ đã kê đơn</a:t>
            </a:r>
            <a:r>
              <a:rPr lang="en-US" sz="5400" b="1" i="0" dirty="0">
                <a:effectLst/>
                <a:latin typeface="OpenSans"/>
              </a:rPr>
              <a:t>.</a:t>
            </a:r>
            <a:endParaRPr lang="en-US" sz="5400" b="1" dirty="0">
              <a:solidFill>
                <a:srgbClr val="303030"/>
              </a:solidFill>
              <a:latin typeface="Open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FC52FCF-75D8-4820-9ED9-E5C5CD87E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4" y="3313522"/>
            <a:ext cx="2288873" cy="28982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D1308CA-6C93-4F5B-8DBA-4CFBDB44AD04}"/>
              </a:ext>
            </a:extLst>
          </p:cNvPr>
          <p:cNvSpPr txBox="1"/>
          <p:nvPr/>
        </p:nvSpPr>
        <p:spPr>
          <a:xfrm>
            <a:off x="56326" y="6022001"/>
            <a:ext cx="315883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US" sz="36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A33552B-37EB-4951-B2F3-2D727EDAD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72" y="3427012"/>
            <a:ext cx="3669723" cy="256880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BF4671D-6163-4A01-ADA7-F894CD5F28F3}"/>
              </a:ext>
            </a:extLst>
          </p:cNvPr>
          <p:cNvSpPr txBox="1"/>
          <p:nvPr/>
        </p:nvSpPr>
        <p:spPr>
          <a:xfrm>
            <a:off x="3235192" y="6022001"/>
            <a:ext cx="315883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Note Icon Vector Art, Icons, and Graphics for Free Download">
            <a:extLst>
              <a:ext uri="{FF2B5EF4-FFF2-40B4-BE49-F238E27FC236}">
                <a16:creationId xmlns="" xmlns:a16="http://schemas.microsoft.com/office/drawing/2014/main" id="{6F477082-8A3A-41CD-8DAC-07449F5F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97" y="3427012"/>
            <a:ext cx="2016703" cy="2688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DDEFB04-3AB8-487A-A4C3-875F0D719A6B}"/>
              </a:ext>
            </a:extLst>
          </p:cNvPr>
          <p:cNvSpPr txBox="1"/>
          <p:nvPr/>
        </p:nvSpPr>
        <p:spPr>
          <a:xfrm>
            <a:off x="6251430" y="6022001"/>
            <a:ext cx="289257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6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613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2BEAF5-18B4-4E5E-8D07-6813DA0760F6}"/>
              </a:ext>
            </a:extLst>
          </p:cNvPr>
          <p:cNvSpPr txBox="1"/>
          <p:nvPr/>
        </p:nvSpPr>
        <p:spPr>
          <a:xfrm>
            <a:off x="-34637" y="-2346"/>
            <a:ext cx="3158837" cy="1665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511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HĐCB 2/18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6B5527BE-9C4C-4126-994A-7374A8879065}"/>
              </a:ext>
            </a:extLst>
          </p:cNvPr>
          <p:cNvSpPr txBox="1"/>
          <p:nvPr/>
        </p:nvSpPr>
        <p:spPr>
          <a:xfrm flipH="1">
            <a:off x="0" y="660359"/>
            <a:ext cx="5250873" cy="9874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64"/>
              </a:lnSpc>
            </a:pPr>
            <a:r>
              <a:rPr lang="vi-VN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vi-VN" sz="5400" b="1" i="0" dirty="0">
                <a:effectLst/>
                <a:latin typeface="OpenSans"/>
              </a:rPr>
              <a:t>· </a:t>
            </a:r>
            <a:r>
              <a:rPr lang="en-US" sz="5400" b="1" i="0" dirty="0">
                <a:effectLst/>
                <a:latin typeface="OpenSans"/>
              </a:rPr>
              <a:t>K</a:t>
            </a:r>
            <a:r>
              <a:rPr lang="vi-VN" sz="5400" b="1" i="0" dirty="0">
                <a:effectLst/>
                <a:latin typeface="OpenSans"/>
              </a:rPr>
              <a:t>hông được tự ý dùng thuốc khi chưa thăm khám và có sự chỉ định của bác sĩ </a:t>
            </a:r>
            <a:r>
              <a:rPr lang="en-US" sz="5400" b="1" dirty="0">
                <a:latin typeface="OpenSans"/>
              </a:rPr>
              <a:t>v</a:t>
            </a:r>
            <a:r>
              <a:rPr lang="vi-VN" sz="5400" b="1" i="0" dirty="0">
                <a:effectLst/>
                <a:latin typeface="OpenSans"/>
              </a:rPr>
              <a:t>ì chúng ta có thể bị nhầm thuốc gây tác hại cho sức khỏe).</a:t>
            </a:r>
            <a:endParaRPr lang="en-US" sz="5400" b="1" dirty="0">
              <a:solidFill>
                <a:srgbClr val="303030"/>
              </a:solidFill>
              <a:latin typeface="OpenSans"/>
            </a:endParaRPr>
          </a:p>
        </p:txBody>
      </p:sp>
      <p:pic>
        <p:nvPicPr>
          <p:cNvPr id="4098" name="Picture 2" descr="Vector cậu bé bị bệnh đang uống viên thuốc | Thư viện stock vector đẹp miễn  phí">
            <a:extLst>
              <a:ext uri="{FF2B5EF4-FFF2-40B4-BE49-F238E27FC236}">
                <a16:creationId xmlns="" xmlns:a16="http://schemas.microsoft.com/office/drawing/2014/main" id="{47D9360B-3504-42BE-A497-4168C9E19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34" y="-2346"/>
            <a:ext cx="340161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Close">
            <a:extLst>
              <a:ext uri="{FF2B5EF4-FFF2-40B4-BE49-F238E27FC236}">
                <a16:creationId xmlns="" xmlns:a16="http://schemas.microsoft.com/office/drawing/2014/main" id="{F3B6474D-1351-450A-B439-66714542C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5327" y="2645027"/>
            <a:ext cx="2166504" cy="2888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3148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2BEAF5-18B4-4E5E-8D07-6813DA0760F6}"/>
              </a:ext>
            </a:extLst>
          </p:cNvPr>
          <p:cNvSpPr txBox="1"/>
          <p:nvPr/>
        </p:nvSpPr>
        <p:spPr>
          <a:xfrm>
            <a:off x="-34637" y="-2346"/>
            <a:ext cx="3158837" cy="1665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511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HĐCB 2/18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6B5527BE-9C4C-4126-994A-7374A8879065}"/>
              </a:ext>
            </a:extLst>
          </p:cNvPr>
          <p:cNvSpPr txBox="1"/>
          <p:nvPr/>
        </p:nvSpPr>
        <p:spPr>
          <a:xfrm flipH="1">
            <a:off x="31173" y="660359"/>
            <a:ext cx="8652164" cy="6912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64"/>
              </a:lnSpc>
            </a:pPr>
            <a:r>
              <a:rPr lang="vi-VN" sz="5400" b="1" dirty="0">
                <a:solidFill>
                  <a:srgbClr val="303030"/>
                </a:solidFill>
                <a:latin typeface="OpenSans"/>
              </a:rPr>
              <a:t> </a:t>
            </a:r>
            <a:r>
              <a:rPr lang="vi-VN" sz="5400" b="1" i="0" dirty="0">
                <a:effectLst/>
                <a:latin typeface="OpenSans"/>
              </a:rPr>
              <a:t>· Khi mua thuốc cần lưu ý: </a:t>
            </a:r>
            <a:endParaRPr lang="en-US" sz="5400" b="1" i="0" dirty="0">
              <a:effectLst/>
              <a:latin typeface="OpenSans"/>
            </a:endParaRPr>
          </a:p>
          <a:p>
            <a:pPr algn="just">
              <a:lnSpc>
                <a:spcPts val="7664"/>
              </a:lnSpc>
            </a:pPr>
            <a:r>
              <a:rPr lang="en-US" sz="5400" b="1" i="0" dirty="0">
                <a:effectLst/>
                <a:latin typeface="OpenSans"/>
              </a:rPr>
              <a:t>       </a:t>
            </a:r>
            <a:r>
              <a:rPr lang="vi-VN" sz="5400" b="1" i="0" dirty="0">
                <a:effectLst/>
                <a:latin typeface="OpenSans"/>
              </a:rPr>
              <a:t>Đọc kĩ hạn sử dụng</a:t>
            </a:r>
            <a:endParaRPr lang="en-US" sz="5400" b="1" i="0" dirty="0">
              <a:effectLst/>
              <a:latin typeface="OpenSans"/>
            </a:endParaRPr>
          </a:p>
          <a:p>
            <a:pPr algn="just">
              <a:lnSpc>
                <a:spcPts val="7664"/>
              </a:lnSpc>
            </a:pPr>
            <a:r>
              <a:rPr lang="en-US" sz="5400" b="1" dirty="0">
                <a:latin typeface="OpenSans"/>
              </a:rPr>
              <a:t>       N</a:t>
            </a:r>
            <a:r>
              <a:rPr lang="vi-VN" sz="5400" b="1" i="0" dirty="0">
                <a:effectLst/>
                <a:latin typeface="OpenSans"/>
              </a:rPr>
              <a:t>ơi sản xuất</a:t>
            </a:r>
            <a:endParaRPr lang="en-US" sz="5400" b="1" i="0" dirty="0">
              <a:effectLst/>
              <a:latin typeface="OpenSans"/>
            </a:endParaRPr>
          </a:p>
          <a:p>
            <a:pPr algn="just">
              <a:lnSpc>
                <a:spcPts val="7664"/>
              </a:lnSpc>
            </a:pPr>
            <a:r>
              <a:rPr lang="en-US" sz="5400" b="1" dirty="0">
                <a:latin typeface="OpenSans"/>
              </a:rPr>
              <a:t>	</a:t>
            </a:r>
            <a:r>
              <a:rPr lang="vi-VN" sz="5400" b="1" i="0" dirty="0">
                <a:effectLst/>
                <a:latin typeface="OpenSans"/>
              </a:rPr>
              <a:t> </a:t>
            </a:r>
            <a:r>
              <a:rPr lang="en-US" sz="5400" b="1" i="0" dirty="0">
                <a:effectLst/>
                <a:latin typeface="OpenSans"/>
              </a:rPr>
              <a:t>T</a:t>
            </a:r>
            <a:r>
              <a:rPr lang="vi-VN" sz="5400" b="1" i="0" dirty="0">
                <a:effectLst/>
                <a:latin typeface="OpenSans"/>
              </a:rPr>
              <a:t>ác dụng và cách sử dụng thuốc in trên vỏ đựng thuốc và trong bản hướng dẫn kèm theo.</a:t>
            </a:r>
            <a:endParaRPr lang="en-US" sz="5400" b="1" dirty="0">
              <a:solidFill>
                <a:srgbClr val="303030"/>
              </a:solidFill>
              <a:latin typeface="OpenSans"/>
            </a:endParaRPr>
          </a:p>
        </p:txBody>
      </p:sp>
      <p:pic>
        <p:nvPicPr>
          <p:cNvPr id="4" name="Graphic 3" descr="Checkmark">
            <a:extLst>
              <a:ext uri="{FF2B5EF4-FFF2-40B4-BE49-F238E27FC236}">
                <a16:creationId xmlns="" xmlns:a16="http://schemas.microsoft.com/office/drawing/2014/main" id="{75F4FBED-1D2A-4FF6-85A7-D676F762F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63" y="1632527"/>
            <a:ext cx="685800" cy="9144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="" xmlns:a16="http://schemas.microsoft.com/office/drawing/2014/main" id="{C82C04A0-50F5-4E38-90CA-9F25F0FF0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37" y="2514600"/>
            <a:ext cx="685800" cy="914400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="" xmlns:a16="http://schemas.microsoft.com/office/drawing/2014/main" id="{A31F536D-8A70-4CE7-8A15-C1A06B86E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64" y="3603400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83043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2BEAF5-18B4-4E5E-8D07-6813DA0760F6}"/>
              </a:ext>
            </a:extLst>
          </p:cNvPr>
          <p:cNvSpPr txBox="1"/>
          <p:nvPr/>
        </p:nvSpPr>
        <p:spPr>
          <a:xfrm>
            <a:off x="-34637" y="-2346"/>
            <a:ext cx="3158837" cy="1665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511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HĐCB 2/18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919 Hospital Bed Kids Stock Vector Illustration and Royalty Free Hospital  Bed Kids Clipart">
            <a:extLst>
              <a:ext uri="{FF2B5EF4-FFF2-40B4-BE49-F238E27FC236}">
                <a16:creationId xmlns="" xmlns:a16="http://schemas.microsoft.com/office/drawing/2014/main" id="{BF43C93C-4793-4BD7-9871-DFE48235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14" y="808711"/>
            <a:ext cx="4277513" cy="5563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6B5527BE-9C4C-4126-994A-7374A8879065}"/>
              </a:ext>
            </a:extLst>
          </p:cNvPr>
          <p:cNvSpPr txBox="1"/>
          <p:nvPr/>
        </p:nvSpPr>
        <p:spPr>
          <a:xfrm flipH="1">
            <a:off x="31173" y="660359"/>
            <a:ext cx="5178136" cy="8887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64"/>
              </a:lnSpc>
            </a:pPr>
            <a:r>
              <a:rPr lang="vi-VN" sz="5400" b="1" dirty="0">
                <a:solidFill>
                  <a:srgbClr val="303030"/>
                </a:solidFill>
                <a:latin typeface="OpenSans"/>
              </a:rPr>
              <a:t>· Nếu lạm dụng thuốc sẽ dẫn đến hậu quả là không những bệnh tình không khỏi và ngày càng nặng hơn, nguy hiểm đến tính mạng</a:t>
            </a:r>
            <a:r>
              <a:rPr lang="en-US" sz="5400" b="1" dirty="0">
                <a:solidFill>
                  <a:srgbClr val="303030"/>
                </a:solidFill>
                <a:latin typeface="OpenSan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931304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2BEAF5-18B4-4E5E-8D07-6813DA0760F6}"/>
              </a:ext>
            </a:extLst>
          </p:cNvPr>
          <p:cNvSpPr txBox="1"/>
          <p:nvPr/>
        </p:nvSpPr>
        <p:spPr>
          <a:xfrm>
            <a:off x="-34637" y="-2346"/>
            <a:ext cx="3158837" cy="1665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511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HĐCB 3/19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6B5527BE-9C4C-4126-994A-7374A8879065}"/>
              </a:ext>
            </a:extLst>
          </p:cNvPr>
          <p:cNvSpPr txBox="1"/>
          <p:nvPr/>
        </p:nvSpPr>
        <p:spPr>
          <a:xfrm flipH="1">
            <a:off x="31172" y="660359"/>
            <a:ext cx="8953501" cy="7899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64"/>
              </a:lnSpc>
            </a:pPr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Để dùng thuốc an toàn,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em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cần:</a:t>
            </a:r>
          </a:p>
          <a:p>
            <a:pPr algn="just">
              <a:lnSpc>
                <a:spcPts val="7664"/>
              </a:lnSpc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-</a:t>
            </a:r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 Sử dụng thuốc khi có chỉ định của thầy thuốc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.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ts val="7664"/>
              </a:lnSpc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- </a:t>
            </a:r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Dùng đúng thuốc, đúng cách và đúng liều lượng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.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ts val="7664"/>
              </a:lnSpc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- </a:t>
            </a:r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Mua thu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ố</a:t>
            </a:r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c nên đọc tên thuốc, hạn sử dụng, nơi sản xuất, tác dụng và cách dùng thuốc.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58067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324</Words>
  <Application>Microsoft Office PowerPoint</Application>
  <PresentationFormat>On-screen Show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BC</cp:lastModifiedBy>
  <cp:revision>1</cp:revision>
  <dcterms:created xsi:type="dcterms:W3CDTF">2021-12-12T09:15:32Z</dcterms:created>
  <dcterms:modified xsi:type="dcterms:W3CDTF">2021-12-15T08:07:11Z</dcterms:modified>
</cp:coreProperties>
</file>