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4" r:id="rId2"/>
    <p:sldId id="356" r:id="rId3"/>
    <p:sldId id="329" r:id="rId4"/>
    <p:sldId id="330" r:id="rId5"/>
    <p:sldId id="336" r:id="rId6"/>
    <p:sldId id="290" r:id="rId7"/>
    <p:sldId id="354" r:id="rId8"/>
    <p:sldId id="331" r:id="rId9"/>
    <p:sldId id="308" r:id="rId10"/>
    <p:sldId id="296" r:id="rId11"/>
    <p:sldId id="332" r:id="rId12"/>
    <p:sldId id="333" r:id="rId13"/>
    <p:sldId id="334" r:id="rId14"/>
    <p:sldId id="335" r:id="rId15"/>
    <p:sldId id="302" r:id="rId16"/>
    <p:sldId id="297" r:id="rId17"/>
    <p:sldId id="337" r:id="rId18"/>
    <p:sldId id="358" r:id="rId19"/>
    <p:sldId id="357" r:id="rId20"/>
    <p:sldId id="338" r:id="rId21"/>
    <p:sldId id="263" r:id="rId22"/>
  </p:sldIdLst>
  <p:sldSz cx="12192000" cy="6858000"/>
  <p:notesSz cx="6858000" cy="9144000"/>
  <p:defaultTextStyle>
    <a:defPPr>
      <a:defRPr lang="vi-VN"/>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A04"/>
    <a:srgbClr val="FF66FF"/>
    <a:srgbClr val="FF5757"/>
    <a:srgbClr val="FAFAFA"/>
    <a:srgbClr val="992F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328" autoAdjust="0"/>
  </p:normalViewPr>
  <p:slideViewPr>
    <p:cSldViewPr snapToGrid="0">
      <p:cViewPr>
        <p:scale>
          <a:sx n="70" d="100"/>
          <a:sy n="70" d="100"/>
        </p:scale>
        <p:origin x="-744"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EE84AC8-E5F7-4132-AFC6-9B941C8F2D58}" type="datetimeFigureOut">
              <a:rPr lang="vi-VN"/>
              <a:pPr>
                <a:defRPr/>
              </a:pPr>
              <a:t>04/12/2021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0843608-BD13-4946-B6DD-DD0367A8A14B}" type="slidenum">
              <a:rPr lang="vi-VN"/>
              <a:pPr>
                <a:defRPr/>
              </a:pPr>
              <a:t>‹#›</a:t>
            </a:fld>
            <a:endParaRPr lang="vi-VN"/>
          </a:p>
        </p:txBody>
      </p:sp>
    </p:spTree>
    <p:extLst>
      <p:ext uri="{BB962C8B-B14F-4D97-AF65-F5344CB8AC3E}">
        <p14:creationId xmlns:p14="http://schemas.microsoft.com/office/powerpoint/2010/main" val="20683614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E3A012-2641-4759-B08C-408B955701C2}"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extLst>
          </p:cNvPr>
          <p:cNvSpPr>
            <a:spLocks noGrp="1"/>
          </p:cNvSpPr>
          <p:nvPr>
            <p:ph type="dt" sz="half" idx="10"/>
          </p:nvPr>
        </p:nvSpPr>
        <p:spPr>
          <a:xfrm>
            <a:off x="1606550" y="49847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07DADD76-EEF9-43C4-B1F1-63FF76536DFA}" type="datetimeFigureOut">
              <a:rPr lang="vi-VN"/>
              <a:pPr>
                <a:defRPr/>
              </a:pPr>
              <a:t>04/12/2021</a:t>
            </a:fld>
            <a:endParaRPr lang="vi-VN"/>
          </a:p>
        </p:txBody>
      </p:sp>
      <p:sp>
        <p:nvSpPr>
          <p:cNvPr id="5" name="Footer Placeholder 4">
            <a:extLst>
              <a:ext uri="{FF2B5EF4-FFF2-40B4-BE49-F238E27FC236}"/>
            </a:extLst>
          </p:cNvPr>
          <p:cNvSpPr>
            <a:spLocks noGrp="1"/>
          </p:cNvSpPr>
          <p:nvPr>
            <p:ph type="ftr" sz="quarter" idx="11"/>
          </p:nvPr>
        </p:nvSpPr>
        <p:spPr>
          <a:xfrm>
            <a:off x="3965575" y="5441950"/>
            <a:ext cx="4114800" cy="365125"/>
          </a:xfrm>
        </p:spPr>
        <p:txBody>
          <a:bodyPr/>
          <a:lstStyle>
            <a:lvl1pPr>
              <a:defRPr/>
            </a:lvl1pPr>
          </a:lstStyle>
          <a:p>
            <a:pPr>
              <a:defRPr/>
            </a:pPr>
            <a:endParaRPr lang="vi-VN"/>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83070744-9A1E-48AC-9142-AA47ED937802}" type="slidenum">
              <a:rPr lang="vi-VN"/>
              <a:pPr>
                <a:defRPr/>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cs typeface="+mn-cs"/>
              </a:defRPr>
            </a:lvl1pPr>
          </a:lstStyle>
          <a:p>
            <a:pPr>
              <a:defRPr/>
            </a:pPr>
            <a:fld id="{80727CE0-8CA7-42AC-ACE3-35321C90DFB8}" type="datetimeFigureOut">
              <a:rPr lang="vi-VN"/>
              <a:pPr>
                <a:defRPr/>
              </a:pPr>
              <a:t>04/12/2021</a:t>
            </a:fld>
            <a:endParaRPr lang="vi-VN"/>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55E7CEDE-7899-4C82-A112-37C19EBB700A}" type="slidenum">
              <a:rPr lang="vi-VN"/>
              <a:pPr>
                <a:defRPr/>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cs typeface="+mn-cs"/>
              </a:defRPr>
            </a:lvl1pPr>
          </a:lstStyle>
          <a:p>
            <a:pPr>
              <a:defRPr/>
            </a:pPr>
            <a:fld id="{8DEF597E-EAA7-45AA-8459-542366213A47}" type="datetimeFigureOut">
              <a:rPr lang="vi-VN"/>
              <a:pPr>
                <a:defRPr/>
              </a:pPr>
              <a:t>04/12/2021</a:t>
            </a:fld>
            <a:endParaRPr lang="vi-VN"/>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4C569E49-A16A-499B-90DE-4AF6E0E15AA3}" type="slidenum">
              <a:rPr lang="vi-VN"/>
              <a:pPr>
                <a:defRPr/>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extLst>
          </p:cNvPr>
          <p:cNvSpPr>
            <a:spLocks noGrp="1"/>
          </p:cNvSpPr>
          <p:nvPr>
            <p:ph idx="1"/>
          </p:nvPr>
        </p:nvSpPr>
        <p:spPr>
          <a:xfrm>
            <a:off x="658368" y="1690689"/>
            <a:ext cx="9290304" cy="13255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vi-VN" dirty="0"/>
          </a:p>
        </p:txBody>
      </p:sp>
      <p:sp>
        <p:nvSpPr>
          <p:cNvPr id="4" name="Footer Placeholder 4">
            <a:extLst>
              <a:ext uri="{FF2B5EF4-FFF2-40B4-BE49-F238E27FC236}"/>
            </a:extLst>
          </p:cNvPr>
          <p:cNvSpPr>
            <a:spLocks noGrp="1"/>
          </p:cNvSpPr>
          <p:nvPr>
            <p:ph type="ftr" sz="quarter" idx="10"/>
          </p:nvPr>
        </p:nvSpPr>
        <p:spPr/>
        <p:txBody>
          <a:bodyPr/>
          <a:lstStyle>
            <a:lvl1pPr>
              <a:defRPr/>
            </a:lvl1pPr>
          </a:lstStyle>
          <a:p>
            <a:pPr>
              <a:defRPr/>
            </a:pPr>
            <a:endParaRPr lang="vi-VN"/>
          </a:p>
        </p:txBody>
      </p:sp>
      <p:sp>
        <p:nvSpPr>
          <p:cNvPr id="5" name="Slide Number Placeholder 5">
            <a:extLst>
              <a:ext uri="{FF2B5EF4-FFF2-40B4-BE49-F238E27FC236}"/>
            </a:extLst>
          </p:cNvPr>
          <p:cNvSpPr>
            <a:spLocks noGrp="1"/>
          </p:cNvSpPr>
          <p:nvPr>
            <p:ph type="sldNum" sz="quarter" idx="11"/>
          </p:nvPr>
        </p:nvSpPr>
        <p:spPr/>
        <p:txBody>
          <a:bodyPr/>
          <a:lstStyle>
            <a:lvl1pPr>
              <a:defRPr/>
            </a:lvl1pPr>
          </a:lstStyle>
          <a:p>
            <a:pPr>
              <a:defRPr/>
            </a:pPr>
            <a:fld id="{DCF6CC41-BF14-455E-99DE-C74A5AC0BD16}" type="slidenum">
              <a:rPr lang="vi-VN"/>
              <a:pPr>
                <a:defRPr/>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cs typeface="+mn-cs"/>
              </a:defRPr>
            </a:lvl1pPr>
          </a:lstStyle>
          <a:p>
            <a:pPr>
              <a:defRPr/>
            </a:pPr>
            <a:fld id="{D0983380-6A64-4466-93AF-ACAE51F94B5F}" type="datetimeFigureOut">
              <a:rPr lang="vi-VN"/>
              <a:pPr>
                <a:defRPr/>
              </a:pPr>
              <a:t>04/12/2021</a:t>
            </a:fld>
            <a:endParaRPr lang="vi-VN"/>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D2D06DE8-C419-4D89-8C3E-5C75B7BF38F1}" type="slidenum">
              <a:rPr lang="vi-VN"/>
              <a:pPr>
                <a:defRPr/>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cs typeface="+mn-cs"/>
              </a:defRPr>
            </a:lvl1pPr>
          </a:lstStyle>
          <a:p>
            <a:pPr>
              <a:defRPr/>
            </a:pPr>
            <a:fld id="{04B99AB2-5EA0-48E5-BBAA-78503729FC26}" type="datetimeFigureOut">
              <a:rPr lang="vi-VN"/>
              <a:pPr>
                <a:defRPr/>
              </a:pPr>
              <a:t>04/12/2021</a:t>
            </a:fld>
            <a:endParaRPr lang="vi-VN"/>
          </a:p>
        </p:txBody>
      </p:sp>
      <p:sp>
        <p:nvSpPr>
          <p:cNvPr id="6" name="Footer Placeholder 5">
            <a:extLst>
              <a:ext uri="{FF2B5EF4-FFF2-40B4-BE49-F238E27FC236}"/>
            </a:extLst>
          </p:cNvPr>
          <p:cNvSpPr>
            <a:spLocks noGrp="1"/>
          </p:cNvSpPr>
          <p:nvPr>
            <p:ph type="ftr" sz="quarter" idx="11"/>
          </p:nvPr>
        </p:nvSpPr>
        <p:spPr/>
        <p:txBody>
          <a:bodyPr/>
          <a:lstStyle>
            <a:lvl1pPr>
              <a:defRPr/>
            </a:lvl1pPr>
          </a:lstStyle>
          <a:p>
            <a:pPr>
              <a:defRPr/>
            </a:pPr>
            <a:endParaRPr lang="vi-VN"/>
          </a:p>
        </p:txBody>
      </p:sp>
      <p:sp>
        <p:nvSpPr>
          <p:cNvPr id="7" name="Slide Number Placeholder 6">
            <a:extLst>
              <a:ext uri="{FF2B5EF4-FFF2-40B4-BE49-F238E27FC236}"/>
            </a:extLst>
          </p:cNvPr>
          <p:cNvSpPr>
            <a:spLocks noGrp="1"/>
          </p:cNvSpPr>
          <p:nvPr>
            <p:ph type="sldNum" sz="quarter" idx="12"/>
          </p:nvPr>
        </p:nvSpPr>
        <p:spPr/>
        <p:txBody>
          <a:bodyPr/>
          <a:lstStyle>
            <a:lvl1pPr>
              <a:defRPr/>
            </a:lvl1pPr>
          </a:lstStyle>
          <a:p>
            <a:pPr>
              <a:defRPr/>
            </a:pPr>
            <a:fld id="{324E69AE-C03D-478F-A4BA-52AD5EFD3F87}" type="slidenum">
              <a:rPr lang="vi-VN"/>
              <a:pPr>
                <a:defRPr/>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cs typeface="+mn-cs"/>
              </a:defRPr>
            </a:lvl1pPr>
          </a:lstStyle>
          <a:p>
            <a:pPr>
              <a:defRPr/>
            </a:pPr>
            <a:fld id="{5E03E539-DDE6-452E-982C-DF16CF3C44AA}" type="datetimeFigureOut">
              <a:rPr lang="vi-VN"/>
              <a:pPr>
                <a:defRPr/>
              </a:pPr>
              <a:t>04/12/2021</a:t>
            </a:fld>
            <a:endParaRPr lang="vi-VN"/>
          </a:p>
        </p:txBody>
      </p:sp>
      <p:sp>
        <p:nvSpPr>
          <p:cNvPr id="8" name="Footer Placeholder 7">
            <a:extLst>
              <a:ext uri="{FF2B5EF4-FFF2-40B4-BE49-F238E27FC236}"/>
            </a:extLst>
          </p:cNvPr>
          <p:cNvSpPr>
            <a:spLocks noGrp="1"/>
          </p:cNvSpPr>
          <p:nvPr>
            <p:ph type="ftr" sz="quarter" idx="11"/>
          </p:nvPr>
        </p:nvSpPr>
        <p:spPr/>
        <p:txBody>
          <a:bodyPr/>
          <a:lstStyle>
            <a:lvl1pPr>
              <a:defRPr/>
            </a:lvl1pPr>
          </a:lstStyle>
          <a:p>
            <a:pPr>
              <a:defRPr/>
            </a:pPr>
            <a:endParaRPr lang="vi-VN"/>
          </a:p>
        </p:txBody>
      </p:sp>
      <p:sp>
        <p:nvSpPr>
          <p:cNvPr id="9" name="Slide Number Placeholder 8">
            <a:extLst>
              <a:ext uri="{FF2B5EF4-FFF2-40B4-BE49-F238E27FC236}"/>
            </a:extLst>
          </p:cNvPr>
          <p:cNvSpPr>
            <a:spLocks noGrp="1"/>
          </p:cNvSpPr>
          <p:nvPr>
            <p:ph type="sldNum" sz="quarter" idx="12"/>
          </p:nvPr>
        </p:nvSpPr>
        <p:spPr/>
        <p:txBody>
          <a:bodyPr/>
          <a:lstStyle>
            <a:lvl1pPr>
              <a:defRPr/>
            </a:lvl1pPr>
          </a:lstStyle>
          <a:p>
            <a:pPr>
              <a:defRPr/>
            </a:pPr>
            <a:fld id="{789956B3-8B26-4AAB-821F-058C2C75F076}" type="slidenum">
              <a:rPr lang="vi-VN"/>
              <a:pPr>
                <a:defRPr/>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cs typeface="+mn-cs"/>
              </a:defRPr>
            </a:lvl1pPr>
          </a:lstStyle>
          <a:p>
            <a:pPr>
              <a:defRPr/>
            </a:pPr>
            <a:fld id="{9F4873FC-35F1-4459-96FD-05F3536BF363}" type="datetimeFigureOut">
              <a:rPr lang="vi-VN"/>
              <a:pPr>
                <a:defRPr/>
              </a:pPr>
              <a:t>04/12/2021</a:t>
            </a:fld>
            <a:endParaRPr lang="vi-VN"/>
          </a:p>
        </p:txBody>
      </p:sp>
      <p:sp>
        <p:nvSpPr>
          <p:cNvPr id="4" name="Footer Placeholder 3">
            <a:extLst>
              <a:ext uri="{FF2B5EF4-FFF2-40B4-BE49-F238E27FC236}"/>
            </a:extLst>
          </p:cNvPr>
          <p:cNvSpPr>
            <a:spLocks noGrp="1"/>
          </p:cNvSpPr>
          <p:nvPr>
            <p:ph type="ftr" sz="quarter" idx="11"/>
          </p:nvPr>
        </p:nvSpPr>
        <p:spPr/>
        <p:txBody>
          <a:bodyPr/>
          <a:lstStyle>
            <a:lvl1pPr>
              <a:defRPr/>
            </a:lvl1pPr>
          </a:lstStyle>
          <a:p>
            <a:pPr>
              <a:defRPr/>
            </a:pPr>
            <a:endParaRPr lang="vi-VN"/>
          </a:p>
        </p:txBody>
      </p:sp>
      <p:sp>
        <p:nvSpPr>
          <p:cNvPr id="5" name="Slide Number Placeholder 4">
            <a:extLst>
              <a:ext uri="{FF2B5EF4-FFF2-40B4-BE49-F238E27FC236}"/>
            </a:extLst>
          </p:cNvPr>
          <p:cNvSpPr>
            <a:spLocks noGrp="1"/>
          </p:cNvSpPr>
          <p:nvPr>
            <p:ph type="sldNum" sz="quarter" idx="12"/>
          </p:nvPr>
        </p:nvSpPr>
        <p:spPr/>
        <p:txBody>
          <a:bodyPr/>
          <a:lstStyle>
            <a:lvl1pPr>
              <a:defRPr/>
            </a:lvl1pPr>
          </a:lstStyle>
          <a:p>
            <a:pPr>
              <a:defRPr/>
            </a:pPr>
            <a:fld id="{688433CB-09EF-4F2D-B782-E95B491629B7}" type="slidenum">
              <a:rPr lang="vi-VN"/>
              <a:pPr>
                <a:defRPr/>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cs typeface="+mn-cs"/>
              </a:defRPr>
            </a:lvl1pPr>
          </a:lstStyle>
          <a:p>
            <a:pPr>
              <a:defRPr/>
            </a:pPr>
            <a:fld id="{CB3D1382-FEA1-4C7B-B21A-CE588F22D772}" type="datetimeFigureOut">
              <a:rPr lang="vi-VN"/>
              <a:pPr>
                <a:defRPr/>
              </a:pPr>
              <a:t>04/12/2021</a:t>
            </a:fld>
            <a:endParaRPr lang="vi-VN"/>
          </a:p>
        </p:txBody>
      </p:sp>
      <p:sp>
        <p:nvSpPr>
          <p:cNvPr id="3" name="Footer Placeholder 2">
            <a:extLst>
              <a:ext uri="{FF2B5EF4-FFF2-40B4-BE49-F238E27FC236}"/>
            </a:extLst>
          </p:cNvPr>
          <p:cNvSpPr>
            <a:spLocks noGrp="1"/>
          </p:cNvSpPr>
          <p:nvPr>
            <p:ph type="ftr" sz="quarter" idx="11"/>
          </p:nvPr>
        </p:nvSpPr>
        <p:spPr/>
        <p:txBody>
          <a:bodyPr/>
          <a:lstStyle>
            <a:lvl1pPr>
              <a:defRPr/>
            </a:lvl1pPr>
          </a:lstStyle>
          <a:p>
            <a:pPr>
              <a:defRPr/>
            </a:pPr>
            <a:endParaRPr lang="vi-VN"/>
          </a:p>
        </p:txBody>
      </p:sp>
      <p:sp>
        <p:nvSpPr>
          <p:cNvPr id="4" name="Slide Number Placeholder 3">
            <a:extLst>
              <a:ext uri="{FF2B5EF4-FFF2-40B4-BE49-F238E27FC236}"/>
            </a:extLst>
          </p:cNvPr>
          <p:cNvSpPr>
            <a:spLocks noGrp="1"/>
          </p:cNvSpPr>
          <p:nvPr>
            <p:ph type="sldNum" sz="quarter" idx="12"/>
          </p:nvPr>
        </p:nvSpPr>
        <p:spPr/>
        <p:txBody>
          <a:bodyPr/>
          <a:lstStyle>
            <a:lvl1pPr>
              <a:defRPr/>
            </a:lvl1pPr>
          </a:lstStyle>
          <a:p>
            <a:pPr>
              <a:defRPr/>
            </a:pPr>
            <a:fld id="{46C8579E-D04C-4D89-A323-E28013726918}" type="slidenum">
              <a:rPr lang="vi-VN"/>
              <a:pPr>
                <a:defRPr/>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cs typeface="+mn-cs"/>
              </a:defRPr>
            </a:lvl1pPr>
          </a:lstStyle>
          <a:p>
            <a:pPr>
              <a:defRPr/>
            </a:pPr>
            <a:fld id="{2E9FCBD0-E843-47B1-9DD7-A0A395D856DE}" type="datetimeFigureOut">
              <a:rPr lang="vi-VN"/>
              <a:pPr>
                <a:defRPr/>
              </a:pPr>
              <a:t>04/12/2021</a:t>
            </a:fld>
            <a:endParaRPr lang="vi-VN"/>
          </a:p>
        </p:txBody>
      </p:sp>
      <p:sp>
        <p:nvSpPr>
          <p:cNvPr id="6" name="Footer Placeholder 5">
            <a:extLst>
              <a:ext uri="{FF2B5EF4-FFF2-40B4-BE49-F238E27FC236}"/>
            </a:extLst>
          </p:cNvPr>
          <p:cNvSpPr>
            <a:spLocks noGrp="1"/>
          </p:cNvSpPr>
          <p:nvPr>
            <p:ph type="ftr" sz="quarter" idx="11"/>
          </p:nvPr>
        </p:nvSpPr>
        <p:spPr/>
        <p:txBody>
          <a:bodyPr/>
          <a:lstStyle>
            <a:lvl1pPr>
              <a:defRPr/>
            </a:lvl1pPr>
          </a:lstStyle>
          <a:p>
            <a:pPr>
              <a:defRPr/>
            </a:pPr>
            <a:endParaRPr lang="vi-VN"/>
          </a:p>
        </p:txBody>
      </p:sp>
      <p:sp>
        <p:nvSpPr>
          <p:cNvPr id="7" name="Slide Number Placeholder 6">
            <a:extLst>
              <a:ext uri="{FF2B5EF4-FFF2-40B4-BE49-F238E27FC236}"/>
            </a:extLst>
          </p:cNvPr>
          <p:cNvSpPr>
            <a:spLocks noGrp="1"/>
          </p:cNvSpPr>
          <p:nvPr>
            <p:ph type="sldNum" sz="quarter" idx="12"/>
          </p:nvPr>
        </p:nvSpPr>
        <p:spPr/>
        <p:txBody>
          <a:bodyPr/>
          <a:lstStyle>
            <a:lvl1pPr>
              <a:defRPr/>
            </a:lvl1pPr>
          </a:lstStyle>
          <a:p>
            <a:pPr>
              <a:defRPr/>
            </a:pPr>
            <a:fld id="{248BF049-371F-43BF-B5A5-6C36E3C4CE1B}" type="slidenum">
              <a:rPr lang="vi-VN"/>
              <a:pPr>
                <a:defRPr/>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cs typeface="+mn-cs"/>
              </a:defRPr>
            </a:lvl1pPr>
          </a:lstStyle>
          <a:p>
            <a:pPr>
              <a:defRPr/>
            </a:pPr>
            <a:fld id="{A52FA23A-7A99-4613-9D81-7909C4E56874}" type="datetimeFigureOut">
              <a:rPr lang="vi-VN"/>
              <a:pPr>
                <a:defRPr/>
              </a:pPr>
              <a:t>04/12/2021</a:t>
            </a:fld>
            <a:endParaRPr lang="vi-VN"/>
          </a:p>
        </p:txBody>
      </p:sp>
      <p:sp>
        <p:nvSpPr>
          <p:cNvPr id="6" name="Footer Placeholder 5">
            <a:extLst>
              <a:ext uri="{FF2B5EF4-FFF2-40B4-BE49-F238E27FC236}"/>
            </a:extLst>
          </p:cNvPr>
          <p:cNvSpPr>
            <a:spLocks noGrp="1"/>
          </p:cNvSpPr>
          <p:nvPr>
            <p:ph type="ftr" sz="quarter" idx="11"/>
          </p:nvPr>
        </p:nvSpPr>
        <p:spPr/>
        <p:txBody>
          <a:bodyPr/>
          <a:lstStyle>
            <a:lvl1pPr>
              <a:defRPr/>
            </a:lvl1pPr>
          </a:lstStyle>
          <a:p>
            <a:pPr>
              <a:defRPr/>
            </a:pPr>
            <a:endParaRPr lang="vi-VN"/>
          </a:p>
        </p:txBody>
      </p:sp>
      <p:sp>
        <p:nvSpPr>
          <p:cNvPr id="7" name="Slide Number Placeholder 6">
            <a:extLst>
              <a:ext uri="{FF2B5EF4-FFF2-40B4-BE49-F238E27FC236}"/>
            </a:extLst>
          </p:cNvPr>
          <p:cNvSpPr>
            <a:spLocks noGrp="1"/>
          </p:cNvSpPr>
          <p:nvPr>
            <p:ph type="sldNum" sz="quarter" idx="12"/>
          </p:nvPr>
        </p:nvSpPr>
        <p:spPr/>
        <p:txBody>
          <a:bodyPr/>
          <a:lstStyle>
            <a:lvl1pPr>
              <a:defRPr/>
            </a:lvl1pPr>
          </a:lstStyle>
          <a:p>
            <a:pPr>
              <a:defRPr/>
            </a:pPr>
            <a:fld id="{8ED6D776-8F68-4C05-90E0-C50CCA2CBB48}" type="slidenum">
              <a:rPr lang="vi-VN"/>
              <a:pPr>
                <a:defRPr/>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4000" r="-2000" b="-8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5" name="Footer Placeholder 4">
            <a:extLst>
              <a:ext uri="{FF2B5EF4-FFF2-40B4-BE49-F238E27FC236}"/>
            </a:extLst>
          </p:cNvPr>
          <p:cNvSpPr>
            <a:spLocks noGrp="1"/>
          </p:cNvSpPr>
          <p:nvPr>
            <p:ph type="ftr" sz="quarter" idx="3"/>
          </p:nvPr>
        </p:nvSpPr>
        <p:spPr>
          <a:xfrm>
            <a:off x="4495800" y="4829175"/>
            <a:ext cx="4114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vi-VN"/>
          </a:p>
        </p:txBody>
      </p:sp>
      <p:sp>
        <p:nvSpPr>
          <p:cNvPr id="6" name="Slide Number Placeholder 5">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733B16C-A7C0-408E-9A87-009B32F027A6}" type="slidenum">
              <a:rPr lang="vi-VN"/>
              <a:pPr>
                <a:defRPr/>
              </a:pPr>
              <a:t>‹#›</a:t>
            </a:fld>
            <a:endParaRPr lang="vi-VN"/>
          </a:p>
        </p:txBody>
      </p:sp>
      <p:sp>
        <p:nvSpPr>
          <p:cNvPr id="7" name="TextBox 6">
            <a:extLst>
              <a:ext uri="{FF2B5EF4-FFF2-40B4-BE49-F238E27FC236}"/>
            </a:extLst>
          </p:cNvPr>
          <p:cNvSpPr txBox="1"/>
          <p:nvPr userDrawn="1"/>
        </p:nvSpPr>
        <p:spPr>
          <a:xfrm>
            <a:off x="1261872" y="230188"/>
            <a:ext cx="4041648" cy="276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fontAlgn="auto">
              <a:spcBef>
                <a:spcPts val="0"/>
              </a:spcBef>
              <a:spcAft>
                <a:spcPts val="0"/>
              </a:spcAft>
              <a:defRPr/>
            </a:pPr>
            <a:r>
              <a:rPr lang="en-US" sz="1200" dirty="0">
                <a:solidFill>
                  <a:schemeClr val="bg1">
                    <a:lumMod val="50000"/>
                  </a:schemeClr>
                </a:solidFill>
                <a:latin typeface="+mn-lt"/>
                <a:cs typeface="+mn-cs"/>
              </a:rPr>
              <a:t>M-Pink</a:t>
            </a:r>
            <a:r>
              <a:rPr lang="en-US" sz="900" dirty="0">
                <a:solidFill>
                  <a:schemeClr val="bg1">
                    <a:lumMod val="50000"/>
                  </a:schemeClr>
                </a:solidFill>
                <a:latin typeface="+mn-lt"/>
                <a:cs typeface="+mn-cs"/>
              </a:rPr>
              <a:t> </a:t>
            </a:r>
            <a:endParaRPr lang="vi-VN" sz="900" dirty="0">
              <a:solidFill>
                <a:schemeClr val="bg1">
                  <a:lumMod val="50000"/>
                </a:schemeClr>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Times New Roman" pitchFamily="18" charset="0"/>
        </a:defRPr>
      </a:lvl2pPr>
      <a:lvl3pPr algn="l" rtl="0" fontAlgn="base">
        <a:lnSpc>
          <a:spcPct val="90000"/>
        </a:lnSpc>
        <a:spcBef>
          <a:spcPct val="0"/>
        </a:spcBef>
        <a:spcAft>
          <a:spcPct val="0"/>
        </a:spcAft>
        <a:defRPr sz="4400">
          <a:solidFill>
            <a:schemeClr val="tx1"/>
          </a:solidFill>
          <a:latin typeface="Times New Roman" pitchFamily="18" charset="0"/>
        </a:defRPr>
      </a:lvl3pPr>
      <a:lvl4pPr algn="l" rtl="0" fontAlgn="base">
        <a:lnSpc>
          <a:spcPct val="90000"/>
        </a:lnSpc>
        <a:spcBef>
          <a:spcPct val="0"/>
        </a:spcBef>
        <a:spcAft>
          <a:spcPct val="0"/>
        </a:spcAft>
        <a:defRPr sz="4400">
          <a:solidFill>
            <a:schemeClr val="tx1"/>
          </a:solidFill>
          <a:latin typeface="Times New Roman" pitchFamily="18" charset="0"/>
        </a:defRPr>
      </a:lvl4pPr>
      <a:lvl5pPr algn="l" rtl="0" fontAlgn="base">
        <a:lnSpc>
          <a:spcPct val="90000"/>
        </a:lnSpc>
        <a:spcBef>
          <a:spcPct val="0"/>
        </a:spcBef>
        <a:spcAft>
          <a:spcPct val="0"/>
        </a:spcAft>
        <a:defRPr sz="4400">
          <a:solidFill>
            <a:schemeClr val="tx1"/>
          </a:solidFill>
          <a:latin typeface="Times New Roman" pitchFamily="18" charset="0"/>
        </a:defRPr>
      </a:lvl5pPr>
      <a:lvl6pPr marL="457200" algn="l" rtl="0" fontAlgn="base">
        <a:lnSpc>
          <a:spcPct val="90000"/>
        </a:lnSpc>
        <a:spcBef>
          <a:spcPct val="0"/>
        </a:spcBef>
        <a:spcAft>
          <a:spcPct val="0"/>
        </a:spcAft>
        <a:defRPr sz="4400">
          <a:solidFill>
            <a:schemeClr val="tx1"/>
          </a:solidFill>
          <a:latin typeface="Times New Roman" pitchFamily="18" charset="0"/>
        </a:defRPr>
      </a:lvl6pPr>
      <a:lvl7pPr marL="914400" algn="l" rtl="0" fontAlgn="base">
        <a:lnSpc>
          <a:spcPct val="90000"/>
        </a:lnSpc>
        <a:spcBef>
          <a:spcPct val="0"/>
        </a:spcBef>
        <a:spcAft>
          <a:spcPct val="0"/>
        </a:spcAft>
        <a:defRPr sz="4400">
          <a:solidFill>
            <a:schemeClr val="tx1"/>
          </a:solidFill>
          <a:latin typeface="Times New Roman" pitchFamily="18" charset="0"/>
        </a:defRPr>
      </a:lvl7pPr>
      <a:lvl8pPr marL="1371600" algn="l" rtl="0" fontAlgn="base">
        <a:lnSpc>
          <a:spcPct val="90000"/>
        </a:lnSpc>
        <a:spcBef>
          <a:spcPct val="0"/>
        </a:spcBef>
        <a:spcAft>
          <a:spcPct val="0"/>
        </a:spcAft>
        <a:defRPr sz="4400">
          <a:solidFill>
            <a:schemeClr val="tx1"/>
          </a:solidFill>
          <a:latin typeface="Times New Roman" pitchFamily="18" charset="0"/>
        </a:defRPr>
      </a:lvl8pPr>
      <a:lvl9pPr marL="1828800" algn="l" rtl="0" fontAlgn="base">
        <a:lnSpc>
          <a:spcPct val="90000"/>
        </a:lnSpc>
        <a:spcBef>
          <a:spcPct val="0"/>
        </a:spcBef>
        <a:spcAft>
          <a:spcPct val="0"/>
        </a:spcAft>
        <a:defRPr sz="4400">
          <a:solidFill>
            <a:schemeClr val="tx1"/>
          </a:solidFill>
          <a:latin typeface="Times New Roman" pitchFamily="18"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8000" r="-4000" b="-6000"/>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61975" y="992188"/>
            <a:ext cx="11079163" cy="641350"/>
          </a:xfrm>
          <a:prstGeom prst="rect">
            <a:avLst/>
          </a:prstGeom>
          <a:noFill/>
          <a:ln w="9525">
            <a:noFill/>
            <a:miter lim="800000"/>
            <a:headEnd/>
            <a:tailEnd/>
          </a:ln>
        </p:spPr>
        <p:txBody>
          <a:bodyPr>
            <a:spAutoFit/>
          </a:bodyPr>
          <a:lstStyle/>
          <a:p>
            <a:pPr algn="ctr"/>
            <a:r>
              <a:rPr lang="en-US" sz="3600" u="sng" smtClean="0">
                <a:solidFill>
                  <a:schemeClr val="bg1"/>
                </a:solidFill>
                <a:latin typeface="Times New Roman" pitchFamily="18" charset="0"/>
                <a:cs typeface="Times New Roman" pitchFamily="18" charset="0"/>
              </a:rPr>
              <a:t>Tiếng Việt</a:t>
            </a:r>
            <a:r>
              <a:rPr lang="en-US" sz="3600" smtClean="0">
                <a:solidFill>
                  <a:schemeClr val="bg1"/>
                </a:solidFill>
                <a:latin typeface="Times New Roman" pitchFamily="18" charset="0"/>
                <a:cs typeface="Times New Roman" pitchFamily="18" charset="0"/>
              </a:rPr>
              <a:t>: </a:t>
            </a:r>
            <a:r>
              <a:rPr lang="en-US" sz="3600" u="sng" smtClean="0">
                <a:solidFill>
                  <a:schemeClr val="bg1"/>
                </a:solidFill>
                <a:latin typeface="Times New Roman" pitchFamily="18" charset="0"/>
                <a:cs typeface="Times New Roman" pitchFamily="18" charset="0"/>
              </a:rPr>
              <a:t>Bài 2A</a:t>
            </a:r>
            <a:endParaRPr lang="vi-VN" sz="3600" u="sng">
              <a:solidFill>
                <a:schemeClr val="bg1"/>
              </a:solidFill>
              <a:latin typeface="Times New Roman" pitchFamily="18" charset="0"/>
              <a:cs typeface="Times New Roman" pitchFamily="18" charset="0"/>
            </a:endParaRPr>
          </a:p>
        </p:txBody>
      </p:sp>
      <p:sp>
        <p:nvSpPr>
          <p:cNvPr id="6" name="TextBox 5"/>
          <p:cNvSpPr txBox="1">
            <a:spLocks noChangeArrowheads="1"/>
          </p:cNvSpPr>
          <p:nvPr/>
        </p:nvSpPr>
        <p:spPr bwMode="auto">
          <a:xfrm>
            <a:off x="661988" y="1606550"/>
            <a:ext cx="11079162" cy="769441"/>
          </a:xfrm>
          <a:prstGeom prst="rect">
            <a:avLst/>
          </a:prstGeom>
          <a:noFill/>
          <a:ln w="9525">
            <a:noFill/>
            <a:miter lim="800000"/>
            <a:headEnd/>
            <a:tailEnd/>
          </a:ln>
        </p:spPr>
        <p:txBody>
          <a:bodyPr>
            <a:spAutoFit/>
          </a:bodyPr>
          <a:lstStyle/>
          <a:p>
            <a:pPr algn="ctr"/>
            <a:r>
              <a:rPr lang="en-US" sz="4400" b="1" smtClean="0">
                <a:solidFill>
                  <a:schemeClr val="bg1"/>
                </a:solidFill>
                <a:latin typeface="Times New Roman" pitchFamily="18" charset="0"/>
                <a:cs typeface="Times New Roman" pitchFamily="18" charset="0"/>
              </a:rPr>
              <a:t>Bênh </a:t>
            </a:r>
            <a:r>
              <a:rPr lang="en-US" sz="4400" b="1">
                <a:solidFill>
                  <a:schemeClr val="bg1"/>
                </a:solidFill>
                <a:latin typeface="Times New Roman" pitchFamily="18" charset="0"/>
                <a:cs typeface="Times New Roman" pitchFamily="18" charset="0"/>
              </a:rPr>
              <a:t>vực kẻ yếu </a:t>
            </a:r>
          </a:p>
        </p:txBody>
      </p:sp>
      <p:sp>
        <p:nvSpPr>
          <p:cNvPr id="3" name="TextBox 2"/>
          <p:cNvSpPr txBox="1">
            <a:spLocks noChangeArrowheads="1"/>
          </p:cNvSpPr>
          <p:nvPr/>
        </p:nvSpPr>
        <p:spPr bwMode="auto">
          <a:xfrm>
            <a:off x="3400425" y="298450"/>
            <a:ext cx="5767388" cy="579438"/>
          </a:xfrm>
          <a:prstGeom prst="rect">
            <a:avLst/>
          </a:prstGeom>
          <a:noFill/>
          <a:ln w="9525">
            <a:noFill/>
            <a:miter lim="800000"/>
            <a:headEnd/>
            <a:tailEnd/>
          </a:ln>
        </p:spPr>
        <p:txBody>
          <a:bodyPr wrap="none">
            <a:spAutoFit/>
          </a:bodyPr>
          <a:lstStyle/>
          <a:p>
            <a:r>
              <a:rPr lang="en-US" sz="3200">
                <a:solidFill>
                  <a:schemeClr val="bg1"/>
                </a:solidFill>
                <a:latin typeface="Times New Roman" pitchFamily="18" charset="0"/>
                <a:cs typeface="Times New Roman" pitchFamily="18" charset="0"/>
              </a:rPr>
              <a:t>Thứ ba ngày 21 tháng 9 năm 2021</a:t>
            </a:r>
          </a:p>
        </p:txBody>
      </p:sp>
      <p:sp>
        <p:nvSpPr>
          <p:cNvPr id="14342" name="Text Box 6"/>
          <p:cNvSpPr txBox="1">
            <a:spLocks noChangeArrowheads="1"/>
          </p:cNvSpPr>
          <p:nvPr/>
        </p:nvSpPr>
        <p:spPr bwMode="auto">
          <a:xfrm>
            <a:off x="1501775" y="3011488"/>
            <a:ext cx="5130800" cy="519112"/>
          </a:xfrm>
          <a:prstGeom prst="rect">
            <a:avLst/>
          </a:prstGeom>
          <a:noFill/>
          <a:ln w="9525">
            <a:noFill/>
            <a:miter lim="800000"/>
            <a:headEnd/>
            <a:tailEnd/>
          </a:ln>
          <a:effectLst/>
        </p:spPr>
        <p:txBody>
          <a:bodyPr>
            <a:spAutoFit/>
          </a:bodyPr>
          <a:lstStyle/>
          <a:p>
            <a:pPr>
              <a:spcBef>
                <a:spcPct val="50000"/>
              </a:spcBef>
            </a:pPr>
            <a:r>
              <a:rPr lang="en-US" sz="2800">
                <a:solidFill>
                  <a:schemeClr val="bg1"/>
                </a:solidFill>
              </a:rPr>
              <a:t>A. Hoạt động cơ bản: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p:cNvPicPr>
            <a:picLocks noChangeAspect="1"/>
          </p:cNvPicPr>
          <p:nvPr/>
        </p:nvPicPr>
        <p:blipFill>
          <a:blip r:embed="rId3"/>
          <a:srcRect/>
          <a:stretch>
            <a:fillRect/>
          </a:stretch>
        </p:blipFill>
        <p:spPr bwMode="auto">
          <a:xfrm>
            <a:off x="1335088" y="1108075"/>
            <a:ext cx="9826625" cy="4557713"/>
          </a:xfrm>
          <a:prstGeom prst="rect">
            <a:avLst/>
          </a:prstGeom>
          <a:noFill/>
          <a:ln w="9525">
            <a:noFill/>
            <a:miter lim="800000"/>
            <a:headEnd/>
            <a:tailEnd/>
          </a:ln>
        </p:spPr>
      </p:pic>
      <p:sp>
        <p:nvSpPr>
          <p:cNvPr id="22530" name="TextBox 6">
            <a:hlinkClick r:id="rId4" action="ppaction://hlinksldjump"/>
          </p:cNvPr>
          <p:cNvSpPr txBox="1">
            <a:spLocks noChangeArrowheads="1"/>
          </p:cNvSpPr>
          <p:nvPr/>
        </p:nvSpPr>
        <p:spPr bwMode="auto">
          <a:xfrm>
            <a:off x="2514600" y="2305050"/>
            <a:ext cx="6629400" cy="1412875"/>
          </a:xfrm>
          <a:prstGeom prst="rect">
            <a:avLst/>
          </a:prstGeom>
          <a:noFill/>
          <a:ln w="9525">
            <a:noFill/>
            <a:miter lim="800000"/>
            <a:headEnd/>
            <a:tailEnd/>
          </a:ln>
        </p:spPr>
        <p:txBody>
          <a:bodyPr>
            <a:spAutoFit/>
          </a:bodyPr>
          <a:lstStyle/>
          <a:p>
            <a:pPr algn="ctr">
              <a:lnSpc>
                <a:spcPct val="130000"/>
              </a:lnSpc>
              <a:buFont typeface="Arial" charset="0"/>
              <a:buNone/>
            </a:pPr>
            <a:r>
              <a:rPr lang="en-US" sz="6600" b="1">
                <a:solidFill>
                  <a:srgbClr val="002060"/>
                </a:solidFill>
                <a:latin typeface="Times New Roman" pitchFamily="18" charset="0"/>
                <a:ea typeface="HP001 5Ha"/>
                <a:cs typeface="Times New Roman" pitchFamily="18" charset="0"/>
              </a:rPr>
              <a:t>2. Tìm hiểu bài.</a:t>
            </a:r>
          </a:p>
        </p:txBody>
      </p:sp>
      <p:sp>
        <p:nvSpPr>
          <p:cNvPr id="22531" name="AutoShape 2" descr="Powerpoint background image - Google Slides Themes | Powerpoint background  design, Background for powerpoint presentation, Background powerpoint"/>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en-US"/>
          </a:p>
        </p:txBody>
      </p:sp>
    </p:spTree>
  </p:cSld>
  <p:clrMapOvr>
    <a:masterClrMapping/>
  </p:clrMapOvr>
  <p:transition spd="slow">
    <p:fade/>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extLst>
          </p:cNvPr>
          <p:cNvSpPr txBox="1"/>
          <p:nvPr/>
        </p:nvSpPr>
        <p:spPr>
          <a:xfrm>
            <a:off x="528638" y="1476375"/>
            <a:ext cx="5646737" cy="446246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indent="725488" algn="just" fontAlgn="auto">
              <a:spcBef>
                <a:spcPts val="0"/>
              </a:spcBef>
              <a:spcAft>
                <a:spcPts val="0"/>
              </a:spcAft>
              <a:defRPr/>
            </a:pPr>
            <a:r>
              <a:rPr lang="vi-VN" sz="3200" b="1" dirty="0">
                <a:latin typeface="Times New Roman" pitchFamily="18" charset="0"/>
                <a:cs typeface="Times New Roman" pitchFamily="18" charset="0"/>
              </a:rPr>
              <a:t>Bọn nhện chăng từ bên nọ sang bên kia đường biết bao tơ nhện. Lại thêm sừng sững giữa lối đi một anh nhện gộc. Nhìn vào các khe đá chung quanh, tôi thấy lủng củng những nhện là nhện. Chúng đứng im như đá mà coi vẻ hung dữ. </a:t>
            </a:r>
          </a:p>
          <a:p>
            <a:pPr indent="725488" algn="just" fontAlgn="auto">
              <a:spcBef>
                <a:spcPts val="0"/>
              </a:spcBef>
              <a:spcAft>
                <a:spcPts val="0"/>
              </a:spcAft>
              <a:defRPr/>
            </a:pPr>
            <a:endParaRPr lang="vi-VN" sz="2800" dirty="0">
              <a:solidFill>
                <a:prstClr val="black"/>
              </a:solidFill>
              <a:latin typeface="Times New Roman" pitchFamily="18" charset="0"/>
              <a:cs typeface="Times New Roman" pitchFamily="18" charset="0"/>
            </a:endParaRPr>
          </a:p>
        </p:txBody>
      </p:sp>
      <p:sp>
        <p:nvSpPr>
          <p:cNvPr id="9" name="Text Box 5">
            <a:extLst>
              <a:ext uri="{FF2B5EF4-FFF2-40B4-BE49-F238E27FC236}"/>
            </a:extLst>
          </p:cNvPr>
          <p:cNvSpPr txBox="1">
            <a:spLocks noChangeArrowheads="1"/>
          </p:cNvSpPr>
          <p:nvPr/>
        </p:nvSpPr>
        <p:spPr bwMode="auto">
          <a:xfrm>
            <a:off x="6937614" y="1111962"/>
            <a:ext cx="5327176" cy="3513832"/>
          </a:xfrm>
          <a:prstGeom prst="cloudCallout">
            <a:avLst>
              <a:gd name="adj1" fmla="val -69446"/>
              <a:gd name="adj2" fmla="val 36225"/>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fontAlgn="auto">
              <a:spcBef>
                <a:spcPts val="0"/>
              </a:spcBef>
              <a:spcAft>
                <a:spcPts val="0"/>
              </a:spcAft>
              <a:defRPr/>
            </a:pPr>
            <a:r>
              <a:rPr lang="en-US" sz="3600" i="1" spc="300" dirty="0" err="1">
                <a:ln w="11430" cmpd="sng">
                  <a:solidFill>
                    <a:schemeClr val="accent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Trận</a:t>
            </a:r>
            <a:r>
              <a:rPr lang="en-US" sz="3600" i="1" spc="300" dirty="0">
                <a:ln w="11430" cmpd="sng">
                  <a:solidFill>
                    <a:schemeClr val="accent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a:t>
            </a:r>
            <a:r>
              <a:rPr lang="en-US" sz="3600" i="1" spc="300" dirty="0" err="1">
                <a:ln w="11430" cmpd="sng">
                  <a:solidFill>
                    <a:schemeClr val="accent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địa</a:t>
            </a:r>
            <a:r>
              <a:rPr lang="en-US" sz="3600" i="1" spc="300" dirty="0">
                <a:ln w="11430" cmpd="sng">
                  <a:solidFill>
                    <a:schemeClr val="accent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a:t>
            </a:r>
            <a:r>
              <a:rPr lang="en-US" sz="3600" i="1" spc="300" dirty="0" err="1">
                <a:ln w="11430" cmpd="sng">
                  <a:solidFill>
                    <a:schemeClr val="accent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của</a:t>
            </a:r>
            <a:r>
              <a:rPr lang="en-US" sz="3600" i="1" spc="300" dirty="0">
                <a:ln w="11430" cmpd="sng">
                  <a:solidFill>
                    <a:schemeClr val="accent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a:t>
            </a:r>
            <a:r>
              <a:rPr lang="en-US" sz="3600" i="1" spc="300" dirty="0" err="1" smtClean="0">
                <a:ln w="11430" cmpd="sng">
                  <a:solidFill>
                    <a:schemeClr val="accent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bọn</a:t>
            </a:r>
            <a:r>
              <a:rPr lang="en-US" sz="3600" i="1" spc="300" dirty="0">
                <a:ln w="11430" cmpd="sng">
                  <a:solidFill>
                    <a:schemeClr val="accent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a:t>
            </a:r>
            <a:r>
              <a:rPr lang="en-US" sz="3600" i="1" spc="300" dirty="0" err="1" smtClean="0">
                <a:ln w="11430" cmpd="sng">
                  <a:solidFill>
                    <a:schemeClr val="accent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nhện</a:t>
            </a:r>
            <a:r>
              <a:rPr lang="en-US" sz="3600" i="1" spc="300" dirty="0" smtClean="0">
                <a:ln w="11430" cmpd="sng">
                  <a:solidFill>
                    <a:schemeClr val="accent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a:t>
            </a:r>
            <a:r>
              <a:rPr lang="en-US" sz="3600" i="1" spc="300" dirty="0" err="1">
                <a:ln w="11430" cmpd="sng">
                  <a:solidFill>
                    <a:schemeClr val="accent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đáng</a:t>
            </a:r>
            <a:r>
              <a:rPr lang="en-US" sz="3600" i="1" spc="300" dirty="0">
                <a:ln w="11430" cmpd="sng">
                  <a:solidFill>
                    <a:schemeClr val="accent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a:t>
            </a:r>
            <a:r>
              <a:rPr lang="en-US" sz="3600" i="1" spc="300" dirty="0" err="1">
                <a:ln w="11430" cmpd="sng">
                  <a:solidFill>
                    <a:schemeClr val="accent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sợ</a:t>
            </a:r>
            <a:r>
              <a:rPr lang="en-US" sz="3600" i="1" spc="300" dirty="0">
                <a:ln w="11430" cmpd="sng">
                  <a:solidFill>
                    <a:schemeClr val="accent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a:t>
            </a:r>
            <a:r>
              <a:rPr lang="en-US" sz="3600" i="1" spc="300" dirty="0" err="1">
                <a:ln w="11430" cmpd="sng">
                  <a:solidFill>
                    <a:schemeClr val="accent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như</a:t>
            </a:r>
            <a:r>
              <a:rPr lang="en-US" sz="3600" i="1" spc="300" dirty="0">
                <a:ln w="11430" cmpd="sng">
                  <a:solidFill>
                    <a:schemeClr val="accent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a:t>
            </a:r>
            <a:r>
              <a:rPr lang="en-US" sz="3600" i="1" spc="300" dirty="0" err="1">
                <a:ln w="11430" cmpd="sng">
                  <a:solidFill>
                    <a:schemeClr val="accent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thế</a:t>
            </a:r>
            <a:r>
              <a:rPr lang="en-US" sz="3600" i="1" spc="300" dirty="0">
                <a:ln w="11430" cmpd="sng">
                  <a:solidFill>
                    <a:schemeClr val="accent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 </a:t>
            </a:r>
            <a:r>
              <a:rPr lang="en-US" sz="3600" i="1" spc="300" dirty="0" err="1">
                <a:ln w="11430" cmpd="sng">
                  <a:solidFill>
                    <a:schemeClr val="accent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nào</a:t>
            </a:r>
            <a:r>
              <a:rPr lang="en-US" sz="3600" i="1" spc="300" dirty="0">
                <a:ln w="11430" cmpd="sng">
                  <a:solidFill>
                    <a:schemeClr val="accent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itchFamily="18" charset="0"/>
                <a:cs typeface="Times New Roman" pitchFamily="18" charset="0"/>
              </a:rPr>
              <a:t>?</a:t>
            </a:r>
          </a:p>
        </p:txBody>
      </p:sp>
      <p:pic>
        <p:nvPicPr>
          <p:cNvPr id="23555" name="Picture 53"/>
          <p:cNvPicPr>
            <a:picLocks noChangeAspect="1"/>
          </p:cNvPicPr>
          <p:nvPr/>
        </p:nvPicPr>
        <p:blipFill>
          <a:blip r:embed="rId2"/>
          <a:srcRect/>
          <a:stretch>
            <a:fillRect/>
          </a:stretch>
        </p:blipFill>
        <p:spPr bwMode="auto">
          <a:xfrm>
            <a:off x="6667500" y="4275138"/>
            <a:ext cx="2857500" cy="2857500"/>
          </a:xfrm>
          <a:prstGeom prst="rect">
            <a:avLst/>
          </a:prstGeom>
          <a:noFill/>
          <a:ln w="9525">
            <a:noFill/>
            <a:miter lim="800000"/>
            <a:headEnd/>
            <a:tailEnd/>
          </a:ln>
        </p:spPr>
      </p:pic>
      <p:sp>
        <p:nvSpPr>
          <p:cNvPr id="23556" name="TextBox 18">
            <a:hlinkClick r:id="rId3" action="ppaction://hlinksldjump"/>
          </p:cNvPr>
          <p:cNvSpPr txBox="1">
            <a:spLocks noChangeArrowheads="1"/>
          </p:cNvSpPr>
          <p:nvPr/>
        </p:nvSpPr>
        <p:spPr bwMode="auto">
          <a:xfrm>
            <a:off x="2971800" y="-127000"/>
            <a:ext cx="6629400" cy="1411288"/>
          </a:xfrm>
          <a:prstGeom prst="rect">
            <a:avLst/>
          </a:prstGeom>
          <a:noFill/>
          <a:ln w="9525">
            <a:noFill/>
            <a:miter lim="800000"/>
            <a:headEnd/>
            <a:tailEnd/>
          </a:ln>
        </p:spPr>
        <p:txBody>
          <a:bodyPr>
            <a:spAutoFit/>
          </a:bodyPr>
          <a:lstStyle/>
          <a:p>
            <a:pPr algn="ctr">
              <a:lnSpc>
                <a:spcPct val="130000"/>
              </a:lnSpc>
              <a:buFont typeface="Arial" charset="0"/>
              <a:buNone/>
            </a:pPr>
            <a:r>
              <a:rPr lang="en-US" sz="6600" b="1">
                <a:solidFill>
                  <a:srgbClr val="002060"/>
                </a:solidFill>
                <a:latin typeface="Times New Roman" pitchFamily="18" charset="0"/>
                <a:ea typeface="HP001 5Ha"/>
                <a:cs typeface="Times New Roman" pitchFamily="18" charset="0"/>
              </a:rPr>
              <a:t>2. Tìm hiểu bài.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extLst>
          </p:cNvPr>
          <p:cNvSpPr txBox="1"/>
          <p:nvPr/>
        </p:nvSpPr>
        <p:spPr>
          <a:xfrm>
            <a:off x="465138" y="1284288"/>
            <a:ext cx="5951537" cy="52641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indent="725488" algn="just" fontAlgn="auto">
              <a:spcBef>
                <a:spcPts val="0"/>
              </a:spcBef>
              <a:spcAft>
                <a:spcPts val="0"/>
              </a:spcAft>
              <a:defRPr/>
            </a:pPr>
            <a:r>
              <a:rPr lang="vi-VN" sz="2800" b="1" dirty="0">
                <a:latin typeface="Times New Roman" pitchFamily="18" charset="0"/>
                <a:cs typeface="Times New Roman" pitchFamily="18" charset="0"/>
              </a:rPr>
              <a:t>Tôi cất tiếng hỏi lớn:</a:t>
            </a:r>
          </a:p>
          <a:p>
            <a:pPr indent="725488" algn="just" fontAlgn="auto">
              <a:spcBef>
                <a:spcPts val="0"/>
              </a:spcBef>
              <a:spcAft>
                <a:spcPts val="0"/>
              </a:spcAft>
              <a:defRPr/>
            </a:pPr>
            <a:r>
              <a:rPr lang="vi-VN" sz="2800" b="1" dirty="0">
                <a:latin typeface="Times New Roman" pitchFamily="18" charset="0"/>
                <a:cs typeface="Times New Roman" pitchFamily="18" charset="0"/>
              </a:rPr>
              <a:t>- Ai đứng chóp bu bọn </a:t>
            </a:r>
            <a:r>
              <a:rPr lang="en-US" sz="2800" b="1" dirty="0">
                <a:latin typeface="Times New Roman" pitchFamily="18" charset="0"/>
                <a:cs typeface="Times New Roman" pitchFamily="18" charset="0"/>
              </a:rPr>
              <a:t>n</a:t>
            </a:r>
            <a:r>
              <a:rPr lang="vi-VN" sz="2800" b="1" dirty="0">
                <a:latin typeface="Times New Roman" pitchFamily="18" charset="0"/>
                <a:cs typeface="Times New Roman" pitchFamily="18" charset="0"/>
              </a:rPr>
              <a:t>ày? Ra đây ta nói chuyện.</a:t>
            </a:r>
          </a:p>
          <a:p>
            <a:pPr indent="725488" algn="just" fontAlgn="auto">
              <a:spcBef>
                <a:spcPts val="0"/>
              </a:spcBef>
              <a:spcAft>
                <a:spcPts val="0"/>
              </a:spcAft>
              <a:defRPr/>
            </a:pPr>
            <a:r>
              <a:rPr lang="vi-VN" sz="2800" b="1" dirty="0">
                <a:latin typeface="Times New Roman" pitchFamily="18" charset="0"/>
                <a:cs typeface="Times New Roman" pitchFamily="18" charset="0"/>
              </a:rPr>
              <a:t>Từ trong hốc đá, một mụ nhện cái cong chân nhảy ra, hai bên có hai nhện vách nhảy kèm. Dáng đây là vị chúa trùm nhà nhện. Nom cũng đanh đá, nặc nô lắm. Tôi quay phắt lưng, phóng càng đạp phanh phách ra oai. Mụ nhện co rúm lại rồi cứ rập đầu xuống đất như cái chày giã gạo. </a:t>
            </a:r>
          </a:p>
          <a:p>
            <a:pPr indent="725488" algn="just" fontAlgn="auto">
              <a:spcBef>
                <a:spcPts val="0"/>
              </a:spcBef>
              <a:spcAft>
                <a:spcPts val="0"/>
              </a:spcAft>
              <a:defRPr/>
            </a:pPr>
            <a:endParaRPr lang="vi-VN" sz="2800" dirty="0">
              <a:solidFill>
                <a:prstClr val="black"/>
              </a:solidFill>
              <a:latin typeface="Times New Roman" pitchFamily="18" charset="0"/>
              <a:cs typeface="Times New Roman" pitchFamily="18" charset="0"/>
            </a:endParaRPr>
          </a:p>
        </p:txBody>
      </p:sp>
      <p:sp>
        <p:nvSpPr>
          <p:cNvPr id="9" name="Text Box 5">
            <a:extLst>
              <a:ext uri="{FF2B5EF4-FFF2-40B4-BE49-F238E27FC236}"/>
            </a:extLst>
          </p:cNvPr>
          <p:cNvSpPr txBox="1">
            <a:spLocks noChangeArrowheads="1"/>
          </p:cNvSpPr>
          <p:nvPr/>
        </p:nvSpPr>
        <p:spPr bwMode="auto">
          <a:xfrm>
            <a:off x="7407275" y="3036888"/>
            <a:ext cx="4387850" cy="2108200"/>
          </a:xfrm>
          <a:prstGeom prst="cloudCallout">
            <a:avLst>
              <a:gd name="adj1" fmla="val -68805"/>
              <a:gd name="adj2" fmla="val 31555"/>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fontAlgn="auto">
              <a:spcBef>
                <a:spcPts val="0"/>
              </a:spcBef>
              <a:spcAft>
                <a:spcPts val="0"/>
              </a:spcAft>
              <a:defRPr/>
            </a:pPr>
            <a:r>
              <a:rPr lang="en-US" b="0" i="1" dirty="0" err="1">
                <a:solidFill>
                  <a:srgbClr val="002060"/>
                </a:solidFill>
                <a:latin typeface="Times New Roman" pitchFamily="18" charset="0"/>
                <a:cs typeface="Times New Roman" pitchFamily="18" charset="0"/>
              </a:rPr>
              <a:t>Dế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Mèn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đã</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làm</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thế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nào</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để</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bọn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nhện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phải</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sợ</a:t>
            </a:r>
            <a:r>
              <a:rPr lang="en-US" b="0" i="1" dirty="0">
                <a:solidFill>
                  <a:srgbClr val="002060"/>
                </a:solidFill>
                <a:latin typeface="Times New Roman" pitchFamily="18" charset="0"/>
                <a:cs typeface="Times New Roman" pitchFamily="18" charset="0"/>
              </a:rPr>
              <a:t>?</a:t>
            </a:r>
          </a:p>
        </p:txBody>
      </p:sp>
      <p:cxnSp>
        <p:nvCxnSpPr>
          <p:cNvPr id="10" name="Straight Connector 9">
            <a:extLst>
              <a:ext uri="{FF2B5EF4-FFF2-40B4-BE49-F238E27FC236}"/>
            </a:extLst>
          </p:cNvPr>
          <p:cNvCxnSpPr>
            <a:cxnSpLocks/>
          </p:cNvCxnSpPr>
          <p:nvPr/>
        </p:nvCxnSpPr>
        <p:spPr>
          <a:xfrm>
            <a:off x="1890713" y="1716088"/>
            <a:ext cx="24844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extLst>
          </p:cNvPr>
          <p:cNvCxnSpPr>
            <a:cxnSpLocks/>
          </p:cNvCxnSpPr>
          <p:nvPr/>
        </p:nvCxnSpPr>
        <p:spPr>
          <a:xfrm flipV="1">
            <a:off x="1519238" y="2147888"/>
            <a:ext cx="4767262" cy="47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extLst>
          </p:cNvPr>
          <p:cNvCxnSpPr>
            <a:cxnSpLocks/>
          </p:cNvCxnSpPr>
          <p:nvPr/>
        </p:nvCxnSpPr>
        <p:spPr>
          <a:xfrm>
            <a:off x="465138" y="2589213"/>
            <a:ext cx="27638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extLst>
          </p:cNvPr>
          <p:cNvCxnSpPr>
            <a:cxnSpLocks/>
          </p:cNvCxnSpPr>
          <p:nvPr/>
        </p:nvCxnSpPr>
        <p:spPr>
          <a:xfrm>
            <a:off x="1782763" y="2589213"/>
            <a:ext cx="215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extLst>
          </p:cNvPr>
          <p:cNvCxnSpPr>
            <a:cxnSpLocks/>
          </p:cNvCxnSpPr>
          <p:nvPr/>
        </p:nvCxnSpPr>
        <p:spPr>
          <a:xfrm>
            <a:off x="1295400" y="6416675"/>
            <a:ext cx="7032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extLst>
          </p:cNvPr>
          <p:cNvCxnSpPr>
            <a:cxnSpLocks/>
          </p:cNvCxnSpPr>
          <p:nvPr/>
        </p:nvCxnSpPr>
        <p:spPr>
          <a:xfrm>
            <a:off x="569913" y="5119688"/>
            <a:ext cx="5716587" cy="25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extLst>
          </p:cNvPr>
          <p:cNvCxnSpPr>
            <a:cxnSpLocks/>
          </p:cNvCxnSpPr>
          <p:nvPr/>
        </p:nvCxnSpPr>
        <p:spPr>
          <a:xfrm>
            <a:off x="715963" y="5959475"/>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6416675" y="1284288"/>
            <a:ext cx="4114800" cy="1570037"/>
          </a:xfrm>
          <a:prstGeom prst="rect">
            <a:avLst/>
          </a:prstGeom>
          <a:noFill/>
          <a:ln w="9525">
            <a:noFill/>
            <a:miter lim="800000"/>
            <a:headEnd/>
            <a:tailEnd/>
          </a:ln>
        </p:spPr>
        <p:txBody>
          <a:bodyPr>
            <a:spAutoFit/>
          </a:bodyPr>
          <a:lstStyle/>
          <a:p>
            <a:pPr marL="342900" indent="-342900">
              <a:buFont typeface="Wingdings" pitchFamily="2" charset="2"/>
              <a:buChar char="à"/>
            </a:pPr>
            <a:r>
              <a:rPr lang="en-US" sz="2400" b="1">
                <a:solidFill>
                  <a:srgbClr val="0033CC"/>
                </a:solidFill>
                <a:latin typeface="Times New Roman" pitchFamily="18" charset="0"/>
                <a:cs typeface="Times New Roman" pitchFamily="18" charset="0"/>
                <a:sym typeface="Wingdings" pitchFamily="2" charset="2"/>
              </a:rPr>
              <a:t>Chủ động, lời lẽ oai phong, thách thức, đòi nói chuyện với nhện </a:t>
            </a:r>
            <a:r>
              <a:rPr lang="en-US" sz="2400" b="1" i="1">
                <a:solidFill>
                  <a:srgbClr val="0033CC"/>
                </a:solidFill>
                <a:latin typeface="Times New Roman" pitchFamily="18" charset="0"/>
                <a:cs typeface="Times New Roman" pitchFamily="18" charset="0"/>
                <a:sym typeface="Wingdings" pitchFamily="2" charset="2"/>
              </a:rPr>
              <a:t>chóp bu.</a:t>
            </a:r>
          </a:p>
          <a:p>
            <a:pPr marL="342900" indent="-342900">
              <a:buFont typeface="Wingdings" pitchFamily="2" charset="2"/>
              <a:buChar char="à"/>
            </a:pPr>
            <a:r>
              <a:rPr lang="en-US" sz="2400" b="1">
                <a:solidFill>
                  <a:srgbClr val="0033CC"/>
                </a:solidFill>
                <a:latin typeface="Times New Roman" pitchFamily="18" charset="0"/>
                <a:cs typeface="Times New Roman" pitchFamily="18" charset="0"/>
                <a:sym typeface="Wingdings" pitchFamily="2" charset="2"/>
              </a:rPr>
              <a:t>Xưng hô: </a:t>
            </a:r>
            <a:r>
              <a:rPr lang="en-US" sz="2400" b="1" i="1">
                <a:solidFill>
                  <a:srgbClr val="0033CC"/>
                </a:solidFill>
                <a:latin typeface="Times New Roman" pitchFamily="18" charset="0"/>
                <a:cs typeface="Times New Roman" pitchFamily="18" charset="0"/>
                <a:sym typeface="Wingdings" pitchFamily="2" charset="2"/>
              </a:rPr>
              <a:t>bọn mày, ta</a:t>
            </a:r>
            <a:endParaRPr lang="vi-VN" sz="2400" b="1">
              <a:solidFill>
                <a:srgbClr val="0033CC"/>
              </a:solidFill>
              <a:latin typeface="Times New Roman" pitchFamily="18" charset="0"/>
              <a:cs typeface="Times New Roman" pitchFamily="18" charset="0"/>
            </a:endParaRPr>
          </a:p>
        </p:txBody>
      </p:sp>
      <p:sp>
        <p:nvSpPr>
          <p:cNvPr id="30" name="TextBox 29"/>
          <p:cNvSpPr txBox="1">
            <a:spLocks noChangeArrowheads="1"/>
          </p:cNvSpPr>
          <p:nvPr/>
        </p:nvSpPr>
        <p:spPr bwMode="auto">
          <a:xfrm>
            <a:off x="6613525" y="5327650"/>
            <a:ext cx="4114800" cy="461963"/>
          </a:xfrm>
          <a:prstGeom prst="rect">
            <a:avLst/>
          </a:prstGeom>
          <a:noFill/>
          <a:ln w="9525">
            <a:noFill/>
            <a:miter lim="800000"/>
            <a:headEnd/>
            <a:tailEnd/>
          </a:ln>
        </p:spPr>
        <p:txBody>
          <a:bodyPr>
            <a:spAutoFit/>
          </a:bodyPr>
          <a:lstStyle/>
          <a:p>
            <a:pPr marL="342900" indent="-342900">
              <a:buFont typeface="Wingdings" pitchFamily="2" charset="2"/>
              <a:buChar char="à"/>
            </a:pPr>
            <a:r>
              <a:rPr lang="en-US" sz="2400" b="1">
                <a:solidFill>
                  <a:srgbClr val="0033CC"/>
                </a:solidFill>
                <a:latin typeface="Times New Roman" pitchFamily="18" charset="0"/>
                <a:cs typeface="Times New Roman" pitchFamily="18" charset="0"/>
                <a:sym typeface="Wingdings" pitchFamily="2" charset="2"/>
              </a:rPr>
              <a:t>Hành động tỏ rõ sức mạnh</a:t>
            </a:r>
            <a:endParaRPr lang="vi-VN" sz="2400" b="1">
              <a:solidFill>
                <a:srgbClr val="0033CC"/>
              </a:solidFill>
              <a:latin typeface="Times New Roman" pitchFamily="18" charset="0"/>
              <a:cs typeface="Times New Roman" pitchFamily="18" charset="0"/>
            </a:endParaRPr>
          </a:p>
        </p:txBody>
      </p:sp>
      <p:sp>
        <p:nvSpPr>
          <p:cNvPr id="24588" name="TextBox 14">
            <a:hlinkClick r:id="rId2" action="ppaction://hlinksldjump"/>
          </p:cNvPr>
          <p:cNvSpPr txBox="1">
            <a:spLocks noChangeArrowheads="1"/>
          </p:cNvSpPr>
          <p:nvPr/>
        </p:nvSpPr>
        <p:spPr bwMode="auto">
          <a:xfrm>
            <a:off x="2971800" y="-127000"/>
            <a:ext cx="6629400" cy="1411288"/>
          </a:xfrm>
          <a:prstGeom prst="rect">
            <a:avLst/>
          </a:prstGeom>
          <a:noFill/>
          <a:ln w="9525">
            <a:noFill/>
            <a:miter lim="800000"/>
            <a:headEnd/>
            <a:tailEnd/>
          </a:ln>
        </p:spPr>
        <p:txBody>
          <a:bodyPr>
            <a:spAutoFit/>
          </a:bodyPr>
          <a:lstStyle/>
          <a:p>
            <a:pPr algn="ctr">
              <a:lnSpc>
                <a:spcPct val="130000"/>
              </a:lnSpc>
              <a:buFont typeface="Arial" charset="0"/>
              <a:buNone/>
            </a:pPr>
            <a:r>
              <a:rPr lang="en-US" sz="6600" b="1">
                <a:solidFill>
                  <a:srgbClr val="002060"/>
                </a:solidFill>
                <a:latin typeface="Times New Roman" pitchFamily="18" charset="0"/>
                <a:ea typeface="HP001 5Ha"/>
                <a:cs typeface="Times New Roman" pitchFamily="18" charset="0"/>
              </a:rPr>
              <a:t>2. Tìm hiểu bài.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8"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extLst>
          </p:cNvPr>
          <p:cNvSpPr txBox="1"/>
          <p:nvPr/>
        </p:nvSpPr>
        <p:spPr>
          <a:xfrm>
            <a:off x="482600" y="1492250"/>
            <a:ext cx="6267450" cy="526256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indent="725488" algn="just" fontAlgn="auto">
              <a:spcBef>
                <a:spcPts val="0"/>
              </a:spcBef>
              <a:spcAft>
                <a:spcPts val="0"/>
              </a:spcAft>
              <a:defRPr/>
            </a:pPr>
            <a:r>
              <a:rPr lang="vi-VN" sz="2800" b="1" dirty="0">
                <a:latin typeface="Times New Roman" pitchFamily="18" charset="0"/>
                <a:cs typeface="Times New Roman" pitchFamily="18" charset="0"/>
              </a:rPr>
              <a:t>Tôi thét:</a:t>
            </a:r>
          </a:p>
          <a:p>
            <a:pPr indent="725488" algn="just" fontAlgn="auto">
              <a:spcBef>
                <a:spcPts val="0"/>
              </a:spcBef>
              <a:spcAft>
                <a:spcPts val="0"/>
              </a:spcAft>
              <a:defRPr/>
            </a:pPr>
            <a:r>
              <a:rPr lang="vi-VN" sz="2800" b="1" dirty="0">
                <a:latin typeface="Times New Roman" pitchFamily="18" charset="0"/>
                <a:cs typeface="Times New Roman" pitchFamily="18" charset="0"/>
              </a:rPr>
              <a:t>- Các người có của ăn của để, béo múp béo míp mà cứ đòi mãi một tí tẹo nợ đã mấy đời rồi. Lại còn kéo bè kéo cánh đánh đập một cô gái yếu đuối như thế này. Thật đáng xấu hổ! Có phá hết các vòng vây đi không?</a:t>
            </a:r>
          </a:p>
          <a:p>
            <a:pPr indent="725488" algn="just" fontAlgn="auto">
              <a:spcBef>
                <a:spcPts val="0"/>
              </a:spcBef>
              <a:spcAft>
                <a:spcPts val="0"/>
              </a:spcAft>
              <a:defRPr/>
            </a:pPr>
            <a:r>
              <a:rPr lang="vi-VN" sz="2800" b="1" dirty="0">
                <a:latin typeface="Times New Roman" pitchFamily="18" charset="0"/>
                <a:cs typeface="Times New Roman" pitchFamily="18" charset="0"/>
              </a:rPr>
              <a:t>Bọn nhện sợ hãi, cùng dạ ran. Cả bọn cuống cuồng chạy dọc chạy ngang, phá hết các dây tơ chăng lối. Con đường về tổ Nhà Trò quang hẳn.</a:t>
            </a:r>
          </a:p>
          <a:p>
            <a:pPr indent="725488" algn="just" fontAlgn="auto">
              <a:spcBef>
                <a:spcPts val="0"/>
              </a:spcBef>
              <a:spcAft>
                <a:spcPts val="0"/>
              </a:spcAft>
              <a:defRPr/>
            </a:pPr>
            <a:endParaRPr lang="vi-VN" sz="2800" dirty="0">
              <a:solidFill>
                <a:prstClr val="black"/>
              </a:solidFill>
              <a:latin typeface="Times New Roman" pitchFamily="18" charset="0"/>
              <a:cs typeface="Times New Roman" pitchFamily="18" charset="0"/>
            </a:endParaRPr>
          </a:p>
        </p:txBody>
      </p:sp>
      <p:sp>
        <p:nvSpPr>
          <p:cNvPr id="9" name="Text Box 5">
            <a:extLst>
              <a:ext uri="{FF2B5EF4-FFF2-40B4-BE49-F238E27FC236}"/>
            </a:extLst>
          </p:cNvPr>
          <p:cNvSpPr txBox="1">
            <a:spLocks noChangeArrowheads="1"/>
          </p:cNvSpPr>
          <p:nvPr/>
        </p:nvSpPr>
        <p:spPr bwMode="auto">
          <a:xfrm>
            <a:off x="7473950" y="1457325"/>
            <a:ext cx="4389438" cy="2765425"/>
          </a:xfrm>
          <a:prstGeom prst="cloudCallout">
            <a:avLst>
              <a:gd name="adj1" fmla="val -64350"/>
              <a:gd name="adj2" fmla="val 42842"/>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fontAlgn="auto">
              <a:spcBef>
                <a:spcPts val="0"/>
              </a:spcBef>
              <a:spcAft>
                <a:spcPts val="0"/>
              </a:spcAft>
              <a:defRPr/>
            </a:pPr>
            <a:r>
              <a:rPr lang="en-US" b="0" i="1" dirty="0" err="1">
                <a:solidFill>
                  <a:srgbClr val="002060"/>
                </a:solidFill>
                <a:latin typeface="Times New Roman" pitchFamily="18" charset="0"/>
                <a:cs typeface="Times New Roman" pitchFamily="18" charset="0"/>
              </a:rPr>
              <a:t>Dế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Mèn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đã</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nói</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như</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thế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nào</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để</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bọn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nhện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nhận</a:t>
            </a:r>
            <a:r>
              <a:rPr lang="en-US" b="0" i="1" dirty="0">
                <a:solidFill>
                  <a:srgbClr val="002060"/>
                </a:solidFill>
                <a:latin typeface="Times New Roman" pitchFamily="18" charset="0"/>
                <a:cs typeface="Times New Roman" pitchFamily="18" charset="0"/>
              </a:rPr>
              <a:t> ra </a:t>
            </a:r>
            <a:r>
              <a:rPr lang="en-US" b="0" i="1" dirty="0" err="1">
                <a:solidFill>
                  <a:srgbClr val="002060"/>
                </a:solidFill>
                <a:latin typeface="Times New Roman" pitchFamily="18" charset="0"/>
                <a:cs typeface="Times New Roman" pitchFamily="18" charset="0"/>
              </a:rPr>
              <a:t>lẽ</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phải</a:t>
            </a:r>
            <a:r>
              <a:rPr lang="en-US" b="0" i="1" dirty="0">
                <a:solidFill>
                  <a:srgbClr val="002060"/>
                </a:solidFill>
                <a:latin typeface="Times New Roman" pitchFamily="18" charset="0"/>
                <a:cs typeface="Times New Roman" pitchFamily="18" charset="0"/>
              </a:rPr>
              <a:t>?</a:t>
            </a:r>
          </a:p>
        </p:txBody>
      </p:sp>
      <p:cxnSp>
        <p:nvCxnSpPr>
          <p:cNvPr id="10" name="Straight Connector 9">
            <a:extLst>
              <a:ext uri="{FF2B5EF4-FFF2-40B4-BE49-F238E27FC236}"/>
            </a:extLst>
          </p:cNvPr>
          <p:cNvCxnSpPr>
            <a:cxnSpLocks/>
          </p:cNvCxnSpPr>
          <p:nvPr/>
        </p:nvCxnSpPr>
        <p:spPr>
          <a:xfrm flipH="1">
            <a:off x="3232150" y="2309813"/>
            <a:ext cx="2582863" cy="428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extLst>
          </p:cNvPr>
          <p:cNvCxnSpPr>
            <a:cxnSpLocks/>
          </p:cNvCxnSpPr>
          <p:nvPr/>
        </p:nvCxnSpPr>
        <p:spPr>
          <a:xfrm flipH="1">
            <a:off x="6076950" y="2309813"/>
            <a:ext cx="555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extLst>
          </p:cNvPr>
          <p:cNvCxnSpPr>
            <a:cxnSpLocks/>
          </p:cNvCxnSpPr>
          <p:nvPr/>
        </p:nvCxnSpPr>
        <p:spPr>
          <a:xfrm flipH="1">
            <a:off x="4191000" y="1905000"/>
            <a:ext cx="18859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extLst>
          </p:cNvPr>
          <p:cNvCxnSpPr>
            <a:cxnSpLocks/>
          </p:cNvCxnSpPr>
          <p:nvPr/>
        </p:nvCxnSpPr>
        <p:spPr>
          <a:xfrm flipH="1">
            <a:off x="6899275" y="2840038"/>
            <a:ext cx="574675"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extLst>
          </p:cNvPr>
          <p:cNvCxnSpPr>
            <a:cxnSpLocks/>
          </p:cNvCxnSpPr>
          <p:nvPr/>
        </p:nvCxnSpPr>
        <p:spPr>
          <a:xfrm flipH="1">
            <a:off x="3816350" y="2781300"/>
            <a:ext cx="2816225" cy="158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extLst>
          </p:cNvPr>
          <p:cNvCxnSpPr>
            <a:cxnSpLocks/>
          </p:cNvCxnSpPr>
          <p:nvPr/>
        </p:nvCxnSpPr>
        <p:spPr>
          <a:xfrm flipH="1">
            <a:off x="633413" y="3592513"/>
            <a:ext cx="563562"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extLst>
          </p:cNvPr>
          <p:cNvCxnSpPr>
            <a:cxnSpLocks/>
          </p:cNvCxnSpPr>
          <p:nvPr/>
        </p:nvCxnSpPr>
        <p:spPr>
          <a:xfrm flipH="1" flipV="1">
            <a:off x="4832350" y="3209925"/>
            <a:ext cx="1965325" cy="17463"/>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extLst>
          </p:cNvPr>
          <p:cNvCxnSpPr>
            <a:cxnSpLocks/>
          </p:cNvCxnSpPr>
          <p:nvPr/>
        </p:nvCxnSpPr>
        <p:spPr>
          <a:xfrm flipH="1">
            <a:off x="2012950" y="4071938"/>
            <a:ext cx="280511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extLst>
          </p:cNvPr>
          <p:cNvCxnSpPr>
            <a:cxnSpLocks/>
          </p:cNvCxnSpPr>
          <p:nvPr/>
        </p:nvCxnSpPr>
        <p:spPr>
          <a:xfrm flipH="1" flipV="1">
            <a:off x="544513" y="2763838"/>
            <a:ext cx="2055812" cy="333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extLst>
          </p:cNvPr>
          <p:cNvCxnSpPr>
            <a:cxnSpLocks/>
          </p:cNvCxnSpPr>
          <p:nvPr/>
        </p:nvCxnSpPr>
        <p:spPr>
          <a:xfrm flipH="1">
            <a:off x="5006975" y="4071938"/>
            <a:ext cx="1625600" cy="1111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extLst>
          </p:cNvPr>
          <p:cNvCxnSpPr>
            <a:cxnSpLocks/>
          </p:cNvCxnSpPr>
          <p:nvPr/>
        </p:nvCxnSpPr>
        <p:spPr>
          <a:xfrm flipH="1">
            <a:off x="506413" y="4475163"/>
            <a:ext cx="393065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25614" name="Picture 2" descr="Lý thuyết tập đọc: dế mèn bênh vực kẻ yếu (tiếp theo) tiếng việt 4"/>
          <p:cNvPicPr>
            <a:picLocks noChangeAspect="1" noChangeArrowheads="1"/>
          </p:cNvPicPr>
          <p:nvPr/>
        </p:nvPicPr>
        <p:blipFill>
          <a:blip r:embed="rId2"/>
          <a:srcRect/>
          <a:stretch>
            <a:fillRect/>
          </a:stretch>
        </p:blipFill>
        <p:spPr bwMode="auto">
          <a:xfrm>
            <a:off x="7473950" y="4222750"/>
            <a:ext cx="4425950" cy="1990725"/>
          </a:xfrm>
          <a:prstGeom prst="rect">
            <a:avLst/>
          </a:prstGeom>
          <a:noFill/>
          <a:ln w="9525">
            <a:noFill/>
            <a:miter lim="800000"/>
            <a:headEnd/>
            <a:tailEnd/>
          </a:ln>
        </p:spPr>
      </p:pic>
      <p:sp>
        <p:nvSpPr>
          <p:cNvPr id="39" name="TextBox 38"/>
          <p:cNvSpPr txBox="1">
            <a:spLocks noChangeArrowheads="1"/>
          </p:cNvSpPr>
          <p:nvPr/>
        </p:nvSpPr>
        <p:spPr bwMode="auto">
          <a:xfrm>
            <a:off x="7659688" y="1482725"/>
            <a:ext cx="4114800" cy="1568450"/>
          </a:xfrm>
          <a:prstGeom prst="rect">
            <a:avLst/>
          </a:prstGeom>
          <a:noFill/>
          <a:ln w="9525">
            <a:noFill/>
            <a:miter lim="800000"/>
            <a:headEnd/>
            <a:tailEnd/>
          </a:ln>
        </p:spPr>
        <p:txBody>
          <a:bodyPr>
            <a:spAutoFit/>
          </a:bodyPr>
          <a:lstStyle/>
          <a:p>
            <a:pPr marL="342900" indent="-342900">
              <a:buFont typeface="Wingdings" pitchFamily="2" charset="2"/>
              <a:buChar char="à"/>
            </a:pPr>
            <a:r>
              <a:rPr lang="en-US" sz="2400" b="1">
                <a:solidFill>
                  <a:srgbClr val="0033CC"/>
                </a:solidFill>
                <a:latin typeface="Times New Roman" pitchFamily="18" charset="0"/>
                <a:cs typeface="Times New Roman" pitchFamily="18" charset="0"/>
                <a:sym typeface="Wingdings" pitchFamily="2" charset="2"/>
              </a:rPr>
              <a:t>Phân tích, so sánh để bọn nhện thấy hành động hèn hạ, không quân tử, đáng xấu hổ của mình</a:t>
            </a:r>
            <a:endParaRPr lang="vi-VN" sz="2400" b="1">
              <a:solidFill>
                <a:srgbClr val="0033CC"/>
              </a:solidFill>
              <a:latin typeface="Times New Roman" pitchFamily="18" charset="0"/>
              <a:cs typeface="Times New Roman" pitchFamily="18" charset="0"/>
            </a:endParaRPr>
          </a:p>
        </p:txBody>
      </p:sp>
      <p:sp>
        <p:nvSpPr>
          <p:cNvPr id="40" name="TextBox 39"/>
          <p:cNvSpPr txBox="1">
            <a:spLocks noChangeArrowheads="1"/>
          </p:cNvSpPr>
          <p:nvPr/>
        </p:nvSpPr>
        <p:spPr bwMode="auto">
          <a:xfrm>
            <a:off x="7785100" y="3238500"/>
            <a:ext cx="4114800" cy="460375"/>
          </a:xfrm>
          <a:prstGeom prst="rect">
            <a:avLst/>
          </a:prstGeom>
          <a:noFill/>
          <a:ln w="9525">
            <a:noFill/>
            <a:miter lim="800000"/>
            <a:headEnd/>
            <a:tailEnd/>
          </a:ln>
        </p:spPr>
        <p:txBody>
          <a:bodyPr>
            <a:spAutoFit/>
          </a:bodyPr>
          <a:lstStyle/>
          <a:p>
            <a:pPr marL="342900" indent="-342900">
              <a:buFont typeface="Wingdings" pitchFamily="2" charset="2"/>
              <a:buChar char="à"/>
            </a:pPr>
            <a:r>
              <a:rPr lang="en-US" sz="2400" b="1">
                <a:solidFill>
                  <a:srgbClr val="00B050"/>
                </a:solidFill>
                <a:latin typeface="Times New Roman" pitchFamily="18" charset="0"/>
                <a:cs typeface="Times New Roman" pitchFamily="18" charset="0"/>
              </a:rPr>
              <a:t>Kết luận, đe dọa</a:t>
            </a:r>
            <a:endParaRPr lang="vi-VN" sz="2400" b="1">
              <a:solidFill>
                <a:srgbClr val="00B050"/>
              </a:solidFill>
              <a:latin typeface="Times New Roman" pitchFamily="18" charset="0"/>
              <a:cs typeface="Times New Roman" pitchFamily="18" charset="0"/>
            </a:endParaRPr>
          </a:p>
        </p:txBody>
      </p:sp>
      <p:sp>
        <p:nvSpPr>
          <p:cNvPr id="25617" name="TextBox 22">
            <a:hlinkClick r:id="rId3" action="ppaction://hlinksldjump"/>
          </p:cNvPr>
          <p:cNvSpPr txBox="1">
            <a:spLocks noChangeArrowheads="1"/>
          </p:cNvSpPr>
          <p:nvPr/>
        </p:nvSpPr>
        <p:spPr bwMode="auto">
          <a:xfrm>
            <a:off x="3087688" y="-160338"/>
            <a:ext cx="6629400" cy="1412876"/>
          </a:xfrm>
          <a:prstGeom prst="rect">
            <a:avLst/>
          </a:prstGeom>
          <a:noFill/>
          <a:ln w="9525">
            <a:noFill/>
            <a:miter lim="800000"/>
            <a:headEnd/>
            <a:tailEnd/>
          </a:ln>
        </p:spPr>
        <p:txBody>
          <a:bodyPr>
            <a:spAutoFit/>
          </a:bodyPr>
          <a:lstStyle/>
          <a:p>
            <a:pPr algn="ctr">
              <a:lnSpc>
                <a:spcPct val="130000"/>
              </a:lnSpc>
              <a:buFont typeface="Arial" charset="0"/>
              <a:buNone/>
            </a:pPr>
            <a:r>
              <a:rPr lang="en-US" sz="6600" b="1">
                <a:solidFill>
                  <a:srgbClr val="002060"/>
                </a:solidFill>
                <a:latin typeface="Times New Roman" pitchFamily="18" charset="0"/>
                <a:ea typeface="HP001 5Ha"/>
                <a:cs typeface="Times New Roman" pitchFamily="18" charset="0"/>
              </a:rPr>
              <a:t>2. Tìm hiểu bài.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xit" presetSubtype="0" fill="hold" grpId="1" nodeType="withEffect">
                                  <p:stCondLst>
                                    <p:cond delay="0"/>
                                  </p:stCondLst>
                                  <p:childTnLst>
                                    <p:set>
                                      <p:cBhvr>
                                        <p:cTn id="23" dur="1" fill="hold">
                                          <p:stCondLst>
                                            <p:cond delay="0"/>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p:cNvPicPr>
          <p:nvPr/>
        </p:nvPicPr>
        <p:blipFill>
          <a:blip r:embed="rId2"/>
          <a:srcRect/>
          <a:stretch>
            <a:fillRect/>
          </a:stretch>
        </p:blipFill>
        <p:spPr bwMode="auto">
          <a:xfrm>
            <a:off x="219075" y="1146175"/>
            <a:ext cx="11695113" cy="5475288"/>
          </a:xfrm>
          <a:prstGeom prst="rect">
            <a:avLst/>
          </a:prstGeom>
          <a:noFill/>
          <a:ln w="9525">
            <a:noFill/>
            <a:miter lim="800000"/>
            <a:headEnd/>
            <a:tailEnd/>
          </a:ln>
        </p:spPr>
      </p:pic>
      <p:sp>
        <p:nvSpPr>
          <p:cNvPr id="4" name="Rectangle 3"/>
          <p:cNvSpPr/>
          <p:nvPr/>
        </p:nvSpPr>
        <p:spPr>
          <a:xfrm>
            <a:off x="1176338" y="2490788"/>
            <a:ext cx="9780587" cy="251460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4000" b="1" dirty="0" err="1">
                <a:latin typeface="Times New Roman" pitchFamily="18" charset="0"/>
                <a:cs typeface="Times New Roman" pitchFamily="18" charset="0"/>
              </a:rPr>
              <a:t>Em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thấy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có</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thể</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tặng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Dế</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Mèn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danh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hiệu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nào</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trong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số</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các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danh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hiệu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sau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đây</a:t>
            </a:r>
            <a:r>
              <a:rPr lang="en-US" sz="4000" b="1" dirty="0">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võ</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sĩ</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tráng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sĩ</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chiến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sĩ</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hiệp</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sĩ</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dũng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sĩ</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anh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hùng</a:t>
            </a:r>
            <a:r>
              <a:rPr lang="en-US" sz="4000" b="1" dirty="0">
                <a:latin typeface="Times New Roman" pitchFamily="18" charset="0"/>
                <a:cs typeface="Times New Roman" pitchFamily="18" charset="0"/>
              </a:rPr>
              <a:t>? </a:t>
            </a:r>
          </a:p>
        </p:txBody>
      </p:sp>
      <p:sp>
        <p:nvSpPr>
          <p:cNvPr id="26627" name="TextBox 4">
            <a:hlinkClick r:id="rId3" action="ppaction://hlinksldjump"/>
          </p:cNvPr>
          <p:cNvSpPr txBox="1">
            <a:spLocks noChangeArrowheads="1"/>
          </p:cNvSpPr>
          <p:nvPr/>
        </p:nvSpPr>
        <p:spPr bwMode="auto">
          <a:xfrm>
            <a:off x="2971800" y="-127000"/>
            <a:ext cx="6629400" cy="1411288"/>
          </a:xfrm>
          <a:prstGeom prst="rect">
            <a:avLst/>
          </a:prstGeom>
          <a:noFill/>
          <a:ln w="9525">
            <a:noFill/>
            <a:miter lim="800000"/>
            <a:headEnd/>
            <a:tailEnd/>
          </a:ln>
        </p:spPr>
        <p:txBody>
          <a:bodyPr>
            <a:spAutoFit/>
          </a:bodyPr>
          <a:lstStyle/>
          <a:p>
            <a:pPr algn="ctr">
              <a:lnSpc>
                <a:spcPct val="130000"/>
              </a:lnSpc>
              <a:buFont typeface="Arial" charset="0"/>
              <a:buNone/>
            </a:pPr>
            <a:r>
              <a:rPr lang="en-US" sz="6600" b="1">
                <a:solidFill>
                  <a:srgbClr val="002060"/>
                </a:solidFill>
                <a:latin typeface="Times New Roman" pitchFamily="18" charset="0"/>
                <a:ea typeface="HP001 5Ha"/>
                <a:cs typeface="Times New Roman" pitchFamily="18" charset="0"/>
              </a:rPr>
              <a:t>2. Tìm hiểu bài.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0"/>
            <a:ext cx="10515600" cy="692150"/>
          </a:xfrm>
        </p:spPr>
        <p:txBody>
          <a:bodyPr rtlCol="0">
            <a:normAutofit fontScale="90000"/>
          </a:bodyPr>
          <a:lstStyle/>
          <a:p>
            <a:pPr algn="ctr" fontAlgn="auto">
              <a:spcAft>
                <a:spcPts val="0"/>
              </a:spcAft>
              <a:defRPr/>
            </a:pPr>
            <a:r>
              <a:rPr lang="en-US" b="1" smtClean="0">
                <a:solidFill>
                  <a:srgbClr val="FF0000"/>
                </a:solidFill>
                <a:latin typeface="Times New Roman" panose="02020603050405020304" pitchFamily="18" charset="0"/>
                <a:cs typeface="Times New Roman" panose="02020603050405020304" pitchFamily="18" charset="0"/>
              </a:rPr>
              <a:t>Nội dung bài tập đọc  là gì?</a:t>
            </a:r>
            <a:endParaRPr lang="en-US" b="1">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58813" y="2970213"/>
            <a:ext cx="11201400" cy="46037"/>
          </a:xfrm>
        </p:spPr>
        <p:txBody>
          <a:bodyPr rtlCol="0">
            <a:noAutofit/>
          </a:bodyPr>
          <a:lstStyle/>
          <a:p>
            <a:pPr marL="0" indent="0" algn="just" fontAlgn="auto">
              <a:spcAft>
                <a:spcPts val="0"/>
              </a:spcAft>
              <a:buFont typeface="Arial" panose="020B0604020202020204" pitchFamily="34" charset="0"/>
              <a:buNone/>
              <a:defRPr/>
            </a:pPr>
            <a:endParaRPr lang="en-US" sz="3600">
              <a:solidFill>
                <a:srgbClr val="FF0000"/>
              </a:solidFill>
              <a:latin typeface="Times New Roman" pitchFamily="18" charset="0"/>
              <a:cs typeface="Times New Roman" pitchFamily="18" charset="0"/>
            </a:endParaRPr>
          </a:p>
          <a:p>
            <a:pPr fontAlgn="auto">
              <a:spcAft>
                <a:spcPts val="0"/>
              </a:spcAft>
              <a:buFont typeface="Arial" panose="020B0604020202020204" pitchFamily="34" charset="0"/>
              <a:buChar char="•"/>
              <a:defRPr/>
            </a:pPr>
            <a:endParaRPr lang="en-US" sz="3600"/>
          </a:p>
        </p:txBody>
      </p:sp>
      <p:graphicFrame>
        <p:nvGraphicFramePr>
          <p:cNvPr id="5" name="Table 4"/>
          <p:cNvGraphicFramePr>
            <a:graphicFrameLocks noGrp="1"/>
          </p:cNvGraphicFramePr>
          <p:nvPr/>
        </p:nvGraphicFramePr>
        <p:xfrm>
          <a:off x="360363" y="2216150"/>
          <a:ext cx="11374582" cy="3383280"/>
        </p:xfrm>
        <a:graphic>
          <a:graphicData uri="http://schemas.openxmlformats.org/drawingml/2006/table">
            <a:tbl>
              <a:tblPr firstRow="1" bandRow="1">
                <a:tableStyleId>{5C22544A-7EE6-4342-B048-85BDC9FD1C3A}</a:tableStyleId>
              </a:tblPr>
              <a:tblGrid>
                <a:gridCol w="11374582">
                  <a:extLst>
                    <a:ext uri="{9D8B030D-6E8A-4147-A177-3AD203B41FA5}"/>
                  </a:extLst>
                </a:gridCol>
              </a:tblGrid>
              <a:tr h="3214255">
                <a:tc>
                  <a:txBody>
                    <a:bodyPr/>
                    <a:lstStyle/>
                    <a:p>
                      <a:pPr algn="just">
                        <a:lnSpc>
                          <a:spcPct val="150000"/>
                        </a:lnSpc>
                      </a:pPr>
                      <a:r>
                        <a:rPr lang="en-US" altLang="en-US" sz="4400" i="1" dirty="0" err="1" smtClean="0">
                          <a:solidFill>
                            <a:schemeClr val="bg1"/>
                          </a:solidFill>
                          <a:latin typeface="Times New Roman" panose="02020603050405020304" pitchFamily="18" charset="0"/>
                          <a:cs typeface="Times New Roman" panose="02020603050405020304" pitchFamily="18" charset="0"/>
                        </a:rPr>
                        <a:t>Ca</a:t>
                      </a:r>
                      <a:r>
                        <a:rPr lang="en-US" altLang="en-US" sz="4400" i="1" dirty="0" smtClean="0">
                          <a:solidFill>
                            <a:schemeClr val="bg1"/>
                          </a:solidFill>
                          <a:latin typeface="Times New Roman" panose="02020603050405020304" pitchFamily="18" charset="0"/>
                          <a:cs typeface="Times New Roman" panose="02020603050405020304" pitchFamily="18" charset="0"/>
                        </a:rPr>
                        <a:t> </a:t>
                      </a:r>
                      <a:r>
                        <a:rPr lang="en-US" altLang="en-US" sz="4400" i="1" dirty="0" err="1" smtClean="0">
                          <a:solidFill>
                            <a:schemeClr val="bg1"/>
                          </a:solidFill>
                          <a:latin typeface="Times New Roman" panose="02020603050405020304" pitchFamily="18" charset="0"/>
                          <a:cs typeface="Times New Roman" panose="02020603050405020304" pitchFamily="18" charset="0"/>
                        </a:rPr>
                        <a:t>ngợi</a:t>
                      </a:r>
                      <a:r>
                        <a:rPr lang="en-US" altLang="en-US" sz="4400" i="1" dirty="0" smtClean="0">
                          <a:solidFill>
                            <a:schemeClr val="bg1"/>
                          </a:solidFill>
                          <a:latin typeface="Times New Roman" panose="02020603050405020304" pitchFamily="18" charset="0"/>
                          <a:cs typeface="Times New Roman" panose="02020603050405020304" pitchFamily="18" charset="0"/>
                        </a:rPr>
                        <a:t> </a:t>
                      </a:r>
                      <a:r>
                        <a:rPr lang="en-US" altLang="en-US" sz="4400" i="1" dirty="0" err="1" smtClean="0">
                          <a:solidFill>
                            <a:schemeClr val="bg1"/>
                          </a:solidFill>
                          <a:latin typeface="Times New Roman" panose="02020603050405020304" pitchFamily="18" charset="0"/>
                          <a:cs typeface="Times New Roman" panose="02020603050405020304" pitchFamily="18" charset="0"/>
                        </a:rPr>
                        <a:t>Dế</a:t>
                      </a:r>
                      <a:r>
                        <a:rPr lang="en-US" altLang="en-US" sz="4400" i="1" dirty="0" smtClean="0">
                          <a:solidFill>
                            <a:schemeClr val="bg1"/>
                          </a:solidFill>
                          <a:latin typeface="Times New Roman" panose="02020603050405020304" pitchFamily="18" charset="0"/>
                          <a:cs typeface="Times New Roman" panose="02020603050405020304" pitchFamily="18" charset="0"/>
                        </a:rPr>
                        <a:t> </a:t>
                      </a:r>
                      <a:r>
                        <a:rPr lang="en-US" altLang="en-US" sz="4400" i="1" dirty="0" err="1" smtClean="0">
                          <a:solidFill>
                            <a:schemeClr val="bg1"/>
                          </a:solidFill>
                          <a:latin typeface="Times New Roman" panose="02020603050405020304" pitchFamily="18" charset="0"/>
                          <a:cs typeface="Times New Roman" panose="02020603050405020304" pitchFamily="18" charset="0"/>
                        </a:rPr>
                        <a:t>Mèn</a:t>
                      </a:r>
                      <a:r>
                        <a:rPr lang="en-US" altLang="en-US" sz="4400" i="1" dirty="0" smtClean="0">
                          <a:solidFill>
                            <a:schemeClr val="bg1"/>
                          </a:solidFill>
                          <a:latin typeface="Times New Roman" panose="02020603050405020304" pitchFamily="18" charset="0"/>
                          <a:cs typeface="Times New Roman" panose="02020603050405020304" pitchFamily="18" charset="0"/>
                        </a:rPr>
                        <a:t> </a:t>
                      </a:r>
                      <a:r>
                        <a:rPr lang="en-US" altLang="en-US" sz="4400" i="1" dirty="0" err="1" smtClean="0">
                          <a:solidFill>
                            <a:schemeClr val="bg1"/>
                          </a:solidFill>
                          <a:latin typeface="Times New Roman" panose="02020603050405020304" pitchFamily="18" charset="0"/>
                          <a:cs typeface="Times New Roman" panose="02020603050405020304" pitchFamily="18" charset="0"/>
                        </a:rPr>
                        <a:t>có</a:t>
                      </a:r>
                      <a:r>
                        <a:rPr lang="en-US" altLang="en-US" sz="4400" i="1" dirty="0" smtClean="0">
                          <a:solidFill>
                            <a:schemeClr val="bg1"/>
                          </a:solidFill>
                          <a:latin typeface="Times New Roman" panose="02020603050405020304" pitchFamily="18" charset="0"/>
                          <a:cs typeface="Times New Roman" panose="02020603050405020304" pitchFamily="18" charset="0"/>
                        </a:rPr>
                        <a:t> </a:t>
                      </a:r>
                      <a:r>
                        <a:rPr lang="en-US" altLang="en-US" sz="4400" i="1" dirty="0" err="1" smtClean="0">
                          <a:solidFill>
                            <a:schemeClr val="bg1"/>
                          </a:solidFill>
                          <a:latin typeface="Times New Roman" panose="02020603050405020304" pitchFamily="18" charset="0"/>
                          <a:cs typeface="Times New Roman" panose="02020603050405020304" pitchFamily="18" charset="0"/>
                        </a:rPr>
                        <a:t>tấm</a:t>
                      </a:r>
                      <a:r>
                        <a:rPr lang="en-US" altLang="en-US" sz="4400" i="1" dirty="0" smtClean="0">
                          <a:solidFill>
                            <a:schemeClr val="bg1"/>
                          </a:solidFill>
                          <a:latin typeface="Times New Roman" panose="02020603050405020304" pitchFamily="18" charset="0"/>
                          <a:cs typeface="Times New Roman" panose="02020603050405020304" pitchFamily="18" charset="0"/>
                        </a:rPr>
                        <a:t> </a:t>
                      </a:r>
                      <a:r>
                        <a:rPr lang="en-US" altLang="en-US" sz="4400" i="1" dirty="0" err="1" smtClean="0">
                          <a:solidFill>
                            <a:schemeClr val="bg1"/>
                          </a:solidFill>
                          <a:latin typeface="Times New Roman" panose="02020603050405020304" pitchFamily="18" charset="0"/>
                          <a:cs typeface="Times New Roman" panose="02020603050405020304" pitchFamily="18" charset="0"/>
                        </a:rPr>
                        <a:t>lòng</a:t>
                      </a:r>
                      <a:r>
                        <a:rPr lang="en-US" altLang="en-US" sz="4400" i="1" dirty="0" smtClean="0">
                          <a:solidFill>
                            <a:schemeClr val="bg1"/>
                          </a:solidFill>
                          <a:latin typeface="Times New Roman" panose="02020603050405020304" pitchFamily="18" charset="0"/>
                          <a:cs typeface="Times New Roman" panose="02020603050405020304" pitchFamily="18" charset="0"/>
                        </a:rPr>
                        <a:t> </a:t>
                      </a:r>
                      <a:r>
                        <a:rPr lang="en-US" altLang="en-US" sz="4400" i="1" dirty="0" err="1" smtClean="0">
                          <a:solidFill>
                            <a:schemeClr val="bg1"/>
                          </a:solidFill>
                          <a:latin typeface="Times New Roman" panose="02020603050405020304" pitchFamily="18" charset="0"/>
                          <a:cs typeface="Times New Roman" panose="02020603050405020304" pitchFamily="18" charset="0"/>
                        </a:rPr>
                        <a:t>nghĩa</a:t>
                      </a:r>
                      <a:r>
                        <a:rPr lang="en-US" altLang="en-US" sz="4400" i="1" dirty="0" smtClean="0">
                          <a:solidFill>
                            <a:schemeClr val="bg1"/>
                          </a:solidFill>
                          <a:latin typeface="Times New Roman" panose="02020603050405020304" pitchFamily="18" charset="0"/>
                          <a:cs typeface="Times New Roman" panose="02020603050405020304" pitchFamily="18" charset="0"/>
                        </a:rPr>
                        <a:t> </a:t>
                      </a:r>
                      <a:r>
                        <a:rPr lang="en-US" altLang="en-US" sz="4400" i="1" dirty="0" err="1" smtClean="0">
                          <a:solidFill>
                            <a:schemeClr val="bg1"/>
                          </a:solidFill>
                          <a:latin typeface="Times New Roman" panose="02020603050405020304" pitchFamily="18" charset="0"/>
                          <a:cs typeface="Times New Roman" panose="02020603050405020304" pitchFamily="18" charset="0"/>
                        </a:rPr>
                        <a:t>hiệp</a:t>
                      </a:r>
                      <a:r>
                        <a:rPr lang="en-US" altLang="en-US" sz="4400" i="1" dirty="0" smtClean="0">
                          <a:solidFill>
                            <a:schemeClr val="bg1"/>
                          </a:solidFill>
                          <a:latin typeface="Times New Roman" panose="02020603050405020304" pitchFamily="18" charset="0"/>
                          <a:cs typeface="Times New Roman" panose="02020603050405020304" pitchFamily="18" charset="0"/>
                        </a:rPr>
                        <a:t>, </a:t>
                      </a:r>
                      <a:r>
                        <a:rPr lang="en-US" altLang="en-US" sz="4400" i="1" dirty="0" err="1" smtClean="0">
                          <a:solidFill>
                            <a:schemeClr val="bg1"/>
                          </a:solidFill>
                          <a:latin typeface="Times New Roman" panose="02020603050405020304" pitchFamily="18" charset="0"/>
                          <a:cs typeface="Times New Roman" panose="02020603050405020304" pitchFamily="18" charset="0"/>
                        </a:rPr>
                        <a:t>ghét</a:t>
                      </a:r>
                      <a:r>
                        <a:rPr lang="en-US" altLang="en-US" sz="4400" i="1" dirty="0" smtClean="0">
                          <a:solidFill>
                            <a:schemeClr val="bg1"/>
                          </a:solidFill>
                          <a:latin typeface="Times New Roman" panose="02020603050405020304" pitchFamily="18" charset="0"/>
                          <a:cs typeface="Times New Roman" panose="02020603050405020304" pitchFamily="18" charset="0"/>
                        </a:rPr>
                        <a:t> </a:t>
                      </a:r>
                      <a:r>
                        <a:rPr lang="en-US" altLang="en-US" sz="4400" i="1" dirty="0" err="1" smtClean="0">
                          <a:solidFill>
                            <a:schemeClr val="bg1"/>
                          </a:solidFill>
                          <a:latin typeface="Times New Roman" panose="02020603050405020304" pitchFamily="18" charset="0"/>
                          <a:cs typeface="Times New Roman" panose="02020603050405020304" pitchFamily="18" charset="0"/>
                        </a:rPr>
                        <a:t>áp</a:t>
                      </a:r>
                      <a:r>
                        <a:rPr lang="en-US" altLang="en-US" sz="4400" i="1" dirty="0" smtClean="0">
                          <a:solidFill>
                            <a:schemeClr val="bg1"/>
                          </a:solidFill>
                          <a:latin typeface="Times New Roman" panose="02020603050405020304" pitchFamily="18" charset="0"/>
                          <a:cs typeface="Times New Roman" panose="02020603050405020304" pitchFamily="18" charset="0"/>
                        </a:rPr>
                        <a:t> </a:t>
                      </a:r>
                      <a:r>
                        <a:rPr lang="en-US" altLang="en-US" sz="4400" i="1" dirty="0" err="1" smtClean="0">
                          <a:solidFill>
                            <a:schemeClr val="bg1"/>
                          </a:solidFill>
                          <a:latin typeface="Times New Roman" panose="02020603050405020304" pitchFamily="18" charset="0"/>
                          <a:cs typeface="Times New Roman" panose="02020603050405020304" pitchFamily="18" charset="0"/>
                        </a:rPr>
                        <a:t>bức</a:t>
                      </a:r>
                      <a:r>
                        <a:rPr lang="en-US" altLang="en-US" sz="4400" i="1" dirty="0" smtClean="0">
                          <a:solidFill>
                            <a:schemeClr val="bg1"/>
                          </a:solidFill>
                          <a:latin typeface="Times New Roman" panose="02020603050405020304" pitchFamily="18" charset="0"/>
                          <a:cs typeface="Times New Roman" panose="02020603050405020304" pitchFamily="18" charset="0"/>
                        </a:rPr>
                        <a:t>, </a:t>
                      </a:r>
                      <a:r>
                        <a:rPr lang="en-US" altLang="en-US" sz="4400" i="1" dirty="0" err="1" smtClean="0">
                          <a:solidFill>
                            <a:schemeClr val="bg1"/>
                          </a:solidFill>
                          <a:latin typeface="Times New Roman" panose="02020603050405020304" pitchFamily="18" charset="0"/>
                          <a:cs typeface="Times New Roman" panose="02020603050405020304" pitchFamily="18" charset="0"/>
                        </a:rPr>
                        <a:t>bất</a:t>
                      </a:r>
                      <a:r>
                        <a:rPr lang="en-US" altLang="en-US" sz="4400" i="1" dirty="0" smtClean="0">
                          <a:solidFill>
                            <a:schemeClr val="bg1"/>
                          </a:solidFill>
                          <a:latin typeface="Times New Roman" panose="02020603050405020304" pitchFamily="18" charset="0"/>
                          <a:cs typeface="Times New Roman" panose="02020603050405020304" pitchFamily="18" charset="0"/>
                        </a:rPr>
                        <a:t> </a:t>
                      </a:r>
                      <a:r>
                        <a:rPr lang="en-US" altLang="en-US" sz="4400" i="1" dirty="0" err="1" smtClean="0">
                          <a:solidFill>
                            <a:schemeClr val="bg1"/>
                          </a:solidFill>
                          <a:latin typeface="Times New Roman" panose="02020603050405020304" pitchFamily="18" charset="0"/>
                          <a:cs typeface="Times New Roman" panose="02020603050405020304" pitchFamily="18" charset="0"/>
                        </a:rPr>
                        <a:t>công</a:t>
                      </a:r>
                      <a:r>
                        <a:rPr lang="en-US" altLang="en-US" sz="4400" i="1" dirty="0" smtClean="0">
                          <a:solidFill>
                            <a:schemeClr val="bg1"/>
                          </a:solidFill>
                          <a:latin typeface="Times New Roman" panose="02020603050405020304" pitchFamily="18" charset="0"/>
                          <a:cs typeface="Times New Roman" panose="02020603050405020304" pitchFamily="18" charset="0"/>
                        </a:rPr>
                        <a:t>, </a:t>
                      </a:r>
                      <a:r>
                        <a:rPr lang="en-US" altLang="en-US" sz="4400" i="1" dirty="0" err="1" smtClean="0">
                          <a:solidFill>
                            <a:schemeClr val="bg1"/>
                          </a:solidFill>
                          <a:latin typeface="Times New Roman" panose="02020603050405020304" pitchFamily="18" charset="0"/>
                          <a:cs typeface="Times New Roman" panose="02020603050405020304" pitchFamily="18" charset="0"/>
                        </a:rPr>
                        <a:t>bênh</a:t>
                      </a:r>
                      <a:r>
                        <a:rPr lang="en-US" altLang="en-US" sz="4400" i="1" dirty="0" smtClean="0">
                          <a:solidFill>
                            <a:schemeClr val="bg1"/>
                          </a:solidFill>
                          <a:latin typeface="Times New Roman" panose="02020603050405020304" pitchFamily="18" charset="0"/>
                          <a:cs typeface="Times New Roman" panose="02020603050405020304" pitchFamily="18" charset="0"/>
                        </a:rPr>
                        <a:t> </a:t>
                      </a:r>
                      <a:r>
                        <a:rPr lang="en-US" altLang="en-US" sz="4400" i="1" dirty="0" err="1" smtClean="0">
                          <a:solidFill>
                            <a:schemeClr val="bg1"/>
                          </a:solidFill>
                          <a:latin typeface="Times New Roman" panose="02020603050405020304" pitchFamily="18" charset="0"/>
                          <a:cs typeface="Times New Roman" panose="02020603050405020304" pitchFamily="18" charset="0"/>
                        </a:rPr>
                        <a:t>vực</a:t>
                      </a:r>
                      <a:r>
                        <a:rPr lang="en-US" altLang="en-US" sz="4400" i="1" dirty="0" smtClean="0">
                          <a:solidFill>
                            <a:schemeClr val="bg1"/>
                          </a:solidFill>
                          <a:latin typeface="Times New Roman" panose="02020603050405020304" pitchFamily="18" charset="0"/>
                          <a:cs typeface="Times New Roman" panose="02020603050405020304" pitchFamily="18" charset="0"/>
                        </a:rPr>
                        <a:t> </a:t>
                      </a:r>
                      <a:r>
                        <a:rPr lang="en-US" altLang="en-US" sz="4400" i="1" dirty="0" err="1" smtClean="0">
                          <a:solidFill>
                            <a:schemeClr val="bg1"/>
                          </a:solidFill>
                          <a:latin typeface="Times New Roman" panose="02020603050405020304" pitchFamily="18" charset="0"/>
                          <a:cs typeface="Times New Roman" panose="02020603050405020304" pitchFamily="18" charset="0"/>
                        </a:rPr>
                        <a:t>chị</a:t>
                      </a:r>
                      <a:r>
                        <a:rPr lang="en-US" altLang="en-US" sz="4400" i="1" dirty="0" smtClean="0">
                          <a:solidFill>
                            <a:schemeClr val="bg1"/>
                          </a:solidFill>
                          <a:latin typeface="Times New Roman" panose="02020603050405020304" pitchFamily="18" charset="0"/>
                          <a:cs typeface="Times New Roman" panose="02020603050405020304" pitchFamily="18" charset="0"/>
                        </a:rPr>
                        <a:t> </a:t>
                      </a:r>
                      <a:r>
                        <a:rPr lang="en-US" altLang="en-US" sz="4400" i="1" dirty="0" err="1" smtClean="0">
                          <a:solidFill>
                            <a:schemeClr val="bg1"/>
                          </a:solidFill>
                          <a:latin typeface="Times New Roman" panose="02020603050405020304" pitchFamily="18" charset="0"/>
                          <a:cs typeface="Times New Roman" panose="02020603050405020304" pitchFamily="18" charset="0"/>
                        </a:rPr>
                        <a:t>Nhà</a:t>
                      </a:r>
                      <a:r>
                        <a:rPr lang="en-US" altLang="en-US" sz="4400" i="1" dirty="0" smtClean="0">
                          <a:solidFill>
                            <a:schemeClr val="bg1"/>
                          </a:solidFill>
                          <a:latin typeface="Times New Roman" panose="02020603050405020304" pitchFamily="18" charset="0"/>
                          <a:cs typeface="Times New Roman" panose="02020603050405020304" pitchFamily="18" charset="0"/>
                        </a:rPr>
                        <a:t> </a:t>
                      </a:r>
                      <a:r>
                        <a:rPr lang="en-US" altLang="en-US" sz="4400" i="1" dirty="0" err="1" smtClean="0">
                          <a:solidFill>
                            <a:schemeClr val="bg1"/>
                          </a:solidFill>
                          <a:latin typeface="Times New Roman" panose="02020603050405020304" pitchFamily="18" charset="0"/>
                          <a:cs typeface="Times New Roman" panose="02020603050405020304" pitchFamily="18" charset="0"/>
                        </a:rPr>
                        <a:t>Trò</a:t>
                      </a:r>
                      <a:r>
                        <a:rPr lang="en-US" altLang="en-US" sz="4400" i="1" dirty="0" smtClean="0">
                          <a:solidFill>
                            <a:schemeClr val="bg1"/>
                          </a:solidFill>
                          <a:latin typeface="Times New Roman" panose="02020603050405020304" pitchFamily="18" charset="0"/>
                          <a:cs typeface="Times New Roman" panose="02020603050405020304" pitchFamily="18" charset="0"/>
                        </a:rPr>
                        <a:t> </a:t>
                      </a:r>
                      <a:r>
                        <a:rPr lang="en-US" altLang="en-US" sz="4400" i="1" dirty="0" err="1" smtClean="0">
                          <a:solidFill>
                            <a:schemeClr val="bg1"/>
                          </a:solidFill>
                          <a:latin typeface="Times New Roman" panose="02020603050405020304" pitchFamily="18" charset="0"/>
                          <a:cs typeface="Times New Roman" panose="02020603050405020304" pitchFamily="18" charset="0"/>
                        </a:rPr>
                        <a:t>yếu</a:t>
                      </a:r>
                      <a:r>
                        <a:rPr lang="en-US" altLang="en-US" sz="4400" i="1" dirty="0" smtClean="0">
                          <a:solidFill>
                            <a:schemeClr val="bg1"/>
                          </a:solidFill>
                          <a:latin typeface="Times New Roman" panose="02020603050405020304" pitchFamily="18" charset="0"/>
                          <a:cs typeface="Times New Roman" panose="02020603050405020304" pitchFamily="18" charset="0"/>
                        </a:rPr>
                        <a:t> </a:t>
                      </a:r>
                      <a:r>
                        <a:rPr lang="en-US" altLang="en-US" sz="4400" i="1" dirty="0" err="1" smtClean="0">
                          <a:solidFill>
                            <a:schemeClr val="bg1"/>
                          </a:solidFill>
                          <a:latin typeface="Times New Roman" panose="02020603050405020304" pitchFamily="18" charset="0"/>
                          <a:cs typeface="Times New Roman" panose="02020603050405020304" pitchFamily="18" charset="0"/>
                        </a:rPr>
                        <a:t>đuối</a:t>
                      </a:r>
                      <a:r>
                        <a:rPr lang="en-US" altLang="en-US" sz="4400" i="1" dirty="0" smtClean="0">
                          <a:solidFill>
                            <a:schemeClr val="bg1"/>
                          </a:solidFill>
                          <a:latin typeface="Times New Roman" panose="02020603050405020304" pitchFamily="18" charset="0"/>
                          <a:cs typeface="Times New Roman" panose="02020603050405020304" pitchFamily="18" charset="0"/>
                        </a:rPr>
                        <a:t>.</a:t>
                      </a:r>
                      <a:endParaRPr lang="vi-VN" sz="4400" b="0" dirty="0" smtClean="0">
                        <a:solidFill>
                          <a:schemeClr val="bg1"/>
                        </a:solidFill>
                      </a:endParaRPr>
                    </a:p>
                    <a:p>
                      <a:endParaRPr lang="en-US" dirty="0"/>
                    </a:p>
                  </a:txBody>
                  <a:tcPr/>
                </a:tc>
                <a:extLst>
                  <a:ext uri="{0D108BD9-81ED-4DB2-BD59-A6C34878D82A}"/>
                </a:extLst>
              </a:tr>
            </a:tbl>
          </a:graphicData>
        </a:graphic>
      </p:graphicFrame>
      <p:sp>
        <p:nvSpPr>
          <p:cNvPr id="28681" name="TextBox 5">
            <a:hlinkClick r:id="rId2" action="ppaction://hlinksldjump"/>
          </p:cNvPr>
          <p:cNvSpPr txBox="1">
            <a:spLocks noChangeArrowheads="1"/>
          </p:cNvSpPr>
          <p:nvPr/>
        </p:nvSpPr>
        <p:spPr bwMode="auto">
          <a:xfrm>
            <a:off x="3087688" y="-160338"/>
            <a:ext cx="6629400" cy="1412876"/>
          </a:xfrm>
          <a:prstGeom prst="rect">
            <a:avLst/>
          </a:prstGeom>
          <a:noFill/>
          <a:ln w="9525">
            <a:noFill/>
            <a:miter lim="800000"/>
            <a:headEnd/>
            <a:tailEnd/>
          </a:ln>
        </p:spPr>
        <p:txBody>
          <a:bodyPr>
            <a:spAutoFit/>
          </a:bodyPr>
          <a:lstStyle/>
          <a:p>
            <a:pPr algn="ctr">
              <a:lnSpc>
                <a:spcPct val="130000"/>
              </a:lnSpc>
              <a:buFont typeface="Arial" charset="0"/>
              <a:buNone/>
            </a:pPr>
            <a:r>
              <a:rPr lang="en-US" sz="6600" b="1">
                <a:solidFill>
                  <a:srgbClr val="002060"/>
                </a:solidFill>
                <a:latin typeface="Times New Roman" pitchFamily="18" charset="0"/>
                <a:ea typeface="HP001 5Ha"/>
                <a:cs typeface="Times New Roman" pitchFamily="18" charset="0"/>
              </a:rPr>
              <a:t>2. Tìm hiểu bài.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p:cNvPicPr>
            <a:picLocks noChangeAspect="1"/>
          </p:cNvPicPr>
          <p:nvPr/>
        </p:nvPicPr>
        <p:blipFill>
          <a:blip r:embed="rId3"/>
          <a:srcRect/>
          <a:stretch>
            <a:fillRect/>
          </a:stretch>
        </p:blipFill>
        <p:spPr bwMode="auto">
          <a:xfrm>
            <a:off x="266700" y="1217613"/>
            <a:ext cx="11676063" cy="5418137"/>
          </a:xfrm>
          <a:prstGeom prst="rect">
            <a:avLst/>
          </a:prstGeom>
          <a:noFill/>
          <a:ln w="9525">
            <a:noFill/>
            <a:miter lim="800000"/>
            <a:headEnd/>
            <a:tailEnd/>
          </a:ln>
        </p:spPr>
      </p:pic>
      <p:sp>
        <p:nvSpPr>
          <p:cNvPr id="29698" name="TextBox 6">
            <a:hlinkClick r:id="rId4" action="ppaction://hlinksldjump"/>
          </p:cNvPr>
          <p:cNvSpPr txBox="1">
            <a:spLocks noChangeArrowheads="1"/>
          </p:cNvSpPr>
          <p:nvPr/>
        </p:nvSpPr>
        <p:spPr bwMode="auto">
          <a:xfrm>
            <a:off x="1731963" y="2305050"/>
            <a:ext cx="8950325" cy="2733675"/>
          </a:xfrm>
          <a:prstGeom prst="rect">
            <a:avLst/>
          </a:prstGeom>
          <a:noFill/>
          <a:ln w="9525">
            <a:noFill/>
            <a:miter lim="800000"/>
            <a:headEnd/>
            <a:tailEnd/>
          </a:ln>
        </p:spPr>
        <p:txBody>
          <a:bodyPr>
            <a:spAutoFit/>
          </a:bodyPr>
          <a:lstStyle/>
          <a:p>
            <a:pPr algn="ctr">
              <a:lnSpc>
                <a:spcPct val="130000"/>
              </a:lnSpc>
              <a:buFont typeface="Arial" charset="0"/>
              <a:buNone/>
            </a:pPr>
            <a:r>
              <a:rPr lang="en-US" sz="6600" b="1">
                <a:solidFill>
                  <a:srgbClr val="002060"/>
                </a:solidFill>
                <a:latin typeface="Times New Roman" pitchFamily="18" charset="0"/>
                <a:ea typeface="HP001 5Ha"/>
                <a:cs typeface="Times New Roman" pitchFamily="18" charset="0"/>
              </a:rPr>
              <a:t>3. Luyện đọc lại </a:t>
            </a:r>
          </a:p>
          <a:p>
            <a:pPr algn="ctr">
              <a:lnSpc>
                <a:spcPct val="130000"/>
              </a:lnSpc>
              <a:buFont typeface="Arial" charset="0"/>
              <a:buNone/>
            </a:pPr>
            <a:r>
              <a:rPr lang="en-US" sz="6600" b="1">
                <a:solidFill>
                  <a:srgbClr val="002060"/>
                </a:solidFill>
                <a:latin typeface="Times New Roman" pitchFamily="18" charset="0"/>
                <a:ea typeface="HP001 5Ha"/>
                <a:cs typeface="Times New Roman" pitchFamily="18" charset="0"/>
              </a:rPr>
              <a:t>( luyện đọc ở nhà.)</a:t>
            </a:r>
          </a:p>
        </p:txBody>
      </p:sp>
      <p:sp>
        <p:nvSpPr>
          <p:cNvPr id="29699" name="AutoShape 2" descr="Powerpoint background image - Google Slides Themes | Powerpoint background  design, Background for powerpoint presentation, Background powerpoint"/>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en-US"/>
          </a:p>
        </p:txBody>
      </p:sp>
    </p:spTree>
  </p:cSld>
  <p:clrMapOvr>
    <a:masterClrMapping/>
  </p:clrMapOvr>
  <p:transition spd="slow">
    <p:fade/>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347663" y="1158875"/>
            <a:ext cx="11436350" cy="2894013"/>
          </a:xfrm>
          <a:prstGeom prst="rect">
            <a:avLst/>
          </a:prstGeom>
          <a:noFill/>
          <a:ln w="9525">
            <a:noFill/>
            <a:miter lim="800000"/>
            <a:headEnd/>
            <a:tailEnd/>
          </a:ln>
        </p:spPr>
        <p:txBody>
          <a:bodyPr>
            <a:spAutoFit/>
          </a:bodyPr>
          <a:lstStyle/>
          <a:p>
            <a:pPr algn="just">
              <a:spcBef>
                <a:spcPct val="50000"/>
              </a:spcBef>
            </a:pPr>
            <a:r>
              <a:rPr lang="en-US" altLang="en-US" sz="2800">
                <a:solidFill>
                  <a:srgbClr val="000000"/>
                </a:solidFill>
              </a:rPr>
              <a:t>    </a:t>
            </a:r>
            <a:r>
              <a:rPr lang="en-US" altLang="en-US" sz="2800" b="1">
                <a:solidFill>
                  <a:srgbClr val="0070C0"/>
                </a:solidFill>
                <a:latin typeface="Times New Roman" pitchFamily="18" charset="0"/>
                <a:cs typeface="Times New Roman" pitchFamily="18" charset="0"/>
              </a:rPr>
              <a:t>Từ trong hốc đá, một mụ nhện cái </a:t>
            </a:r>
            <a:r>
              <a:rPr lang="en-US" altLang="en-US" sz="2800" b="1">
                <a:solidFill>
                  <a:srgbClr val="C00000"/>
                </a:solidFill>
                <a:latin typeface="Times New Roman" pitchFamily="18" charset="0"/>
                <a:cs typeface="Times New Roman" pitchFamily="18" charset="0"/>
              </a:rPr>
              <a:t>cong chân </a:t>
            </a:r>
            <a:r>
              <a:rPr lang="en-US" altLang="en-US" sz="2800" b="1">
                <a:solidFill>
                  <a:srgbClr val="0070C0"/>
                </a:solidFill>
                <a:latin typeface="Times New Roman" pitchFamily="18" charset="0"/>
                <a:cs typeface="Times New Roman" pitchFamily="18" charset="0"/>
              </a:rPr>
              <a:t>nhảy ra, hai bên có hai nhện vách nhảy kèm. Dáng đây là vị chúa trùm nhà nhện. Nom cũng </a:t>
            </a:r>
            <a:r>
              <a:rPr lang="en-US" altLang="en-US" sz="2800" b="1">
                <a:solidFill>
                  <a:srgbClr val="C00000"/>
                </a:solidFill>
                <a:latin typeface="Times New Roman" pitchFamily="18" charset="0"/>
                <a:cs typeface="Times New Roman" pitchFamily="18" charset="0"/>
              </a:rPr>
              <a:t>đanh đá, nặc nô </a:t>
            </a:r>
            <a:r>
              <a:rPr lang="en-US" altLang="en-US" sz="2800" b="1">
                <a:solidFill>
                  <a:srgbClr val="0070C0"/>
                </a:solidFill>
                <a:latin typeface="Times New Roman" pitchFamily="18" charset="0"/>
                <a:cs typeface="Times New Roman" pitchFamily="18" charset="0"/>
              </a:rPr>
              <a:t>lắm. Tôi </a:t>
            </a:r>
            <a:r>
              <a:rPr lang="en-US" altLang="en-US" sz="2800" b="1">
                <a:solidFill>
                  <a:srgbClr val="C00000"/>
                </a:solidFill>
                <a:latin typeface="Times New Roman" pitchFamily="18" charset="0"/>
                <a:cs typeface="Times New Roman" pitchFamily="18" charset="0"/>
              </a:rPr>
              <a:t>quay phắt </a:t>
            </a:r>
            <a:r>
              <a:rPr lang="en-US" altLang="en-US" sz="2800" b="1">
                <a:solidFill>
                  <a:srgbClr val="0070C0"/>
                </a:solidFill>
                <a:latin typeface="Times New Roman" pitchFamily="18" charset="0"/>
                <a:cs typeface="Times New Roman" pitchFamily="18" charset="0"/>
              </a:rPr>
              <a:t>lưng,</a:t>
            </a:r>
            <a:r>
              <a:rPr lang="en-US" altLang="en-US" sz="2800" b="1">
                <a:solidFill>
                  <a:srgbClr val="000000"/>
                </a:solidFill>
                <a:latin typeface="Times New Roman" pitchFamily="18" charset="0"/>
                <a:cs typeface="Times New Roman" pitchFamily="18" charset="0"/>
              </a:rPr>
              <a:t> </a:t>
            </a:r>
            <a:r>
              <a:rPr lang="en-US" altLang="en-US" sz="2800" b="1">
                <a:solidFill>
                  <a:srgbClr val="C00000"/>
                </a:solidFill>
                <a:latin typeface="Times New Roman" pitchFamily="18" charset="0"/>
                <a:cs typeface="Times New Roman" pitchFamily="18" charset="0"/>
              </a:rPr>
              <a:t>phóng càng </a:t>
            </a:r>
            <a:r>
              <a:rPr lang="en-US" altLang="en-US" sz="2800" b="1">
                <a:solidFill>
                  <a:srgbClr val="0070C0"/>
                </a:solidFill>
                <a:latin typeface="Times New Roman" pitchFamily="18" charset="0"/>
                <a:cs typeface="Times New Roman" pitchFamily="18" charset="0"/>
              </a:rPr>
              <a:t>đạp phanh phách ra oai. Mụ nhện </a:t>
            </a:r>
            <a:r>
              <a:rPr lang="en-US" altLang="en-US" sz="2800" b="1">
                <a:solidFill>
                  <a:srgbClr val="C00000"/>
                </a:solidFill>
                <a:latin typeface="Times New Roman" pitchFamily="18" charset="0"/>
                <a:cs typeface="Times New Roman" pitchFamily="18" charset="0"/>
              </a:rPr>
              <a:t>co rúm </a:t>
            </a:r>
            <a:r>
              <a:rPr lang="en-US" altLang="en-US" sz="2800" b="1">
                <a:solidFill>
                  <a:srgbClr val="0070C0"/>
                </a:solidFill>
                <a:latin typeface="Times New Roman" pitchFamily="18" charset="0"/>
                <a:cs typeface="Times New Roman" pitchFamily="18" charset="0"/>
              </a:rPr>
              <a:t>lại rồi cứ rập đầu xuống đất như cái chày giã gạo. Tôi</a:t>
            </a:r>
            <a:r>
              <a:rPr lang="en-US" altLang="en-US" sz="2800" b="1">
                <a:solidFill>
                  <a:srgbClr val="000000"/>
                </a:solidFill>
                <a:latin typeface="Times New Roman" pitchFamily="18" charset="0"/>
                <a:cs typeface="Times New Roman" pitchFamily="18" charset="0"/>
              </a:rPr>
              <a:t> </a:t>
            </a:r>
            <a:r>
              <a:rPr lang="en-US" altLang="en-US" sz="2800" b="1">
                <a:solidFill>
                  <a:srgbClr val="C00000"/>
                </a:solidFill>
                <a:latin typeface="Times New Roman" pitchFamily="18" charset="0"/>
                <a:cs typeface="Times New Roman" pitchFamily="18" charset="0"/>
              </a:rPr>
              <a:t>thét</a:t>
            </a:r>
            <a:r>
              <a:rPr lang="en-US" altLang="en-US" sz="2800" b="1">
                <a:solidFill>
                  <a:srgbClr val="000099"/>
                </a:solidFill>
                <a:latin typeface="Times New Roman" pitchFamily="18" charset="0"/>
                <a:cs typeface="Times New Roman" pitchFamily="18" charset="0"/>
              </a:rPr>
              <a:t> </a:t>
            </a:r>
            <a:r>
              <a:rPr lang="en-US" altLang="en-US" sz="2800" b="1">
                <a:solidFill>
                  <a:srgbClr val="000000"/>
                </a:solidFill>
                <a:latin typeface="Times New Roman" pitchFamily="18" charset="0"/>
                <a:cs typeface="Times New Roman" pitchFamily="18" charset="0"/>
              </a:rPr>
              <a:t>:</a:t>
            </a:r>
          </a:p>
          <a:p>
            <a:pPr algn="just">
              <a:spcBef>
                <a:spcPct val="50000"/>
              </a:spcBef>
            </a:pPr>
            <a:endParaRPr lang="en-US" altLang="en-US" sz="2800" b="1">
              <a:solidFill>
                <a:srgbClr val="0070C0"/>
              </a:solidFill>
              <a:latin typeface="Times New Roman" pitchFamily="18" charset="0"/>
              <a:cs typeface="Times New Roman" pitchFamily="18" charset="0"/>
            </a:endParaRPr>
          </a:p>
        </p:txBody>
      </p:sp>
      <p:sp>
        <p:nvSpPr>
          <p:cNvPr id="10" name="Text Box 7"/>
          <p:cNvSpPr txBox="1">
            <a:spLocks noChangeArrowheads="1"/>
          </p:cNvSpPr>
          <p:nvPr/>
        </p:nvSpPr>
        <p:spPr bwMode="auto">
          <a:xfrm>
            <a:off x="257175" y="3619500"/>
            <a:ext cx="11436350" cy="2030413"/>
          </a:xfrm>
          <a:prstGeom prst="rect">
            <a:avLst/>
          </a:prstGeom>
          <a:noFill/>
          <a:ln w="9525">
            <a:noFill/>
            <a:miter lim="800000"/>
            <a:headEnd/>
            <a:tailEnd/>
          </a:ln>
        </p:spPr>
        <p:txBody>
          <a:bodyPr>
            <a:spAutoFit/>
          </a:bodyPr>
          <a:lstStyle/>
          <a:p>
            <a:pPr algn="just">
              <a:spcBef>
                <a:spcPct val="50000"/>
              </a:spcBef>
            </a:pPr>
            <a:r>
              <a:rPr lang="en-US" altLang="en-US" sz="2800" b="1">
                <a:solidFill>
                  <a:srgbClr val="0070C0"/>
                </a:solidFill>
                <a:latin typeface="Times New Roman" pitchFamily="18" charset="0"/>
                <a:cs typeface="Times New Roman" pitchFamily="18" charset="0"/>
              </a:rPr>
              <a:t>- Các người có của ăn của để, béo múp béo míp mà cứ </a:t>
            </a:r>
            <a:r>
              <a:rPr lang="en-US" altLang="en-US" sz="2800" b="1">
                <a:solidFill>
                  <a:srgbClr val="C00000"/>
                </a:solidFill>
                <a:latin typeface="Times New Roman" pitchFamily="18" charset="0"/>
                <a:cs typeface="Times New Roman" pitchFamily="18" charset="0"/>
              </a:rPr>
              <a:t>đòi</a:t>
            </a:r>
            <a:r>
              <a:rPr lang="en-US" altLang="en-US" sz="2800" b="1">
                <a:solidFill>
                  <a:srgbClr val="000000"/>
                </a:solidFill>
                <a:latin typeface="Times New Roman" pitchFamily="18" charset="0"/>
                <a:cs typeface="Times New Roman" pitchFamily="18" charset="0"/>
              </a:rPr>
              <a:t> </a:t>
            </a:r>
            <a:r>
              <a:rPr lang="en-US" altLang="en-US" sz="2800" b="1">
                <a:solidFill>
                  <a:srgbClr val="0070C0"/>
                </a:solidFill>
                <a:latin typeface="Times New Roman" pitchFamily="18" charset="0"/>
                <a:cs typeface="Times New Roman" pitchFamily="18" charset="0"/>
              </a:rPr>
              <a:t>mãi một </a:t>
            </a:r>
            <a:r>
              <a:rPr lang="en-US" altLang="en-US" sz="2800" b="1">
                <a:solidFill>
                  <a:srgbClr val="C00000"/>
                </a:solidFill>
                <a:latin typeface="Times New Roman" pitchFamily="18" charset="0"/>
                <a:cs typeface="Times New Roman" pitchFamily="18" charset="0"/>
              </a:rPr>
              <a:t>tí tẹo nợ </a:t>
            </a:r>
            <a:r>
              <a:rPr lang="en-US" altLang="en-US" sz="2800" b="1">
                <a:solidFill>
                  <a:srgbClr val="0070C0"/>
                </a:solidFill>
                <a:latin typeface="Times New Roman" pitchFamily="18" charset="0"/>
                <a:cs typeface="Times New Roman" pitchFamily="18" charset="0"/>
              </a:rPr>
              <a:t>đã mấy đời rồi. Lại còn </a:t>
            </a:r>
            <a:r>
              <a:rPr lang="en-US" altLang="en-US" sz="2800" b="1">
                <a:solidFill>
                  <a:srgbClr val="C00000"/>
                </a:solidFill>
                <a:latin typeface="Times New Roman" pitchFamily="18" charset="0"/>
                <a:cs typeface="Times New Roman" pitchFamily="18" charset="0"/>
              </a:rPr>
              <a:t>kéo bè kéo cánh</a:t>
            </a:r>
            <a:r>
              <a:rPr lang="en-US" altLang="en-US" sz="2800" b="1">
                <a:solidFill>
                  <a:srgbClr val="000000"/>
                </a:solidFill>
                <a:latin typeface="Times New Roman" pitchFamily="18" charset="0"/>
                <a:cs typeface="Times New Roman" pitchFamily="18" charset="0"/>
              </a:rPr>
              <a:t> </a:t>
            </a:r>
            <a:r>
              <a:rPr lang="en-US" altLang="en-US" sz="2800" b="1">
                <a:solidFill>
                  <a:srgbClr val="0070C0"/>
                </a:solidFill>
                <a:latin typeface="Times New Roman" pitchFamily="18" charset="0"/>
                <a:cs typeface="Times New Roman" pitchFamily="18" charset="0"/>
              </a:rPr>
              <a:t>đánh đập một cô gái </a:t>
            </a:r>
            <a:r>
              <a:rPr lang="en-US" altLang="en-US" sz="2800" b="1">
                <a:solidFill>
                  <a:srgbClr val="C00000"/>
                </a:solidFill>
                <a:latin typeface="Times New Roman" pitchFamily="18" charset="0"/>
                <a:cs typeface="Times New Roman" pitchFamily="18" charset="0"/>
              </a:rPr>
              <a:t>yếu ớt </a:t>
            </a:r>
            <a:r>
              <a:rPr lang="en-US" altLang="en-US" sz="2800" b="1">
                <a:solidFill>
                  <a:srgbClr val="0070C0"/>
                </a:solidFill>
                <a:latin typeface="Times New Roman" pitchFamily="18" charset="0"/>
                <a:cs typeface="Times New Roman" pitchFamily="18" charset="0"/>
              </a:rPr>
              <a:t>thế này. Thật </a:t>
            </a:r>
            <a:r>
              <a:rPr lang="en-US" altLang="en-US" sz="2800" b="1">
                <a:solidFill>
                  <a:srgbClr val="C00000"/>
                </a:solidFill>
                <a:latin typeface="Times New Roman" pitchFamily="18" charset="0"/>
                <a:cs typeface="Times New Roman" pitchFamily="18" charset="0"/>
              </a:rPr>
              <a:t>đáng xấu hổ</a:t>
            </a:r>
            <a:r>
              <a:rPr lang="en-US" altLang="en-US" sz="2800" b="1">
                <a:solidFill>
                  <a:srgbClr val="000000"/>
                </a:solidFill>
                <a:latin typeface="Times New Roman" pitchFamily="18" charset="0"/>
                <a:cs typeface="Times New Roman" pitchFamily="18" charset="0"/>
              </a:rPr>
              <a:t> </a:t>
            </a:r>
            <a:r>
              <a:rPr lang="en-US" altLang="en-US" sz="2800" b="1">
                <a:solidFill>
                  <a:srgbClr val="0070C0"/>
                </a:solidFill>
                <a:latin typeface="Times New Roman" pitchFamily="18" charset="0"/>
                <a:cs typeface="Times New Roman" pitchFamily="18" charset="0"/>
              </a:rPr>
              <a:t>! Có </a:t>
            </a:r>
            <a:r>
              <a:rPr lang="en-US" altLang="en-US" sz="2800" b="1">
                <a:solidFill>
                  <a:srgbClr val="C00000"/>
                </a:solidFill>
                <a:latin typeface="Times New Roman" pitchFamily="18" charset="0"/>
                <a:cs typeface="Times New Roman" pitchFamily="18" charset="0"/>
              </a:rPr>
              <a:t>phá hết </a:t>
            </a:r>
            <a:r>
              <a:rPr lang="en-US" altLang="en-US" sz="2800" b="1">
                <a:solidFill>
                  <a:srgbClr val="0070C0"/>
                </a:solidFill>
                <a:latin typeface="Times New Roman" pitchFamily="18" charset="0"/>
                <a:cs typeface="Times New Roman" pitchFamily="18" charset="0"/>
              </a:rPr>
              <a:t>các vòng vây đi không ? </a:t>
            </a:r>
          </a:p>
          <a:p>
            <a:pPr algn="just">
              <a:spcBef>
                <a:spcPct val="50000"/>
              </a:spcBef>
            </a:pPr>
            <a:r>
              <a:rPr lang="en-US" altLang="en-US" sz="2800" b="1">
                <a:solidFill>
                  <a:srgbClr val="000000"/>
                </a:solidFill>
                <a:latin typeface="Times New Roman" pitchFamily="18" charset="0"/>
                <a:cs typeface="Times New Roman" pitchFamily="18" charset="0"/>
              </a:rPr>
              <a:t> </a:t>
            </a:r>
          </a:p>
        </p:txBody>
      </p:sp>
      <p:cxnSp>
        <p:nvCxnSpPr>
          <p:cNvPr id="8" name="Straight Connector 7">
            <a:extLst>
              <a:ext uri="{FF2B5EF4-FFF2-40B4-BE49-F238E27FC236}"/>
            </a:extLst>
          </p:cNvPr>
          <p:cNvCxnSpPr>
            <a:cxnSpLocks/>
          </p:cNvCxnSpPr>
          <p:nvPr/>
        </p:nvCxnSpPr>
        <p:spPr>
          <a:xfrm flipH="1">
            <a:off x="4481513" y="2605088"/>
            <a:ext cx="152400" cy="3365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edge">
                                      <p:cBhvr>
                                        <p:cTn id="7" dur="2000"/>
                                        <p:tgtEl>
                                          <p:spTgt spid="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linds(horizontal)">
                                      <p:cBhvr>
                                        <p:cTn id="10" dur="500"/>
                                        <p:tgtEl>
                                          <p:spTgt spid="10">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blinds(horizontal)">
                                      <p:cBhvr>
                                        <p:cTn id="13" dur="500"/>
                                        <p:tgtEl>
                                          <p:spTgt spid="10">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 Box 4"/>
          <p:cNvSpPr txBox="1">
            <a:spLocks noChangeArrowheads="1"/>
          </p:cNvSpPr>
          <p:nvPr/>
        </p:nvSpPr>
        <p:spPr bwMode="auto">
          <a:xfrm>
            <a:off x="682625" y="1119188"/>
            <a:ext cx="11026775" cy="3749675"/>
          </a:xfrm>
          <a:prstGeom prst="rect">
            <a:avLst/>
          </a:prstGeom>
          <a:noFill/>
          <a:ln w="9525">
            <a:noFill/>
            <a:miter lim="800000"/>
            <a:headEnd/>
            <a:tailEnd/>
          </a:ln>
          <a:effectLst/>
        </p:spPr>
        <p:txBody>
          <a:bodyPr>
            <a:spAutoFit/>
          </a:bodyPr>
          <a:lstStyle/>
          <a:p>
            <a:pPr marL="342900" indent="-342900">
              <a:spcBef>
                <a:spcPct val="50000"/>
              </a:spcBef>
            </a:pPr>
            <a:r>
              <a:rPr lang="en-US" sz="3200"/>
              <a:t>B. Hoạt động thực hành:</a:t>
            </a:r>
          </a:p>
          <a:p>
            <a:pPr marL="342900" indent="-342900">
              <a:spcBef>
                <a:spcPct val="50000"/>
              </a:spcBef>
              <a:buFontTx/>
              <a:buAutoNum type="arabicPeriod"/>
            </a:pPr>
            <a:r>
              <a:rPr lang="en-US" sz="3200"/>
              <a:t>Phân loại từ có tiếng nhân</a:t>
            </a:r>
          </a:p>
          <a:p>
            <a:pPr marL="342900" indent="-342900">
              <a:spcBef>
                <a:spcPct val="50000"/>
              </a:spcBef>
              <a:buFontTx/>
              <a:buAutoNum type="alphaLcPeriod"/>
            </a:pPr>
            <a:r>
              <a:rPr lang="en-US" sz="3200"/>
              <a:t>Nhóm từ có tiếng “nhân” có nghĩa là “người”: nhân dân, công nhân, nhân loại, nhân tài</a:t>
            </a:r>
          </a:p>
          <a:p>
            <a:pPr marL="342900" indent="-342900">
              <a:spcBef>
                <a:spcPct val="50000"/>
              </a:spcBef>
            </a:pPr>
            <a:r>
              <a:rPr lang="en-US" sz="3200"/>
              <a:t>b. Nhóm từ có tiếng nhân có nghĩa là” lòng thương người”: nhân hậu, nhân ái, nhân đức, nhân từ.</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4"/>
          <p:cNvSpPr txBox="1">
            <a:spLocks noChangeArrowheads="1"/>
          </p:cNvSpPr>
          <p:nvPr/>
        </p:nvSpPr>
        <p:spPr bwMode="auto">
          <a:xfrm>
            <a:off x="614363" y="1036638"/>
            <a:ext cx="11395075" cy="4968875"/>
          </a:xfrm>
          <a:prstGeom prst="rect">
            <a:avLst/>
          </a:prstGeom>
          <a:noFill/>
          <a:ln w="9525">
            <a:noFill/>
            <a:miter lim="800000"/>
            <a:headEnd/>
            <a:tailEnd/>
          </a:ln>
          <a:effectLst/>
        </p:spPr>
        <p:txBody>
          <a:bodyPr>
            <a:spAutoFit/>
          </a:bodyPr>
          <a:lstStyle/>
          <a:p>
            <a:pPr marL="342900" indent="-342900">
              <a:spcBef>
                <a:spcPct val="50000"/>
              </a:spcBef>
            </a:pPr>
            <a:r>
              <a:rPr lang="en-US" sz="3200" b="1">
                <a:solidFill>
                  <a:srgbClr val="FF5757"/>
                </a:solidFill>
              </a:rPr>
              <a:t>6. Thi tìm nhanh từ ngữ:</a:t>
            </a:r>
          </a:p>
          <a:p>
            <a:pPr marL="342900" indent="-342900">
              <a:spcBef>
                <a:spcPct val="50000"/>
              </a:spcBef>
              <a:buFontTx/>
              <a:buAutoNum type="alphaLcPeriod"/>
            </a:pPr>
            <a:r>
              <a:rPr lang="en-US" sz="3200">
                <a:solidFill>
                  <a:srgbClr val="FF5757"/>
                </a:solidFill>
              </a:rPr>
              <a:t>Thể hiện lòng nhân hậu, yêu thương đồng loại:</a:t>
            </a:r>
          </a:p>
          <a:p>
            <a:pPr marL="342900" indent="-342900">
              <a:spcBef>
                <a:spcPct val="50000"/>
              </a:spcBef>
            </a:pPr>
            <a:r>
              <a:rPr lang="en-US" sz="3200"/>
              <a:t>Lòng thương người, lòng nhân ái, lòng vị tha, tình thương mến, yêu quý, xót thương, đau xót, tha thứ, thông cảm, đồng cảm...</a:t>
            </a:r>
          </a:p>
          <a:p>
            <a:pPr marL="342900" indent="-342900">
              <a:spcBef>
                <a:spcPct val="50000"/>
              </a:spcBef>
            </a:pPr>
            <a:r>
              <a:rPr lang="en-US" sz="3200"/>
              <a:t>b. </a:t>
            </a:r>
            <a:r>
              <a:rPr lang="en-US" sz="3200">
                <a:solidFill>
                  <a:srgbClr val="FF5757"/>
                </a:solidFill>
              </a:rPr>
              <a:t>Trái nghĩa với nhân hậu hoặc yêu thương</a:t>
            </a:r>
          </a:p>
          <a:p>
            <a:pPr marL="342900" indent="-342900">
              <a:spcBef>
                <a:spcPct val="50000"/>
              </a:spcBef>
            </a:pPr>
            <a:r>
              <a:rPr lang="en-US" sz="3200"/>
              <a:t>Hung ác, nanh ác, tàn ác, tàn bạo, cay độc, ác nghiệt, hung dữ, dữ tợn, dữ dằn...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 Box 4"/>
          <p:cNvSpPr txBox="1">
            <a:spLocks noChangeArrowheads="1"/>
          </p:cNvSpPr>
          <p:nvPr/>
        </p:nvSpPr>
        <p:spPr bwMode="auto">
          <a:xfrm>
            <a:off x="546195" y="3056814"/>
            <a:ext cx="10617200" cy="1798638"/>
          </a:xfrm>
          <a:prstGeom prst="rect">
            <a:avLst/>
          </a:prstGeom>
          <a:noFill/>
          <a:ln w="9525">
            <a:noFill/>
            <a:miter lim="800000"/>
            <a:headEnd/>
            <a:tailEnd/>
          </a:ln>
          <a:effectLst/>
        </p:spPr>
        <p:txBody>
          <a:bodyPr>
            <a:spAutoFit/>
          </a:bodyPr>
          <a:lstStyle/>
          <a:p>
            <a:pPr algn="ctr">
              <a:spcBef>
                <a:spcPct val="50000"/>
              </a:spcBef>
            </a:pPr>
            <a:r>
              <a:rPr lang="en-US" sz="3200" b="1">
                <a:latin typeface="Times New Roman" pitchFamily="18" charset="0"/>
              </a:rPr>
              <a:t>Nội dung: </a:t>
            </a:r>
          </a:p>
          <a:p>
            <a:pPr>
              <a:spcBef>
                <a:spcPct val="50000"/>
              </a:spcBef>
            </a:pPr>
            <a:r>
              <a:rPr lang="en-US" sz="3200" b="1">
                <a:latin typeface="Times New Roman" pitchFamily="18" charset="0"/>
              </a:rPr>
              <a:t>Ca ngợi Dế Mèn có tấm lòng nghĩa hiệp – bênh vực người yếu.</a:t>
            </a:r>
          </a:p>
        </p:txBody>
      </p:sp>
      <p:sp>
        <p:nvSpPr>
          <p:cNvPr id="2" name="Rectangle 1"/>
          <p:cNvSpPr/>
          <p:nvPr/>
        </p:nvSpPr>
        <p:spPr>
          <a:xfrm>
            <a:off x="4219127" y="1239574"/>
            <a:ext cx="2279791" cy="584775"/>
          </a:xfrm>
          <a:prstGeom prst="rect">
            <a:avLst/>
          </a:prstGeom>
        </p:spPr>
        <p:txBody>
          <a:bodyPr wrap="none">
            <a:spAutoFit/>
          </a:bodyPr>
          <a:lstStyle/>
          <a:p>
            <a:pPr lvl="0" algn="ctr">
              <a:spcBef>
                <a:spcPct val="50000"/>
              </a:spcBef>
            </a:pPr>
            <a:r>
              <a:rPr lang="en-US" sz="3200" b="1" smtClean="0">
                <a:solidFill>
                  <a:prstClr val="black"/>
                </a:solidFill>
                <a:latin typeface="Times New Roman" pitchFamily="18" charset="0"/>
              </a:rPr>
              <a:t>Khởi động: </a:t>
            </a:r>
            <a:endParaRPr lang="en-US" sz="3200" b="1">
              <a:solidFill>
                <a:prstClr val="black"/>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https://f27-zpg.zdn.vn/1674946606169966248/ccb47c2adc5d2003794c.jpg"/>
          <p:cNvPicPr>
            <a:picLocks noChangeAspect="1" noChangeArrowheads="1"/>
          </p:cNvPicPr>
          <p:nvPr/>
        </p:nvPicPr>
        <p:blipFill>
          <a:blip r:embed="rId2"/>
          <a:srcRect/>
          <a:stretch>
            <a:fillRect/>
          </a:stretch>
        </p:blipFill>
        <p:spPr bwMode="auto">
          <a:xfrm>
            <a:off x="1535113" y="1295400"/>
            <a:ext cx="9134475" cy="5246688"/>
          </a:xfrm>
          <a:prstGeom prst="rect">
            <a:avLst/>
          </a:prstGeom>
          <a:noFill/>
          <a:ln w="9525">
            <a:noFill/>
            <a:miter lim="800000"/>
            <a:headEnd/>
            <a:tailEnd/>
          </a:ln>
        </p:spPr>
      </p:pic>
      <p:sp>
        <p:nvSpPr>
          <p:cNvPr id="4" name="Rectangle 3"/>
          <p:cNvSpPr/>
          <p:nvPr/>
        </p:nvSpPr>
        <p:spPr>
          <a:xfrm>
            <a:off x="2719388" y="2633663"/>
            <a:ext cx="7010400" cy="1146175"/>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3600" b="1" i="1" dirty="0" err="1">
                <a:latin typeface="Times New Roman" pitchFamily="18" charset="0"/>
                <a:cs typeface="Times New Roman" pitchFamily="18" charset="0"/>
              </a:rPr>
              <a:t>Về</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đọc</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bài</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và</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chuẩn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bị</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bài</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sau</a:t>
            </a:r>
            <a:r>
              <a:rPr lang="en-US" sz="3600" b="1" i="1"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1"/>
          <p:cNvSpPr txBox="1">
            <a:spLocks noChangeArrowheads="1"/>
          </p:cNvSpPr>
          <p:nvPr/>
        </p:nvSpPr>
        <p:spPr bwMode="auto">
          <a:xfrm>
            <a:off x="0" y="2651125"/>
            <a:ext cx="12192000" cy="1201738"/>
          </a:xfrm>
          <a:prstGeom prst="rect">
            <a:avLst/>
          </a:prstGeom>
          <a:noFill/>
          <a:ln w="9525">
            <a:noFill/>
            <a:miter lim="800000"/>
            <a:headEnd/>
            <a:tailEnd/>
          </a:ln>
        </p:spPr>
        <p:txBody>
          <a:bodyPr>
            <a:spAutoFit/>
          </a:bodyPr>
          <a:lstStyle/>
          <a:p>
            <a:pPr algn="ctr"/>
            <a:r>
              <a:rPr lang="en-US" sz="3600">
                <a:solidFill>
                  <a:schemeClr val="bg1"/>
                </a:solidFill>
                <a:latin typeface="Times New Roman" pitchFamily="18" charset="0"/>
                <a:cs typeface="Times New Roman" pitchFamily="18" charset="0"/>
              </a:rPr>
              <a:t>TIẾT HỌC KẾT THÚC. </a:t>
            </a:r>
          </a:p>
          <a:p>
            <a:pPr algn="ctr"/>
            <a:r>
              <a:rPr lang="en-US" sz="3600">
                <a:solidFill>
                  <a:schemeClr val="bg1"/>
                </a:solidFill>
                <a:latin typeface="Times New Roman" pitchFamily="18" charset="0"/>
                <a:cs typeface="Times New Roman" pitchFamily="18" charset="0"/>
              </a:rPr>
              <a:t>CHÚC CÁC EM CHĂM NGOAN, HỌC GIỎI</a:t>
            </a:r>
            <a:r>
              <a:rPr lang="en-US" sz="3600">
                <a:solidFill>
                  <a:schemeClr val="bg1"/>
                </a:solidFill>
                <a:latin typeface="Calibri" pitchFamily="34" charset="0"/>
              </a:rPr>
              <a:t>.</a:t>
            </a:r>
            <a:endParaRPr lang="vi-VN" sz="3600">
              <a:solidFill>
                <a:schemeClr val="bg1"/>
              </a:solidFill>
            </a:endParaRPr>
          </a:p>
        </p:txBody>
      </p:sp>
      <p:sp>
        <p:nvSpPr>
          <p:cNvPr id="3" name="TextBox 2">
            <a:extLst>
              <a:ext uri="{FF2B5EF4-FFF2-40B4-BE49-F238E27FC236}"/>
            </a:extLst>
          </p:cNvPr>
          <p:cNvSpPr txBox="1"/>
          <p:nvPr/>
        </p:nvSpPr>
        <p:spPr>
          <a:xfrm>
            <a:off x="830263" y="3005138"/>
            <a:ext cx="9956800" cy="585787"/>
          </a:xfrm>
          <a:prstGeom prst="rect">
            <a:avLst/>
          </a:prstGeom>
          <a:noFill/>
        </p:spPr>
        <p:txBody>
          <a:bodyPr>
            <a:spAutoFit/>
          </a:bodyPr>
          <a:lstStyle/>
          <a:p>
            <a:pPr algn="ctr" fontAlgn="auto">
              <a:spcBef>
                <a:spcPts val="0"/>
              </a:spcBef>
              <a:spcAft>
                <a:spcPts val="0"/>
              </a:spcAft>
              <a:defRPr/>
            </a:pPr>
            <a:r>
              <a:rPr lang="vi-VN" sz="3200" b="1" dirty="0">
                <a:latin typeface="+mj-lt"/>
                <a:cs typeface="+mn-cs"/>
              </a:rPr>
              <a:t>CHÚC CÁC EM CHĂM NGOAN HỌC GIỎI</a:t>
            </a:r>
          </a:p>
        </p:txBody>
      </p:sp>
      <p:pic>
        <p:nvPicPr>
          <p:cNvPr id="55299" name="Picture 4"/>
          <p:cNvPicPr>
            <a:picLocks noChangeAspect="1"/>
          </p:cNvPicPr>
          <p:nvPr/>
        </p:nvPicPr>
        <p:blipFill>
          <a:blip r:embed="rId2"/>
          <a:srcRect/>
          <a:stretch>
            <a:fillRect/>
          </a:stretch>
        </p:blipFill>
        <p:spPr bwMode="auto">
          <a:xfrm>
            <a:off x="441325" y="1127125"/>
            <a:ext cx="10734675" cy="5449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5"/>
          <p:cNvPicPr>
            <a:picLocks noChangeAspect="1"/>
          </p:cNvPicPr>
          <p:nvPr/>
        </p:nvPicPr>
        <p:blipFill>
          <a:blip r:embed="rId3"/>
          <a:srcRect l="2274" t="3032" r="2274" b="3030"/>
          <a:stretch>
            <a:fillRect/>
          </a:stretch>
        </p:blipFill>
        <p:spPr bwMode="auto">
          <a:xfrm>
            <a:off x="1081088" y="1323975"/>
            <a:ext cx="10029825" cy="5181600"/>
          </a:xfrm>
          <a:prstGeom prst="rect">
            <a:avLst/>
          </a:prstGeom>
          <a:noFill/>
          <a:ln w="9525">
            <a:noFill/>
            <a:miter lim="800000"/>
            <a:headEnd/>
            <a:tailEnd/>
          </a:ln>
        </p:spPr>
      </p:pic>
      <p:sp>
        <p:nvSpPr>
          <p:cNvPr id="3" name="Rectangle 2"/>
          <p:cNvSpPr>
            <a:spLocks noChangeArrowheads="1"/>
          </p:cNvSpPr>
          <p:nvPr/>
        </p:nvSpPr>
        <p:spPr bwMode="auto">
          <a:xfrm>
            <a:off x="1477963" y="234950"/>
            <a:ext cx="10299700" cy="708025"/>
          </a:xfrm>
          <a:prstGeom prst="rect">
            <a:avLst/>
          </a:prstGeom>
          <a:noFill/>
          <a:ln w="9525">
            <a:noFill/>
            <a:miter lim="800000"/>
            <a:headEnd/>
            <a:tailEnd/>
          </a:ln>
        </p:spPr>
        <p:txBody>
          <a:bodyPr>
            <a:spAutoFit/>
          </a:bodyPr>
          <a:lstStyle/>
          <a:p>
            <a:pPr algn="ctr"/>
            <a:r>
              <a:rPr lang="en-US" sz="4000" b="1">
                <a:solidFill>
                  <a:srgbClr val="0033CC"/>
                </a:solidFill>
                <a:latin typeface="Times New Roman" pitchFamily="18" charset="0"/>
                <a:cs typeface="Times New Roman" pitchFamily="18" charset="0"/>
              </a:rPr>
              <a:t>Tóm tắt lại nội dung câu chuyện tuần trước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ý thuyết tập đọc: dế mèn bênh vực kẻ yếu (tiếp theo) tiếng việt 4"/>
          <p:cNvPicPr>
            <a:picLocks noChangeAspect="1" noChangeArrowheads="1"/>
          </p:cNvPicPr>
          <p:nvPr/>
        </p:nvPicPr>
        <p:blipFill>
          <a:blip r:embed="rId2"/>
          <a:srcRect/>
          <a:stretch>
            <a:fillRect/>
          </a:stretch>
        </p:blipFill>
        <p:spPr bwMode="auto">
          <a:xfrm>
            <a:off x="473075" y="1036638"/>
            <a:ext cx="11131550" cy="5008562"/>
          </a:xfrm>
          <a:prstGeom prst="rect">
            <a:avLst/>
          </a:prstGeom>
          <a:noFill/>
          <a:ln w="9525">
            <a:noFill/>
            <a:miter lim="800000"/>
            <a:headEnd/>
            <a:tailEnd/>
          </a:ln>
        </p:spPr>
      </p:pic>
      <p:sp>
        <p:nvSpPr>
          <p:cNvPr id="3" name="TextBox 2"/>
          <p:cNvSpPr txBox="1">
            <a:spLocks noChangeArrowheads="1"/>
          </p:cNvSpPr>
          <p:nvPr/>
        </p:nvSpPr>
        <p:spPr bwMode="auto">
          <a:xfrm>
            <a:off x="866775" y="-66675"/>
            <a:ext cx="11079163" cy="1092200"/>
          </a:xfrm>
          <a:prstGeom prst="rect">
            <a:avLst/>
          </a:prstGeom>
          <a:noFill/>
          <a:ln w="9525">
            <a:noFill/>
            <a:miter lim="800000"/>
            <a:headEnd/>
            <a:tailEnd/>
          </a:ln>
        </p:spPr>
        <p:txBody>
          <a:bodyPr>
            <a:spAutoFit/>
          </a:bodyPr>
          <a:lstStyle/>
          <a:p>
            <a:pPr algn="ctr"/>
            <a:r>
              <a:rPr lang="en-US" sz="4000" b="1">
                <a:solidFill>
                  <a:srgbClr val="FF0000"/>
                </a:solidFill>
                <a:latin typeface="Times New Roman" pitchFamily="18" charset="0"/>
                <a:cs typeface="Times New Roman" pitchFamily="18" charset="0"/>
              </a:rPr>
              <a:t>Dế Mèn bênh vực kẻ yếu </a:t>
            </a:r>
          </a:p>
          <a:p>
            <a:pPr algn="ctr"/>
            <a:r>
              <a:rPr lang="en-US" sz="2500" b="1">
                <a:solidFill>
                  <a:srgbClr val="FF0000"/>
                </a:solidFill>
                <a:latin typeface="Times New Roman" pitchFamily="18" charset="0"/>
                <a:cs typeface="Times New Roman" pitchFamily="18" charset="0"/>
              </a:rPr>
              <a:t>(Tiếp theo)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1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11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utoShape 4" descr="2-9-1945: BÁC HỒ ĐỌC &quot;TUYÊN NGÔN ĐỘC... - LỊCH SỬ VIỆT NAM | Facebook"/>
          <p:cNvSpPr>
            <a:spLocks noChangeAspect="1" noChangeArrowheads="1"/>
          </p:cNvSpPr>
          <p:nvPr/>
        </p:nvSpPr>
        <p:spPr bwMode="auto">
          <a:xfrm>
            <a:off x="1679575" y="-29527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7650" name="AutoShape 6" descr="2-9-1945: BÁC HỒ ĐỌC &quot;TUYÊN NGÔN ĐỘC... - LỊCH SỬ VIỆT NAM | Facebook"/>
          <p:cNvSpPr>
            <a:spLocks noChangeAspect="1" noChangeArrowheads="1"/>
          </p:cNvSpPr>
          <p:nvPr/>
        </p:nvSpPr>
        <p:spPr bwMode="auto">
          <a:xfrm>
            <a:off x="1831975" y="-14287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7651" name="AutoShape 8" descr="2-9-1945: BÁC HỒ ĐỌC &quot;TUYÊN NGÔN ĐỘC... - LỊCH SỬ VIỆT NAM | Facebook"/>
          <p:cNvSpPr>
            <a:spLocks noChangeAspect="1" noChangeArrowheads="1"/>
          </p:cNvSpPr>
          <p:nvPr/>
        </p:nvSpPr>
        <p:spPr bwMode="auto">
          <a:xfrm>
            <a:off x="1984375" y="9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7652" name="AutoShape 10" descr="LỊCH SỬ VIỆT NAM - 2-9-1945: BÁC HỒ ĐỌC &quot;TUYÊN NGÔN ĐỘC LẬP&quot; Cách ..."/>
          <p:cNvSpPr>
            <a:spLocks noChangeAspect="1" noChangeArrowheads="1"/>
          </p:cNvSpPr>
          <p:nvPr/>
        </p:nvSpPr>
        <p:spPr bwMode="auto">
          <a:xfrm>
            <a:off x="2136775" y="1619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7653" name="AutoShape 12" descr="LỊCH SỬ VIỆT NAM - 2-9-1945: BÁC HỒ ĐỌC &quot;TUYÊN NGÔN ĐỘC LẬP&quot; Cách ..."/>
          <p:cNvSpPr>
            <a:spLocks noChangeAspect="1" noChangeArrowheads="1"/>
          </p:cNvSpPr>
          <p:nvPr/>
        </p:nvSpPr>
        <p:spPr bwMode="auto">
          <a:xfrm>
            <a:off x="2289175" y="314325"/>
            <a:ext cx="304800" cy="304800"/>
          </a:xfrm>
          <a:prstGeom prst="rect">
            <a:avLst/>
          </a:prstGeom>
          <a:noFill/>
          <a:ln w="9525">
            <a:noFill/>
            <a:miter lim="800000"/>
            <a:headEnd/>
            <a:tailEnd/>
          </a:ln>
        </p:spPr>
        <p:txBody>
          <a:bodyPr/>
          <a:lstStyle/>
          <a:p>
            <a:endParaRPr lang="en-US">
              <a:latin typeface="Calibri" pitchFamily="34" charset="0"/>
            </a:endParaRPr>
          </a:p>
        </p:txBody>
      </p:sp>
      <p:graphicFrame>
        <p:nvGraphicFramePr>
          <p:cNvPr id="8" name="Table 7"/>
          <p:cNvGraphicFramePr>
            <a:graphicFrameLocks noGrp="1"/>
          </p:cNvGraphicFramePr>
          <p:nvPr/>
        </p:nvGraphicFramePr>
        <p:xfrm>
          <a:off x="955675" y="160338"/>
          <a:ext cx="9780535" cy="6240462"/>
        </p:xfrm>
        <a:graphic>
          <a:graphicData uri="http://schemas.openxmlformats.org/drawingml/2006/table">
            <a:tbl>
              <a:tblPr firstRow="1" bandRow="1">
                <a:tableStyleId>{5C22544A-7EE6-4342-B048-85BDC9FD1C3A}</a:tableStyleId>
              </a:tblPr>
              <a:tblGrid>
                <a:gridCol w="2046513">
                  <a:extLst>
                    <a:ext uri="{9D8B030D-6E8A-4147-A177-3AD203B41FA5}"/>
                  </a:extLst>
                </a:gridCol>
                <a:gridCol w="7734022">
                  <a:extLst>
                    <a:ext uri="{9D8B030D-6E8A-4147-A177-3AD203B41FA5}"/>
                  </a:extLst>
                </a:gridCol>
              </a:tblGrid>
              <a:tr h="69934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extLst>
                  <a:ext uri="{0D108BD9-81ED-4DB2-BD59-A6C34878D82A}"/>
                </a:extLst>
              </a:tr>
              <a:tr h="68282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extLst>
              </a:tr>
              <a:tr h="99218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extLst>
              </a:tr>
              <a:tr h="94850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extLst>
              </a:tr>
              <a:tr h="100210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extLst>
              </a:tr>
              <a:tr h="85701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extLst>
              </a:tr>
              <a:tr h="105847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extLst>
              </a:tr>
            </a:tbl>
          </a:graphicData>
        </a:graphic>
      </p:graphicFrame>
      <p:sp>
        <p:nvSpPr>
          <p:cNvPr id="9" name="TextBox 8"/>
          <p:cNvSpPr txBox="1">
            <a:spLocks noChangeArrowheads="1"/>
          </p:cNvSpPr>
          <p:nvPr/>
        </p:nvSpPr>
        <p:spPr bwMode="auto">
          <a:xfrm>
            <a:off x="1195388" y="455613"/>
            <a:ext cx="1698625" cy="461962"/>
          </a:xfrm>
          <a:prstGeom prst="rect">
            <a:avLst/>
          </a:prstGeom>
          <a:noFill/>
          <a:ln w="9525">
            <a:noFill/>
            <a:miter lim="800000"/>
            <a:headEnd/>
            <a:tailEnd/>
          </a:ln>
        </p:spPr>
        <p:txBody>
          <a:bodyPr>
            <a:spAutoFit/>
          </a:bodyPr>
          <a:lstStyle/>
          <a:p>
            <a:pPr algn="ctr"/>
            <a:r>
              <a:rPr lang="en-US" sz="2400" b="1">
                <a:latin typeface="Times New Roman" pitchFamily="18" charset="0"/>
                <a:cs typeface="Times New Roman" pitchFamily="18" charset="0"/>
              </a:rPr>
              <a:t>Từ</a:t>
            </a:r>
          </a:p>
        </p:txBody>
      </p:sp>
      <p:sp>
        <p:nvSpPr>
          <p:cNvPr id="13" name="TextBox 12"/>
          <p:cNvSpPr txBox="1">
            <a:spLocks noChangeArrowheads="1"/>
          </p:cNvSpPr>
          <p:nvPr/>
        </p:nvSpPr>
        <p:spPr bwMode="auto">
          <a:xfrm>
            <a:off x="5937250" y="452438"/>
            <a:ext cx="2282825" cy="461962"/>
          </a:xfrm>
          <a:prstGeom prst="rect">
            <a:avLst/>
          </a:prstGeom>
          <a:noFill/>
          <a:ln w="9525">
            <a:noFill/>
            <a:miter lim="800000"/>
            <a:headEnd/>
            <a:tailEnd/>
          </a:ln>
        </p:spPr>
        <p:txBody>
          <a:bodyPr>
            <a:spAutoFit/>
          </a:bodyPr>
          <a:lstStyle/>
          <a:p>
            <a:pPr algn="ctr"/>
            <a:r>
              <a:rPr lang="en-US" sz="2400" b="1">
                <a:latin typeface="Times New Roman" pitchFamily="18" charset="0"/>
                <a:cs typeface="Times New Roman" pitchFamily="18" charset="0"/>
              </a:rPr>
              <a:t>Nghĩa</a:t>
            </a:r>
          </a:p>
        </p:txBody>
      </p:sp>
      <p:sp>
        <p:nvSpPr>
          <p:cNvPr id="14" name="TextBox 13"/>
          <p:cNvSpPr txBox="1">
            <a:spLocks noChangeArrowheads="1"/>
          </p:cNvSpPr>
          <p:nvPr/>
        </p:nvSpPr>
        <p:spPr bwMode="auto">
          <a:xfrm>
            <a:off x="1714500" y="1044575"/>
            <a:ext cx="917575" cy="461963"/>
          </a:xfrm>
          <a:prstGeom prst="rect">
            <a:avLst/>
          </a:prstGeom>
          <a:noFill/>
          <a:ln w="9525">
            <a:noFill/>
            <a:miter lim="800000"/>
            <a:headEnd/>
            <a:tailEnd/>
          </a:ln>
        </p:spPr>
        <p:txBody>
          <a:bodyPr>
            <a:spAutoFit/>
          </a:bodyPr>
          <a:lstStyle/>
          <a:p>
            <a:pPr algn="just"/>
            <a:r>
              <a:rPr lang="en-US" sz="2400">
                <a:latin typeface="Times New Roman" pitchFamily="18" charset="0"/>
                <a:cs typeface="Times New Roman" pitchFamily="18" charset="0"/>
              </a:rPr>
              <a:t>Võ sĩ</a:t>
            </a:r>
          </a:p>
        </p:txBody>
      </p:sp>
      <p:sp>
        <p:nvSpPr>
          <p:cNvPr id="16" name="TextBox 15"/>
          <p:cNvSpPr txBox="1">
            <a:spLocks noChangeArrowheads="1"/>
          </p:cNvSpPr>
          <p:nvPr/>
        </p:nvSpPr>
        <p:spPr bwMode="auto">
          <a:xfrm>
            <a:off x="3810000" y="1047750"/>
            <a:ext cx="4733925" cy="461963"/>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Người sống bằng nghề võ</a:t>
            </a:r>
          </a:p>
        </p:txBody>
      </p:sp>
      <p:sp>
        <p:nvSpPr>
          <p:cNvPr id="17" name="TextBox 16"/>
          <p:cNvSpPr txBox="1">
            <a:spLocks noChangeArrowheads="1"/>
          </p:cNvSpPr>
          <p:nvPr/>
        </p:nvSpPr>
        <p:spPr bwMode="auto">
          <a:xfrm>
            <a:off x="1311275" y="1811338"/>
            <a:ext cx="1768475" cy="461962"/>
          </a:xfrm>
          <a:prstGeom prst="rect">
            <a:avLst/>
          </a:prstGeom>
          <a:noFill/>
          <a:ln w="9525">
            <a:noFill/>
            <a:miter lim="800000"/>
            <a:headEnd/>
            <a:tailEnd/>
          </a:ln>
        </p:spPr>
        <p:txBody>
          <a:bodyPr>
            <a:spAutoFit/>
          </a:bodyPr>
          <a:lstStyle/>
          <a:p>
            <a:pPr algn="ctr"/>
            <a:r>
              <a:rPr lang="en-US" sz="2400">
                <a:latin typeface="Times New Roman" pitchFamily="18" charset="0"/>
                <a:cs typeface="Times New Roman" pitchFamily="18" charset="0"/>
              </a:rPr>
              <a:t>Tráng sĩ</a:t>
            </a:r>
          </a:p>
        </p:txBody>
      </p:sp>
      <p:sp>
        <p:nvSpPr>
          <p:cNvPr id="19" name="TextBox 18"/>
          <p:cNvSpPr txBox="1">
            <a:spLocks noChangeArrowheads="1"/>
          </p:cNvSpPr>
          <p:nvPr/>
        </p:nvSpPr>
        <p:spPr bwMode="auto">
          <a:xfrm>
            <a:off x="3784600" y="1668463"/>
            <a:ext cx="6637338" cy="830262"/>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Người có sức mạnh và chí khí mạnh mẽ, đi chiến đấu cho một sự nghiệp cao cả.</a:t>
            </a:r>
          </a:p>
        </p:txBody>
      </p:sp>
      <p:sp>
        <p:nvSpPr>
          <p:cNvPr id="20" name="TextBox 19"/>
          <p:cNvSpPr txBox="1">
            <a:spLocks noChangeArrowheads="1"/>
          </p:cNvSpPr>
          <p:nvPr/>
        </p:nvSpPr>
        <p:spPr bwMode="auto">
          <a:xfrm>
            <a:off x="1365250" y="2684463"/>
            <a:ext cx="1714500" cy="461962"/>
          </a:xfrm>
          <a:prstGeom prst="rect">
            <a:avLst/>
          </a:prstGeom>
          <a:noFill/>
          <a:ln w="9525">
            <a:noFill/>
            <a:miter lim="800000"/>
            <a:headEnd/>
            <a:tailEnd/>
          </a:ln>
        </p:spPr>
        <p:txBody>
          <a:bodyPr>
            <a:spAutoFit/>
          </a:bodyPr>
          <a:lstStyle/>
          <a:p>
            <a:pPr algn="ctr"/>
            <a:r>
              <a:rPr lang="en-US" sz="2400">
                <a:latin typeface="Times New Roman" pitchFamily="18" charset="0"/>
                <a:cs typeface="Times New Roman" pitchFamily="18" charset="0"/>
              </a:rPr>
              <a:t>Chiến sĩ</a:t>
            </a:r>
          </a:p>
        </p:txBody>
      </p:sp>
      <p:sp>
        <p:nvSpPr>
          <p:cNvPr id="22" name="TextBox 21"/>
          <p:cNvSpPr txBox="1">
            <a:spLocks noChangeArrowheads="1"/>
          </p:cNvSpPr>
          <p:nvPr/>
        </p:nvSpPr>
        <p:spPr bwMode="auto">
          <a:xfrm>
            <a:off x="3795713" y="2674938"/>
            <a:ext cx="6369050" cy="461962"/>
          </a:xfrm>
          <a:prstGeom prst="rect">
            <a:avLst/>
          </a:prstGeom>
          <a:noFill/>
          <a:ln w="9525">
            <a:noFill/>
            <a:miter lim="800000"/>
            <a:headEnd/>
            <a:tailEnd/>
          </a:ln>
        </p:spPr>
        <p:txBody>
          <a:bodyPr>
            <a:spAutoFit/>
          </a:bodyPr>
          <a:lstStyle/>
          <a:p>
            <a:pPr algn="just"/>
            <a:r>
              <a:rPr lang="en-US" sz="2400">
                <a:latin typeface="Times New Roman" pitchFamily="18" charset="0"/>
                <a:cs typeface="Times New Roman" pitchFamily="18" charset="0"/>
              </a:rPr>
              <a:t>Người lính, người chiến đấu trong một đội ngũ.</a:t>
            </a:r>
          </a:p>
        </p:txBody>
      </p:sp>
      <p:sp>
        <p:nvSpPr>
          <p:cNvPr id="18" name="TextBox 17"/>
          <p:cNvSpPr txBox="1">
            <a:spLocks noChangeArrowheads="1"/>
          </p:cNvSpPr>
          <p:nvPr/>
        </p:nvSpPr>
        <p:spPr bwMode="auto">
          <a:xfrm>
            <a:off x="1584325" y="3657600"/>
            <a:ext cx="1714500" cy="461963"/>
          </a:xfrm>
          <a:prstGeom prst="rect">
            <a:avLst/>
          </a:prstGeom>
          <a:noFill/>
          <a:ln w="9525">
            <a:noFill/>
            <a:miter lim="800000"/>
            <a:headEnd/>
            <a:tailEnd/>
          </a:ln>
        </p:spPr>
        <p:txBody>
          <a:bodyPr>
            <a:spAutoFit/>
          </a:bodyPr>
          <a:lstStyle/>
          <a:p>
            <a:pPr algn="ctr"/>
            <a:r>
              <a:rPr lang="en-US" sz="2400">
                <a:latin typeface="Times New Roman" pitchFamily="18" charset="0"/>
                <a:cs typeface="Times New Roman" pitchFamily="18" charset="0"/>
              </a:rPr>
              <a:t>Hiệp sĩ</a:t>
            </a:r>
          </a:p>
        </p:txBody>
      </p:sp>
      <p:sp>
        <p:nvSpPr>
          <p:cNvPr id="21" name="TextBox 20"/>
          <p:cNvSpPr txBox="1">
            <a:spLocks noChangeArrowheads="1"/>
          </p:cNvSpPr>
          <p:nvPr/>
        </p:nvSpPr>
        <p:spPr bwMode="auto">
          <a:xfrm>
            <a:off x="1338263" y="4584700"/>
            <a:ext cx="1714500" cy="461963"/>
          </a:xfrm>
          <a:prstGeom prst="rect">
            <a:avLst/>
          </a:prstGeom>
          <a:noFill/>
          <a:ln w="9525">
            <a:noFill/>
            <a:miter lim="800000"/>
            <a:headEnd/>
            <a:tailEnd/>
          </a:ln>
        </p:spPr>
        <p:txBody>
          <a:bodyPr>
            <a:spAutoFit/>
          </a:bodyPr>
          <a:lstStyle/>
          <a:p>
            <a:pPr algn="ctr"/>
            <a:r>
              <a:rPr lang="en-US" sz="2400">
                <a:latin typeface="Times New Roman" pitchFamily="18" charset="0"/>
                <a:cs typeface="Times New Roman" pitchFamily="18" charset="0"/>
              </a:rPr>
              <a:t>Dũng sĩ</a:t>
            </a:r>
          </a:p>
        </p:txBody>
      </p:sp>
      <p:sp>
        <p:nvSpPr>
          <p:cNvPr id="23" name="TextBox 22"/>
          <p:cNvSpPr txBox="1">
            <a:spLocks noChangeArrowheads="1"/>
          </p:cNvSpPr>
          <p:nvPr/>
        </p:nvSpPr>
        <p:spPr bwMode="auto">
          <a:xfrm>
            <a:off x="1365250" y="5532438"/>
            <a:ext cx="1714500" cy="461962"/>
          </a:xfrm>
          <a:prstGeom prst="rect">
            <a:avLst/>
          </a:prstGeom>
          <a:noFill/>
          <a:ln w="9525">
            <a:noFill/>
            <a:miter lim="800000"/>
            <a:headEnd/>
            <a:tailEnd/>
          </a:ln>
        </p:spPr>
        <p:txBody>
          <a:bodyPr>
            <a:spAutoFit/>
          </a:bodyPr>
          <a:lstStyle/>
          <a:p>
            <a:pPr algn="ctr"/>
            <a:r>
              <a:rPr lang="en-US" sz="2400">
                <a:latin typeface="Times New Roman" pitchFamily="18" charset="0"/>
                <a:cs typeface="Times New Roman" pitchFamily="18" charset="0"/>
              </a:rPr>
              <a:t>Anh hùng</a:t>
            </a:r>
          </a:p>
        </p:txBody>
      </p:sp>
      <p:sp>
        <p:nvSpPr>
          <p:cNvPr id="24" name="TextBox 23"/>
          <p:cNvSpPr txBox="1">
            <a:spLocks noChangeArrowheads="1"/>
          </p:cNvSpPr>
          <p:nvPr/>
        </p:nvSpPr>
        <p:spPr bwMode="auto">
          <a:xfrm>
            <a:off x="3776663" y="3498850"/>
            <a:ext cx="6369050" cy="831850"/>
          </a:xfrm>
          <a:prstGeom prst="rect">
            <a:avLst/>
          </a:prstGeom>
          <a:noFill/>
          <a:ln w="9525">
            <a:noFill/>
            <a:miter lim="800000"/>
            <a:headEnd/>
            <a:tailEnd/>
          </a:ln>
        </p:spPr>
        <p:txBody>
          <a:bodyPr>
            <a:spAutoFit/>
          </a:bodyPr>
          <a:lstStyle/>
          <a:p>
            <a:pPr algn="just"/>
            <a:r>
              <a:rPr lang="en-US" sz="2400">
                <a:latin typeface="Times New Roman" pitchFamily="18" charset="0"/>
                <a:cs typeface="Times New Roman" pitchFamily="18" charset="0"/>
              </a:rPr>
              <a:t>Người có sức mạnh và lòng hào hiệp, sẵn sàng làm việc nghĩa.</a:t>
            </a:r>
          </a:p>
        </p:txBody>
      </p:sp>
      <p:sp>
        <p:nvSpPr>
          <p:cNvPr id="25" name="TextBox 24"/>
          <p:cNvSpPr txBox="1">
            <a:spLocks noChangeArrowheads="1"/>
          </p:cNvSpPr>
          <p:nvPr/>
        </p:nvSpPr>
        <p:spPr bwMode="auto">
          <a:xfrm>
            <a:off x="3776663" y="4425950"/>
            <a:ext cx="6369050" cy="831850"/>
          </a:xfrm>
          <a:prstGeom prst="rect">
            <a:avLst/>
          </a:prstGeom>
          <a:noFill/>
          <a:ln w="9525">
            <a:noFill/>
            <a:miter lim="800000"/>
            <a:headEnd/>
            <a:tailEnd/>
          </a:ln>
        </p:spPr>
        <p:txBody>
          <a:bodyPr>
            <a:spAutoFit/>
          </a:bodyPr>
          <a:lstStyle/>
          <a:p>
            <a:pPr algn="just"/>
            <a:r>
              <a:rPr lang="en-US" sz="2400">
                <a:latin typeface="Times New Roman" pitchFamily="18" charset="0"/>
                <a:cs typeface="Times New Roman" pitchFamily="18" charset="0"/>
              </a:rPr>
              <a:t>Người có sức mạnh, dũng cảm đương đầu với các khó khăn, nguy hiểm.</a:t>
            </a:r>
          </a:p>
        </p:txBody>
      </p:sp>
      <p:sp>
        <p:nvSpPr>
          <p:cNvPr id="26" name="TextBox 25"/>
          <p:cNvSpPr txBox="1">
            <a:spLocks noChangeArrowheads="1"/>
          </p:cNvSpPr>
          <p:nvPr/>
        </p:nvSpPr>
        <p:spPr bwMode="auto">
          <a:xfrm>
            <a:off x="3757613" y="5389563"/>
            <a:ext cx="6369050" cy="830262"/>
          </a:xfrm>
          <a:prstGeom prst="rect">
            <a:avLst/>
          </a:prstGeom>
          <a:noFill/>
          <a:ln w="9525">
            <a:noFill/>
            <a:miter lim="800000"/>
            <a:headEnd/>
            <a:tailEnd/>
          </a:ln>
        </p:spPr>
        <p:txBody>
          <a:bodyPr>
            <a:spAutoFit/>
          </a:bodyPr>
          <a:lstStyle/>
          <a:p>
            <a:pPr algn="just"/>
            <a:r>
              <a:rPr lang="en-US" sz="2400">
                <a:latin typeface="Times New Roman" pitchFamily="18" charset="0"/>
                <a:cs typeface="Times New Roman" pitchFamily="18" charset="0"/>
              </a:rPr>
              <a:t>Người lập được công trạng lớn đối với nhân dân, đất nước.</a:t>
            </a:r>
          </a:p>
        </p:txBody>
      </p:sp>
      <p:sp>
        <p:nvSpPr>
          <p:cNvPr id="11" name="Rectangle 10">
            <a:extLst>
              <a:ext uri="{FF2B5EF4-FFF2-40B4-BE49-F238E27FC236}"/>
            </a:extLst>
          </p:cNvPr>
          <p:cNvSpPr/>
          <p:nvPr/>
        </p:nvSpPr>
        <p:spPr>
          <a:xfrm>
            <a:off x="968375" y="3397250"/>
            <a:ext cx="9758363" cy="1089025"/>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057400" indent="-2057400" fontAlgn="auto">
              <a:spcBef>
                <a:spcPts val="1200"/>
              </a:spcBef>
              <a:spcAft>
                <a:spcPts val="0"/>
              </a:spcAft>
              <a:defRPr/>
            </a:pPr>
            <a:endParaRPr lang="en-US" sz="2400" dirty="0">
              <a:latin typeface="Times New Roman" pitchFamily="18" charset="0"/>
              <a:cs typeface="Times New Roman" pitchFamily="18" charset="0"/>
            </a:endParaRPr>
          </a:p>
          <a:p>
            <a:pPr marL="2057400" indent="-2057400" fontAlgn="auto">
              <a:spcBef>
                <a:spcPts val="1200"/>
              </a:spcBef>
              <a:spcAft>
                <a:spcPts val="0"/>
              </a:spcAft>
              <a:defRP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sẵn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p>
          <a:p>
            <a:pPr algn="ctr" fontAlgn="auto">
              <a:spcBef>
                <a:spcPts val="0"/>
              </a:spcBef>
              <a:spcAft>
                <a:spcPts val="0"/>
              </a:spcAft>
              <a:defRPr/>
            </a:pPr>
            <a:endParaRPr lang="vi-VN"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iterate type="lt">
                                    <p:tmPct val="0"/>
                                  </p:iterate>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arn(inVertic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arn(inVertical)">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arn(inVertical)">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6" grpId="0"/>
      <p:bldP spid="17" grpId="0"/>
      <p:bldP spid="19" grpId="0"/>
      <p:bldP spid="20" grpId="0"/>
      <p:bldP spid="22" grpId="0"/>
      <p:bldP spid="18" grpId="0"/>
      <p:bldP spid="21" grpId="0"/>
      <p:bldP spid="23" grpId="0"/>
      <p:bldP spid="24" grpId="0"/>
      <p:bldP spid="25" grpId="0"/>
      <p:bldP spid="26"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p:cNvPicPr>
            <a:picLocks noChangeAspect="1"/>
          </p:cNvPicPr>
          <p:nvPr/>
        </p:nvPicPr>
        <p:blipFill>
          <a:blip r:embed="rId3"/>
          <a:srcRect/>
          <a:stretch>
            <a:fillRect/>
          </a:stretch>
        </p:blipFill>
        <p:spPr bwMode="auto">
          <a:xfrm>
            <a:off x="260350" y="1206500"/>
            <a:ext cx="11671300" cy="5414963"/>
          </a:xfrm>
          <a:prstGeom prst="rect">
            <a:avLst/>
          </a:prstGeom>
          <a:noFill/>
          <a:ln w="9525">
            <a:noFill/>
            <a:miter lim="800000"/>
            <a:headEnd/>
            <a:tailEnd/>
          </a:ln>
        </p:spPr>
      </p:pic>
      <p:sp>
        <p:nvSpPr>
          <p:cNvPr id="18434" name="TextBox 6">
            <a:hlinkClick r:id="rId4" action="ppaction://hlinksldjump"/>
          </p:cNvPr>
          <p:cNvSpPr txBox="1">
            <a:spLocks noChangeArrowheads="1"/>
          </p:cNvSpPr>
          <p:nvPr/>
        </p:nvSpPr>
        <p:spPr bwMode="auto">
          <a:xfrm>
            <a:off x="2811463" y="2532063"/>
            <a:ext cx="6629400" cy="1281112"/>
          </a:xfrm>
          <a:prstGeom prst="rect">
            <a:avLst/>
          </a:prstGeom>
          <a:noFill/>
          <a:ln w="9525">
            <a:noFill/>
            <a:miter lim="800000"/>
            <a:headEnd/>
            <a:tailEnd/>
          </a:ln>
        </p:spPr>
        <p:txBody>
          <a:bodyPr>
            <a:spAutoFit/>
          </a:bodyPr>
          <a:lstStyle/>
          <a:p>
            <a:pPr algn="ctr">
              <a:lnSpc>
                <a:spcPct val="130000"/>
              </a:lnSpc>
              <a:buFont typeface="Arial" charset="0"/>
              <a:buNone/>
            </a:pPr>
            <a:r>
              <a:rPr lang="en-US" sz="6600" b="1">
                <a:solidFill>
                  <a:srgbClr val="002060"/>
                </a:solidFill>
                <a:latin typeface="Times New Roman" pitchFamily="18" charset="0"/>
                <a:ea typeface="HP001 5Ha"/>
                <a:cs typeface="Times New Roman" pitchFamily="18" charset="0"/>
              </a:rPr>
              <a:t>1. Luyện đọc</a:t>
            </a:r>
          </a:p>
        </p:txBody>
      </p:sp>
      <p:sp>
        <p:nvSpPr>
          <p:cNvPr id="18435" name="AutoShape 2" descr="Powerpoint background image - Google Slides Themes | Powerpoint background  design, Background for powerpoint presentation, Background powerpoint"/>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en-US"/>
          </a:p>
        </p:txBody>
      </p:sp>
    </p:spTree>
  </p:cSld>
  <p:clrMapOvr>
    <a:masterClrMapping/>
  </p:clrMapOvr>
  <p:transition spd="slow">
    <p:fade/>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409575" y="-115888"/>
            <a:ext cx="11466513" cy="6724651"/>
          </a:xfrm>
          <a:prstGeom prst="rect">
            <a:avLst/>
          </a:prstGeom>
          <a:noFill/>
          <a:ln w="9525">
            <a:noFill/>
            <a:miter lim="800000"/>
            <a:headEnd/>
            <a:tailEnd/>
          </a:ln>
        </p:spPr>
        <p:txBody>
          <a:bodyPr>
            <a:spAutoFit/>
          </a:bodyPr>
          <a:lstStyle/>
          <a:p>
            <a:pPr algn="ctr"/>
            <a:endParaRPr lang="en-US" sz="2200" b="1">
              <a:solidFill>
                <a:srgbClr val="000000"/>
              </a:solidFill>
              <a:latin typeface="Times New Roman" pitchFamily="18" charset="0"/>
              <a:cs typeface="Times New Roman" pitchFamily="18" charset="0"/>
            </a:endParaRPr>
          </a:p>
          <a:p>
            <a:pPr algn="ctr"/>
            <a:r>
              <a:rPr lang="vi-VN" sz="4000" b="1">
                <a:solidFill>
                  <a:srgbClr val="000000"/>
                </a:solidFill>
                <a:latin typeface="Times New Roman" pitchFamily="18" charset="0"/>
                <a:cs typeface="Times New Roman" pitchFamily="18" charset="0"/>
              </a:rPr>
              <a:t>Dế Mèn bênh vực kẻ yếu</a:t>
            </a:r>
            <a:r>
              <a:rPr lang="en-US" sz="4000">
                <a:solidFill>
                  <a:srgbClr val="000000"/>
                </a:solidFill>
                <a:latin typeface="Times New Roman" pitchFamily="18" charset="0"/>
                <a:cs typeface="Times New Roman" pitchFamily="18" charset="0"/>
              </a:rPr>
              <a:t> </a:t>
            </a:r>
            <a:r>
              <a:rPr lang="vi-VN" sz="2400">
                <a:solidFill>
                  <a:srgbClr val="000000"/>
                </a:solidFill>
                <a:latin typeface="Times New Roman" pitchFamily="18" charset="0"/>
                <a:cs typeface="Times New Roman" pitchFamily="18" charset="0"/>
              </a:rPr>
              <a:t>(Tiếp theo)</a:t>
            </a:r>
          </a:p>
          <a:p>
            <a:pPr algn="just"/>
            <a:r>
              <a:rPr lang="vi-VN" sz="2200">
                <a:solidFill>
                  <a:srgbClr val="000000"/>
                </a:solidFill>
                <a:latin typeface="Times New Roman" pitchFamily="18" charset="0"/>
                <a:cs typeface="Times New Roman" pitchFamily="18" charset="0"/>
              </a:rPr>
              <a:t>    </a:t>
            </a:r>
            <a:endParaRPr lang="en-US" sz="2200">
              <a:solidFill>
                <a:srgbClr val="000000"/>
              </a:solidFill>
              <a:latin typeface="Times New Roman" pitchFamily="18" charset="0"/>
              <a:cs typeface="Times New Roman" pitchFamily="18" charset="0"/>
            </a:endParaRPr>
          </a:p>
          <a:p>
            <a:pPr algn="just"/>
            <a:r>
              <a:rPr lang="vi-VN" sz="2200">
                <a:solidFill>
                  <a:srgbClr val="000000"/>
                </a:solidFill>
                <a:latin typeface="Times New Roman" pitchFamily="18" charset="0"/>
                <a:cs typeface="Times New Roman" pitchFamily="18" charset="0"/>
              </a:rPr>
              <a:t> </a:t>
            </a:r>
            <a:r>
              <a:rPr lang="en-US" sz="2500">
                <a:solidFill>
                  <a:srgbClr val="000000"/>
                </a:solidFill>
                <a:latin typeface="Times New Roman" pitchFamily="18" charset="0"/>
                <a:cs typeface="Times New Roman" pitchFamily="18" charset="0"/>
              </a:rPr>
              <a:t>    </a:t>
            </a:r>
            <a:r>
              <a:rPr lang="vi-VN" sz="2500">
                <a:solidFill>
                  <a:srgbClr val="000000"/>
                </a:solidFill>
                <a:latin typeface="Times New Roman" pitchFamily="18" charset="0"/>
                <a:cs typeface="Times New Roman" pitchFamily="18" charset="0"/>
              </a:rPr>
              <a:t>Bọn nhện chăng từ bên nọ sang bên kia đường biết bao tơ nhện. Lại thêm sừng sững giữa lối đi một anh nhện gộc. Nhìn vào các khe đá chung quanh, tôi thấy lủng củng những nhện là nhện. Chúng đứng im như đá mà coi vẻ hung dữ. Tôi cất tiếng hỏi lớn:</a:t>
            </a:r>
          </a:p>
          <a:p>
            <a:pPr algn="just"/>
            <a:r>
              <a:rPr lang="en-US" sz="2500">
                <a:solidFill>
                  <a:srgbClr val="000000"/>
                </a:solidFill>
                <a:latin typeface="Times New Roman" pitchFamily="18" charset="0"/>
                <a:cs typeface="Times New Roman" pitchFamily="18" charset="0"/>
              </a:rPr>
              <a:t>     </a:t>
            </a:r>
            <a:r>
              <a:rPr lang="vi-VN" sz="2500">
                <a:solidFill>
                  <a:srgbClr val="000000"/>
                </a:solidFill>
                <a:latin typeface="Times New Roman" pitchFamily="18" charset="0"/>
                <a:cs typeface="Times New Roman" pitchFamily="18" charset="0"/>
              </a:rPr>
              <a:t>- Ai đứng chóp bu bọn </a:t>
            </a:r>
            <a:r>
              <a:rPr lang="en-US" sz="2500">
                <a:solidFill>
                  <a:srgbClr val="000000"/>
                </a:solidFill>
                <a:latin typeface="Times New Roman" pitchFamily="18" charset="0"/>
                <a:cs typeface="Times New Roman" pitchFamily="18" charset="0"/>
              </a:rPr>
              <a:t>n</a:t>
            </a:r>
            <a:r>
              <a:rPr lang="vi-VN" sz="2500">
                <a:solidFill>
                  <a:srgbClr val="000000"/>
                </a:solidFill>
                <a:latin typeface="Times New Roman" pitchFamily="18" charset="0"/>
                <a:cs typeface="Times New Roman" pitchFamily="18" charset="0"/>
              </a:rPr>
              <a:t>ày? Ra đây ta nói chuyện.</a:t>
            </a:r>
          </a:p>
          <a:p>
            <a:pPr algn="just"/>
            <a:r>
              <a:rPr lang="vi-VN" sz="2500">
                <a:solidFill>
                  <a:srgbClr val="000000"/>
                </a:solidFill>
                <a:latin typeface="Times New Roman" pitchFamily="18" charset="0"/>
                <a:cs typeface="Times New Roman" pitchFamily="18" charset="0"/>
              </a:rPr>
              <a:t>    Từ trong hốc đá, một mụ nhện cái cong chân nhảy ra, hai bên có hai nhện vách nhảy kèm. Dáng đây là vị chúa trùm nhà nhện. Nom cũng đanh đá, nặc nô lắm. Tôi quay phắt lưng, phóng càng đạp phanh phách ra oai. Mụ nhện co rúm lại rồi cứ rập đầu xuống đất như cái chày giã gạo. Tôi thét:</a:t>
            </a:r>
          </a:p>
          <a:p>
            <a:pPr algn="just"/>
            <a:r>
              <a:rPr lang="en-US" sz="2500">
                <a:solidFill>
                  <a:srgbClr val="000000"/>
                </a:solidFill>
                <a:latin typeface="Times New Roman" pitchFamily="18" charset="0"/>
                <a:cs typeface="Times New Roman" pitchFamily="18" charset="0"/>
              </a:rPr>
              <a:t>     </a:t>
            </a:r>
            <a:r>
              <a:rPr lang="vi-VN" sz="2500">
                <a:solidFill>
                  <a:srgbClr val="000000"/>
                </a:solidFill>
                <a:latin typeface="Times New Roman" pitchFamily="18" charset="0"/>
                <a:cs typeface="Times New Roman" pitchFamily="18" charset="0"/>
              </a:rPr>
              <a:t>- Các người có của ăn của để, béo múp béo míp mà cứ đòi mãi một tí tẹo nợ đã mấy đời rồi. Lại còn kéo bè kéo cánh đánh đập một cô gái yếu </a:t>
            </a:r>
            <a:r>
              <a:rPr lang="en-US" sz="2500">
                <a:solidFill>
                  <a:srgbClr val="000000"/>
                </a:solidFill>
                <a:latin typeface="Times New Roman" pitchFamily="18" charset="0"/>
                <a:cs typeface="Times New Roman" pitchFamily="18" charset="0"/>
              </a:rPr>
              <a:t>ớt</a:t>
            </a:r>
            <a:r>
              <a:rPr lang="vi-VN" sz="2500">
                <a:solidFill>
                  <a:srgbClr val="000000"/>
                </a:solidFill>
                <a:latin typeface="Times New Roman" pitchFamily="18" charset="0"/>
                <a:cs typeface="Times New Roman" pitchFamily="18" charset="0"/>
              </a:rPr>
              <a:t> như thế này. Thật đáng xấu hổ! Có phá hết các vòng vây đi không?</a:t>
            </a:r>
          </a:p>
          <a:p>
            <a:pPr algn="just"/>
            <a:r>
              <a:rPr lang="vi-VN" sz="2500">
                <a:solidFill>
                  <a:srgbClr val="000000"/>
                </a:solidFill>
                <a:latin typeface="Times New Roman" pitchFamily="18" charset="0"/>
                <a:cs typeface="Times New Roman" pitchFamily="18" charset="0"/>
              </a:rPr>
              <a:t>    Bọn nhện sợ hãi, cùng dạ ran. Cả bọn cuống cuồng chạy dọc chạy ngang, phá hết các dây tơ chăng lối. Con đường về tổ Nhà Trò quang hẳn.</a:t>
            </a:r>
            <a:r>
              <a:rPr lang="en-US" sz="2500">
                <a:solidFill>
                  <a:srgbClr val="000000"/>
                </a:solidFill>
                <a:latin typeface="Times New Roman" pitchFamily="18" charset="0"/>
                <a:cs typeface="Times New Roman" pitchFamily="18" charset="0"/>
              </a:rPr>
              <a:t>  </a:t>
            </a:r>
          </a:p>
          <a:p>
            <a:pPr algn="just"/>
            <a:r>
              <a:rPr lang="en-US" sz="2200">
                <a:solidFill>
                  <a:srgbClr val="000000"/>
                </a:solidFill>
                <a:latin typeface="Times New Roman" pitchFamily="18" charset="0"/>
                <a:cs typeface="Times New Roman" pitchFamily="18" charset="0"/>
              </a:rPr>
              <a:t>                                                                                          			Theo </a:t>
            </a:r>
            <a:r>
              <a:rPr lang="en-US" sz="2200" b="1">
                <a:solidFill>
                  <a:srgbClr val="000000"/>
                </a:solidFill>
                <a:latin typeface="Times New Roman" pitchFamily="18" charset="0"/>
                <a:cs typeface="Times New Roman" pitchFamily="18" charset="0"/>
              </a:rPr>
              <a:t>Tô Hoài</a:t>
            </a:r>
            <a:endParaRPr lang="vi-VN" sz="220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extLst>
          </p:cNvPr>
          <p:cNvSpPr txBox="1"/>
          <p:nvPr/>
        </p:nvSpPr>
        <p:spPr>
          <a:xfrm>
            <a:off x="1690688" y="574675"/>
            <a:ext cx="8824912" cy="61849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indent="725488" algn="just" fontAlgn="auto">
              <a:spcBef>
                <a:spcPts val="0"/>
              </a:spcBef>
              <a:spcAft>
                <a:spcPts val="0"/>
              </a:spcAft>
              <a:defRPr/>
            </a:pPr>
            <a:r>
              <a:rPr lang="vi-VN" sz="2200" b="1" dirty="0">
                <a:latin typeface="Times New Roman" pitchFamily="18" charset="0"/>
                <a:cs typeface="Times New Roman" pitchFamily="18" charset="0"/>
              </a:rPr>
              <a:t> Bọn nhện chăng từ bên nọ sang bên kia đường biết bao tơ nhện. Lại thêm sừng sững giữa lối đi một anh nhện gộc. Nhìn vào các khe đá chung quanh, tôi thấy lủng củng những nhện là nhện. Chúng đứng im như đá mà coi vẻ hung dữ. </a:t>
            </a:r>
          </a:p>
          <a:p>
            <a:pPr indent="725488" algn="just" fontAlgn="auto">
              <a:spcBef>
                <a:spcPts val="0"/>
              </a:spcBef>
              <a:spcAft>
                <a:spcPts val="0"/>
              </a:spcAft>
              <a:defRPr/>
            </a:pPr>
            <a:r>
              <a:rPr lang="vi-VN" sz="2200" b="1" dirty="0">
                <a:latin typeface="Times New Roman" pitchFamily="18" charset="0"/>
                <a:cs typeface="Times New Roman" pitchFamily="18" charset="0"/>
              </a:rPr>
              <a:t>Tôi cất tiếng hỏi lớn:</a:t>
            </a:r>
          </a:p>
          <a:p>
            <a:pPr indent="725488" algn="just" fontAlgn="auto">
              <a:spcBef>
                <a:spcPts val="0"/>
              </a:spcBef>
              <a:spcAft>
                <a:spcPts val="0"/>
              </a:spcAft>
              <a:defRPr/>
            </a:pPr>
            <a:r>
              <a:rPr lang="vi-VN" sz="2200" b="1" dirty="0">
                <a:latin typeface="Times New Roman" pitchFamily="18" charset="0"/>
                <a:cs typeface="Times New Roman" pitchFamily="18" charset="0"/>
              </a:rPr>
              <a:t>- Ai đứng chóp bu bọn </a:t>
            </a:r>
            <a:r>
              <a:rPr lang="en-US" sz="2200" b="1" dirty="0">
                <a:latin typeface="Times New Roman" pitchFamily="18" charset="0"/>
                <a:cs typeface="Times New Roman" pitchFamily="18" charset="0"/>
              </a:rPr>
              <a:t>n</a:t>
            </a:r>
            <a:r>
              <a:rPr lang="vi-VN" sz="2200" b="1" dirty="0">
                <a:latin typeface="Times New Roman" pitchFamily="18" charset="0"/>
                <a:cs typeface="Times New Roman" pitchFamily="18" charset="0"/>
              </a:rPr>
              <a:t>ày? Ra đây ta nói chuyện.</a:t>
            </a:r>
          </a:p>
          <a:p>
            <a:pPr indent="725488" algn="just" fontAlgn="auto">
              <a:spcBef>
                <a:spcPts val="0"/>
              </a:spcBef>
              <a:spcAft>
                <a:spcPts val="0"/>
              </a:spcAft>
              <a:defRPr/>
            </a:pPr>
            <a:r>
              <a:rPr lang="vi-VN" sz="2200" b="1" dirty="0">
                <a:latin typeface="Times New Roman" pitchFamily="18" charset="0"/>
                <a:cs typeface="Times New Roman" pitchFamily="18" charset="0"/>
              </a:rPr>
              <a:t>Từ trong hốc đá, một mụ nhện cái cong chân nhảy ra, hai bên có hai nhện vách nhảy kèm. Dáng đây là vị chúa trùm nhà nhện. Nom cũng đanh đá, nặc nô lắm. Tôi quay phắt lưng, phóng càng đạp phanh phách ra oai. Mụ nhện co rúm lại rồi cứ rập đầu xuống đất như cái chày giã gạo.    Tôi thét:</a:t>
            </a:r>
          </a:p>
          <a:p>
            <a:pPr indent="725488" algn="just" fontAlgn="auto">
              <a:spcBef>
                <a:spcPts val="0"/>
              </a:spcBef>
              <a:spcAft>
                <a:spcPts val="0"/>
              </a:spcAft>
              <a:defRPr/>
            </a:pPr>
            <a:r>
              <a:rPr lang="vi-VN" sz="2200" b="1" dirty="0">
                <a:latin typeface="Times New Roman" pitchFamily="18" charset="0"/>
                <a:cs typeface="Times New Roman" pitchFamily="18" charset="0"/>
              </a:rPr>
              <a:t>- Các người có của ăn của để, béo múp béo míp mà cứ đòi mãi một tí tẹo nợ đã mấy đời rồi. Lại còn kéo bè kéo cánh đánh đập một cô gái yếu đuối như thế này. Thật đáng xấu hổ! Có phá hết các vòng vây đi không?</a:t>
            </a:r>
          </a:p>
          <a:p>
            <a:pPr indent="725488" algn="just" fontAlgn="auto">
              <a:spcBef>
                <a:spcPts val="0"/>
              </a:spcBef>
              <a:spcAft>
                <a:spcPts val="0"/>
              </a:spcAft>
              <a:defRPr/>
            </a:pPr>
            <a:r>
              <a:rPr lang="vi-VN" sz="2200" b="1" dirty="0">
                <a:latin typeface="Times New Roman" pitchFamily="18" charset="0"/>
                <a:cs typeface="Times New Roman" pitchFamily="18" charset="0"/>
              </a:rPr>
              <a:t>Bọn nhện sợ hãi, cùng dạ ran. Cả bọn cuống cuồng chạy dọc chạy ngang, phá hết các dây tơ chăng lối. Con đường về tổ Nhà Trò quang hẳn</a:t>
            </a:r>
            <a:r>
              <a:rPr lang="en-US" sz="2200" b="1" dirty="0">
                <a:latin typeface="Times New Roman" pitchFamily="18" charset="0"/>
                <a:cs typeface="Times New Roman" pitchFamily="18" charset="0"/>
              </a:rPr>
              <a:t>.</a:t>
            </a:r>
            <a:endParaRPr lang="vi-VN" sz="2200" b="1" dirty="0">
              <a:latin typeface="Times New Roman" pitchFamily="18" charset="0"/>
              <a:cs typeface="Times New Roman" pitchFamily="18" charset="0"/>
            </a:endParaRPr>
          </a:p>
        </p:txBody>
      </p:sp>
      <p:sp>
        <p:nvSpPr>
          <p:cNvPr id="2" name="Rectangle 1"/>
          <p:cNvSpPr>
            <a:spLocks noChangeArrowheads="1"/>
          </p:cNvSpPr>
          <p:nvPr/>
        </p:nvSpPr>
        <p:spPr bwMode="auto">
          <a:xfrm>
            <a:off x="2770188" y="0"/>
            <a:ext cx="6878637" cy="584200"/>
          </a:xfrm>
          <a:prstGeom prst="rect">
            <a:avLst/>
          </a:prstGeom>
          <a:noFill/>
          <a:ln w="9525">
            <a:noFill/>
            <a:miter lim="800000"/>
            <a:headEnd/>
            <a:tailEnd/>
          </a:ln>
        </p:spPr>
        <p:txBody>
          <a:bodyPr>
            <a:spAutoFit/>
          </a:bodyPr>
          <a:lstStyle/>
          <a:p>
            <a:pPr algn="ctr"/>
            <a:r>
              <a:rPr lang="en-US" sz="3200" b="1">
                <a:solidFill>
                  <a:srgbClr val="0033CC"/>
                </a:solidFill>
                <a:latin typeface="Times New Roman" pitchFamily="18" charset="0"/>
                <a:cs typeface="Times New Roman" pitchFamily="18" charset="0"/>
              </a:rPr>
              <a:t>Dế Mèn bênh vực kẻ yếu </a:t>
            </a:r>
            <a:r>
              <a:rPr lang="en-US" sz="3200" b="1">
                <a:latin typeface="Times New Roman" pitchFamily="18" charset="0"/>
                <a:cs typeface="Times New Roman" pitchFamily="18" charset="0"/>
              </a:rPr>
              <a:t>(tiếp theo)</a:t>
            </a:r>
          </a:p>
        </p:txBody>
      </p:sp>
      <p:cxnSp>
        <p:nvCxnSpPr>
          <p:cNvPr id="7" name="Straight Connector 6">
            <a:extLst>
              <a:ext uri="{FF2B5EF4-FFF2-40B4-BE49-F238E27FC236}"/>
            </a:extLst>
          </p:cNvPr>
          <p:cNvCxnSpPr>
            <a:cxnSpLocks/>
          </p:cNvCxnSpPr>
          <p:nvPr/>
        </p:nvCxnSpPr>
        <p:spPr>
          <a:xfrm flipH="1">
            <a:off x="4953000" y="1638300"/>
            <a:ext cx="1524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extLst>
          </p:cNvPr>
          <p:cNvCxnSpPr>
            <a:cxnSpLocks/>
          </p:cNvCxnSpPr>
          <p:nvPr/>
        </p:nvCxnSpPr>
        <p:spPr>
          <a:xfrm flipH="1">
            <a:off x="2362200" y="3970338"/>
            <a:ext cx="152400" cy="3349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extLst>
          </p:cNvPr>
          <p:cNvCxnSpPr>
            <a:cxnSpLocks/>
          </p:cNvCxnSpPr>
          <p:nvPr/>
        </p:nvCxnSpPr>
        <p:spPr>
          <a:xfrm flipH="1">
            <a:off x="4572000" y="1604963"/>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extLst>
          </p:cNvPr>
          <p:cNvCxnSpPr>
            <a:cxnSpLocks/>
          </p:cNvCxnSpPr>
          <p:nvPr/>
        </p:nvCxnSpPr>
        <p:spPr>
          <a:xfrm flipH="1">
            <a:off x="2938463" y="3619500"/>
            <a:ext cx="736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extLst>
          </p:cNvPr>
          <p:cNvCxnSpPr>
            <a:cxnSpLocks/>
          </p:cNvCxnSpPr>
          <p:nvPr/>
        </p:nvCxnSpPr>
        <p:spPr>
          <a:xfrm flipH="1">
            <a:off x="3900488" y="3970338"/>
            <a:ext cx="12271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extLst>
          </p:cNvPr>
          <p:cNvCxnSpPr>
            <a:cxnSpLocks/>
          </p:cNvCxnSpPr>
          <p:nvPr/>
        </p:nvCxnSpPr>
        <p:spPr>
          <a:xfrm flipH="1">
            <a:off x="6400800" y="4610100"/>
            <a:ext cx="2133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extLst>
          </p:cNvPr>
          <p:cNvCxnSpPr>
            <a:cxnSpLocks/>
          </p:cNvCxnSpPr>
          <p:nvPr/>
        </p:nvCxnSpPr>
        <p:spPr>
          <a:xfrm flipH="1">
            <a:off x="8343900" y="3619500"/>
            <a:ext cx="207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extLst>
          </p:cNvPr>
          <p:cNvCxnSpPr>
            <a:cxnSpLocks/>
          </p:cNvCxnSpPr>
          <p:nvPr/>
        </p:nvCxnSpPr>
        <p:spPr>
          <a:xfrm flipH="1">
            <a:off x="3675063" y="2603500"/>
            <a:ext cx="104933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extLst>
          </p:cNvPr>
          <p:cNvCxnSpPr>
            <a:cxnSpLocks/>
          </p:cNvCxnSpPr>
          <p:nvPr/>
        </p:nvCxnSpPr>
        <p:spPr>
          <a:xfrm flipH="1">
            <a:off x="2938463" y="3619500"/>
            <a:ext cx="736600"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6775" y="152401"/>
            <a:ext cx="8382000" cy="584775"/>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fontAlgn="auto">
              <a:spcBef>
                <a:spcPts val="0"/>
              </a:spcBef>
              <a:spcAft>
                <a:spcPts val="0"/>
              </a:spcAft>
              <a:defRPr/>
            </a:pPr>
            <a:r>
              <a:rPr lang="en-US" sz="3200" b="1" dirty="0">
                <a:ln w="18415" cmpd="sng">
                  <a:solidFill>
                    <a:srgbClr val="C00000"/>
                  </a:solidFill>
                  <a:prstDash val="solid"/>
                </a:ln>
                <a:solidFill>
                  <a:srgbClr val="FF0000"/>
                </a:solidFill>
                <a:latin typeface="Times New Roman" pitchFamily="18" charset="0"/>
                <a:cs typeface="Times New Roman" pitchFamily="18" charset="0"/>
              </a:rPr>
              <a:t>     LUYỆN ĐỌC                   TÌM HIỂU BÀI</a:t>
            </a:r>
          </a:p>
        </p:txBody>
      </p:sp>
      <p:cxnSp>
        <p:nvCxnSpPr>
          <p:cNvPr id="10" name="Straight Connector 9"/>
          <p:cNvCxnSpPr/>
          <p:nvPr/>
        </p:nvCxnSpPr>
        <p:spPr>
          <a:xfrm>
            <a:off x="6246813" y="152400"/>
            <a:ext cx="95250" cy="638810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a:spLocks noChangeArrowheads="1"/>
          </p:cNvSpPr>
          <p:nvPr/>
        </p:nvSpPr>
        <p:spPr bwMode="auto">
          <a:xfrm flipH="1">
            <a:off x="6919913" y="1274763"/>
            <a:ext cx="5018087" cy="4056062"/>
          </a:xfrm>
          <a:prstGeom prst="rect">
            <a:avLst/>
          </a:prstGeom>
          <a:noFill/>
          <a:ln w="9525">
            <a:noFill/>
            <a:miter lim="800000"/>
            <a:headEnd/>
            <a:tailEnd/>
          </a:ln>
        </p:spPr>
        <p:txBody>
          <a:bodyPr>
            <a:spAutoFit/>
          </a:bodyPr>
          <a:lstStyle/>
          <a:p>
            <a:pPr>
              <a:lnSpc>
                <a:spcPct val="115000"/>
              </a:lnSpc>
            </a:pPr>
            <a:r>
              <a:rPr lang="en-US" sz="2800" b="1">
                <a:solidFill>
                  <a:srgbClr val="FF0000"/>
                </a:solidFill>
                <a:latin typeface="Times New Roman" pitchFamily="18" charset="0"/>
                <a:cs typeface="Times New Roman" pitchFamily="18" charset="0"/>
              </a:rPr>
              <a:t>- Chóp bu: </a:t>
            </a:r>
            <a:r>
              <a:rPr lang="en-US" sz="2800" b="1" i="1">
                <a:latin typeface="Times New Roman" pitchFamily="18" charset="0"/>
                <a:cs typeface="Times New Roman" pitchFamily="18" charset="0"/>
              </a:rPr>
              <a:t>đứng đầu, cầm đầu(ý nhạo báng) </a:t>
            </a:r>
          </a:p>
          <a:p>
            <a:pPr>
              <a:lnSpc>
                <a:spcPct val="115000"/>
              </a:lnSpc>
            </a:pPr>
            <a:r>
              <a:rPr lang="en-US" sz="2800" b="1">
                <a:latin typeface="Times New Roman" pitchFamily="18" charset="0"/>
                <a:cs typeface="Times New Roman" pitchFamily="18" charset="0"/>
              </a:rPr>
              <a:t>- </a:t>
            </a:r>
            <a:r>
              <a:rPr lang="en-US" sz="2800" b="1">
                <a:solidFill>
                  <a:srgbClr val="FF0000"/>
                </a:solidFill>
                <a:latin typeface="Times New Roman" pitchFamily="18" charset="0"/>
                <a:cs typeface="Times New Roman" pitchFamily="18" charset="0"/>
              </a:rPr>
              <a:t>Nặc nô: </a:t>
            </a:r>
            <a:r>
              <a:rPr lang="en-US" sz="2800" b="1" i="1">
                <a:latin typeface="Times New Roman" pitchFamily="18" charset="0"/>
                <a:cs typeface="Times New Roman" pitchFamily="18" charset="0"/>
              </a:rPr>
              <a:t>(đàn bà) hung dữ, táo tợn.</a:t>
            </a:r>
          </a:p>
          <a:p>
            <a:pPr>
              <a:lnSpc>
                <a:spcPct val="115000"/>
              </a:lnSpc>
            </a:pPr>
            <a:r>
              <a:rPr lang="pt-BR" sz="2800" b="1">
                <a:latin typeface="Times New Roman" pitchFamily="18" charset="0"/>
                <a:cs typeface="Times New Roman" pitchFamily="18" charset="0"/>
              </a:rPr>
              <a:t>- </a:t>
            </a:r>
            <a:r>
              <a:rPr lang="pt-BR" sz="2800" b="1">
                <a:solidFill>
                  <a:srgbClr val="FF0000"/>
                </a:solidFill>
                <a:latin typeface="Times New Roman" pitchFamily="18" charset="0"/>
                <a:cs typeface="Times New Roman" pitchFamily="18" charset="0"/>
              </a:rPr>
              <a:t>Có của ăn của để: </a:t>
            </a:r>
            <a:r>
              <a:rPr lang="pt-BR" sz="2800" b="1" i="1">
                <a:latin typeface="Times New Roman" pitchFamily="18" charset="0"/>
                <a:cs typeface="Times New Roman" pitchFamily="18" charset="0"/>
              </a:rPr>
              <a:t>của cải đủ tiêu dùng còn có dư dật.</a:t>
            </a:r>
          </a:p>
          <a:p>
            <a:pPr>
              <a:lnSpc>
                <a:spcPct val="115000"/>
              </a:lnSpc>
            </a:pPr>
            <a:r>
              <a:rPr lang="pt-BR" sz="2800" b="1">
                <a:solidFill>
                  <a:srgbClr val="FF0000"/>
                </a:solidFill>
                <a:latin typeface="Times New Roman" pitchFamily="18" charset="0"/>
                <a:cs typeface="Times New Roman" pitchFamily="18" charset="0"/>
              </a:rPr>
              <a:t>-Văn tự: </a:t>
            </a:r>
            <a:r>
              <a:rPr lang="pt-BR" sz="2800" b="1" i="1">
                <a:latin typeface="Times New Roman" pitchFamily="18" charset="0"/>
                <a:cs typeface="Times New Roman" pitchFamily="18" charset="0"/>
              </a:rPr>
              <a:t>giấy tờ do hai bên thỏa thuận kí kết.</a:t>
            </a:r>
            <a:endParaRPr lang="en-US" sz="2800" b="1" i="1">
              <a:latin typeface="Times New Roman" pitchFamily="18" charset="0"/>
              <a:ea typeface="Calibri" pitchFamily="34" charset="0"/>
              <a:cs typeface="Times New Roman" pitchFamily="18" charset="0"/>
            </a:endParaRPr>
          </a:p>
        </p:txBody>
      </p:sp>
      <p:sp>
        <p:nvSpPr>
          <p:cNvPr id="4" name="Rectangle 3"/>
          <p:cNvSpPr>
            <a:spLocks noChangeArrowheads="1"/>
          </p:cNvSpPr>
          <p:nvPr/>
        </p:nvSpPr>
        <p:spPr bwMode="auto">
          <a:xfrm>
            <a:off x="409575" y="1274763"/>
            <a:ext cx="5837238" cy="4694237"/>
          </a:xfrm>
          <a:prstGeom prst="rect">
            <a:avLst/>
          </a:prstGeom>
          <a:noFill/>
          <a:ln w="9525">
            <a:noFill/>
            <a:miter lim="800000"/>
            <a:headEnd/>
            <a:tailEnd/>
          </a:ln>
        </p:spPr>
        <p:txBody>
          <a:bodyPr>
            <a:spAutoFit/>
          </a:bodyPr>
          <a:lstStyle/>
          <a:p>
            <a:pPr algn="just">
              <a:lnSpc>
                <a:spcPct val="115000"/>
              </a:lnSpc>
            </a:pPr>
            <a:r>
              <a:rPr lang="pt-BR" sz="2400" i="1">
                <a:latin typeface="Times New Roman" pitchFamily="18" charset="0"/>
                <a:cs typeface="Times New Roman" pitchFamily="18" charset="0"/>
              </a:rPr>
              <a:t> </a:t>
            </a:r>
            <a:r>
              <a:rPr lang="pt-BR" sz="2800" b="1" i="1">
                <a:latin typeface="Times New Roman" pitchFamily="18" charset="0"/>
                <a:cs typeface="Times New Roman" pitchFamily="18" charset="0"/>
              </a:rPr>
              <a:t>- lủng củng</a:t>
            </a:r>
          </a:p>
          <a:p>
            <a:pPr algn="just">
              <a:lnSpc>
                <a:spcPct val="115000"/>
              </a:lnSpc>
            </a:pPr>
            <a:r>
              <a:rPr lang="pt-BR" sz="2800" b="1" i="1">
                <a:latin typeface="Times New Roman" pitchFamily="18" charset="0"/>
                <a:cs typeface="Times New Roman" pitchFamily="18" charset="0"/>
              </a:rPr>
              <a:t> - co rúm</a:t>
            </a:r>
          </a:p>
          <a:p>
            <a:pPr algn="just">
              <a:lnSpc>
                <a:spcPct val="115000"/>
              </a:lnSpc>
            </a:pPr>
            <a:r>
              <a:rPr lang="pt-BR" sz="2800" b="1" i="1">
                <a:latin typeface="Times New Roman" pitchFamily="18" charset="0"/>
                <a:cs typeface="Times New Roman" pitchFamily="18" charset="0"/>
              </a:rPr>
              <a:t> - béo múp béo míp</a:t>
            </a:r>
          </a:p>
          <a:p>
            <a:pPr algn="just">
              <a:lnSpc>
                <a:spcPct val="115000"/>
              </a:lnSpc>
            </a:pPr>
            <a:r>
              <a:rPr lang="pt-BR" sz="2800" b="1" i="1">
                <a:latin typeface="Times New Roman" pitchFamily="18" charset="0"/>
                <a:cs typeface="Times New Roman" pitchFamily="18" charset="0"/>
              </a:rPr>
              <a:t> - xí xoá</a:t>
            </a:r>
          </a:p>
          <a:p>
            <a:pPr algn="just">
              <a:lnSpc>
                <a:spcPct val="115000"/>
              </a:lnSpc>
            </a:pPr>
            <a:r>
              <a:rPr lang="pt-BR" sz="2800" b="1" i="1">
                <a:latin typeface="Times New Roman" pitchFamily="18" charset="0"/>
                <a:cs typeface="Times New Roman" pitchFamily="18" charset="0"/>
              </a:rPr>
              <a:t> - nặc nô...</a:t>
            </a:r>
          </a:p>
          <a:p>
            <a:pPr algn="just">
              <a:lnSpc>
                <a:spcPct val="115000"/>
              </a:lnSpc>
            </a:pPr>
            <a:endParaRPr lang="pt-BR" sz="4000">
              <a:latin typeface="Calibri" pitchFamily="34" charset="0"/>
            </a:endParaRPr>
          </a:p>
          <a:p>
            <a:pPr algn="just">
              <a:lnSpc>
                <a:spcPct val="115000"/>
              </a:lnSpc>
            </a:pPr>
            <a:r>
              <a:rPr lang="pt-BR" sz="2800" b="1">
                <a:latin typeface="Times New Roman" pitchFamily="18" charset="0"/>
                <a:cs typeface="Times New Roman" pitchFamily="18" charset="0"/>
              </a:rPr>
              <a:t>- Mụ nhện co rúm lại </a:t>
            </a:r>
            <a:r>
              <a:rPr lang="pt-BR" sz="2800" b="1">
                <a:solidFill>
                  <a:srgbClr val="FF0000"/>
                </a:solidFill>
                <a:latin typeface="Times New Roman" pitchFamily="18" charset="0"/>
                <a:cs typeface="Times New Roman" pitchFamily="18" charset="0"/>
              </a:rPr>
              <a:t>/</a:t>
            </a:r>
            <a:r>
              <a:rPr lang="pt-BR" sz="2800" b="1">
                <a:latin typeface="Times New Roman" pitchFamily="18" charset="0"/>
                <a:cs typeface="Times New Roman" pitchFamily="18" charset="0"/>
              </a:rPr>
              <a:t>rồi cứ rập đầu </a:t>
            </a:r>
          </a:p>
          <a:p>
            <a:pPr algn="just">
              <a:lnSpc>
                <a:spcPct val="115000"/>
              </a:lnSpc>
            </a:pPr>
            <a:r>
              <a:rPr lang="pt-BR" sz="2800" b="1">
                <a:latin typeface="Times New Roman" pitchFamily="18" charset="0"/>
                <a:cs typeface="Times New Roman" pitchFamily="18" charset="0"/>
              </a:rPr>
              <a:t>xuống đất như cái chày giã gạo.</a:t>
            </a:r>
            <a:endParaRPr lang="en-US" sz="2800" b="1">
              <a:latin typeface="Times New Roman" pitchFamily="18" charset="0"/>
              <a:cs typeface="Times New Roman" pitchFamily="18" charset="0"/>
            </a:endParaRPr>
          </a:p>
          <a:p>
            <a:pPr algn="just">
              <a:lnSpc>
                <a:spcPct val="115000"/>
              </a:lnSpc>
            </a:pPr>
            <a:endParaRPr lang="en-US" sz="240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additive="base">
                                        <p:cTn id="3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additive="base">
                                        <p:cTn id="3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 calcmode="lin" valueType="num">
                                      <p:cBhvr additive="base">
                                        <p:cTn id="4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 calcmode="lin" valueType="num">
                                      <p:cBhvr additive="base">
                                        <p:cTn id="50"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6" end="6"/>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 calcmode="lin" valueType="num">
                                      <p:cBhvr additive="base">
                                        <p:cTn id="5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0" end="0"/>
                                            </p:txEl>
                                          </p:spTgt>
                                        </p:tgtEl>
                                        <p:attrNameLst>
                                          <p:attrName>style.visibility</p:attrName>
                                        </p:attrNameLst>
                                      </p:cBhvr>
                                      <p:to>
                                        <p:strVal val="visible"/>
                                      </p:to>
                                    </p:set>
                                    <p:anim calcmode="lin" valueType="num">
                                      <p:cBhvr additive="base">
                                        <p:cTn id="6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
                                            <p:txEl>
                                              <p:pRg st="1" end="1"/>
                                            </p:txEl>
                                          </p:spTgt>
                                        </p:tgtEl>
                                        <p:attrNameLst>
                                          <p:attrName>style.visibility</p:attrName>
                                        </p:attrNameLst>
                                      </p:cBhvr>
                                      <p:to>
                                        <p:strVal val="visible"/>
                                      </p:to>
                                    </p:set>
                                    <p:anim calcmode="lin" valueType="num">
                                      <p:cBhvr additive="base">
                                        <p:cTn id="6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
                                            <p:txEl>
                                              <p:pRg st="2" end="2"/>
                                            </p:txEl>
                                          </p:spTgt>
                                        </p:tgtEl>
                                        <p:attrNameLst>
                                          <p:attrName>style.visibility</p:attrName>
                                        </p:attrNameLst>
                                      </p:cBhvr>
                                      <p:to>
                                        <p:strVal val="visible"/>
                                      </p:to>
                                    </p:set>
                                    <p:anim calcmode="lin" valueType="num">
                                      <p:cBhvr additive="base">
                                        <p:cTn id="7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
                                            <p:txEl>
                                              <p:pRg st="3" end="3"/>
                                            </p:txEl>
                                          </p:spTgt>
                                        </p:tgtEl>
                                        <p:attrNameLst>
                                          <p:attrName>style.visibility</p:attrName>
                                        </p:attrNameLst>
                                      </p:cBhvr>
                                      <p:to>
                                        <p:strVal val="visible"/>
                                      </p:to>
                                    </p:set>
                                    <p:anim calcmode="lin" valueType="num">
                                      <p:cBhvr additive="base">
                                        <p:cTn id="7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1F1F1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1F1F1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2732</TotalTime>
  <Words>1324</Words>
  <Application>Microsoft Office PowerPoint</Application>
  <PresentationFormat>Custom</PresentationFormat>
  <Paragraphs>99</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 bài tập đọc  là gì?</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242</cp:revision>
  <dcterms:created xsi:type="dcterms:W3CDTF">2020-04-05T06:59:32Z</dcterms:created>
  <dcterms:modified xsi:type="dcterms:W3CDTF">2021-12-04T15:44:40Z</dcterms:modified>
</cp:coreProperties>
</file>