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74" r:id="rId4"/>
    <p:sldId id="279" r:id="rId5"/>
    <p:sldId id="269" r:id="rId6"/>
    <p:sldId id="270" r:id="rId7"/>
    <p:sldId id="271" r:id="rId8"/>
    <p:sldId id="272" r:id="rId9"/>
    <p:sldId id="273" r:id="rId10"/>
    <p:sldId id="276" r:id="rId11"/>
    <p:sldId id="25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62" r:id="rId20"/>
    <p:sldId id="261" r:id="rId21"/>
    <p:sldId id="266" r:id="rId22"/>
    <p:sldId id="267" r:id="rId23"/>
    <p:sldId id="278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30973D-8C5F-4E2B-875B-DA1E518BB18B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D2B5E-AC94-44C6-9A9A-42C4674C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A9A821-B341-456C-AD2B-6D986854AF6E}" type="slidenum">
              <a:rPr lang="en-US" altLang="en-US">
                <a:solidFill>
                  <a:srgbClr val="000000"/>
                </a:solidFill>
                <a:latin typeface="Tahoma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B861A7-2E75-4EC4-88BF-5E5709C64CDE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BA3D-DE02-48DD-AF66-8394AA4B0E07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A7DF-D662-4DD1-9AE9-C70E52C72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F3C6-372A-4115-969E-1A26F2E4B3F0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1323-53B4-47A3-9D55-B7E2F8B8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E9A6-42F3-4598-81DD-5689FC7C58E5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6C27-88E1-4D63-898E-6A568A97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2A2F-6CC5-4418-B4ED-02A006AC780B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7B45-232B-487F-95F0-B5E416413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74F3-66DC-4B21-87E2-1CD126295B04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763F-1D0E-47B9-B800-B5E3BD46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54FC-888C-4F14-967E-0AF4A78DBB28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4CE3-36BB-4000-A65C-518C97520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16DA-603B-4C2D-B51D-B2A8D6BEEF46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F983-8E8C-4ED3-A40D-0406ADA6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B108-DEED-4429-91F6-1E2C50C44EB3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DC49-A9A1-4470-99CB-E3976B90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234C-9A13-4FCD-BD98-F79B3FDC04CA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D675-1764-4269-9879-EF3D1A679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9EE4-DE0D-4493-AA03-9048E19AB622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162C-7768-4572-AC29-F808B34C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2F14-1E64-4AAC-BE39-2BB422EC0226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A860-9A7A-401C-AFA2-97EBA9C3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BE2A-58BA-46AC-BDA1-194FE16E1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5C08-AE5F-45BC-82EA-8B794812D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4064-A1DC-41FB-A103-993503D6B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4072-FD8D-4BB8-A182-04DC46DA5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6173-FDE4-4533-BDCB-0B88BE333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1378-8747-4A06-9F2E-34D4679F5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6A5-49D6-4802-B9FE-58327B8C4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65E3-28CC-4977-8AB0-063AFC46A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A3D9-5073-4C29-AB08-369C7A630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D1FF-070F-420E-ABBD-31CA9F542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4766-EE74-4507-8F30-B395E984A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90500" y="1160463"/>
            <a:ext cx="11425238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 rot="2880264">
            <a:off x="10726737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69988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2439246-9218-4781-8495-ECC9F3279965}" type="datetimeFigureOut">
              <a:rPr lang="en-US"/>
              <a:pPr>
                <a:defRPr/>
              </a:pPr>
              <a:t>19/9/2021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C77E6B4-3D50-43BC-B1CC-96D5B15D2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3C4CFFF-939D-42B5-B89B-5D5421903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gi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56755">
            <a:off x="558800" y="1062038"/>
            <a:ext cx="113823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6913" y="2887663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- Lớp 4A3 - Tuần 1 - Trang 8</a:t>
            </a:r>
          </a:p>
          <a:p>
            <a:pPr algn="ctr" eaLnBrk="0" hangingPunct="0"/>
            <a:endParaRPr lang="en-US" alt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1166813"/>
            <a:ext cx="2159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6913" y="3513138"/>
            <a:ext cx="80914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BIỂU THỨC CÓ CHỨA MỘT CHỮ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566863" y="534988"/>
            <a:ext cx="994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Times New Roman" pitchFamily="18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58" name="Group 46"/>
          <p:cNvGraphicFramePr>
            <a:graphicFrameLocks noGrp="1"/>
          </p:cNvGraphicFramePr>
          <p:nvPr/>
        </p:nvGraphicFramePr>
        <p:xfrm>
          <a:off x="2032000" y="719138"/>
          <a:ext cx="8128000" cy="3627120"/>
        </p:xfrm>
        <a:graphic>
          <a:graphicData uri="http://schemas.openxmlformats.org/drawingml/2006/table">
            <a:tbl>
              <a:tblPr/>
              <a:tblGrid>
                <a:gridCol w="2709863"/>
                <a:gridCol w="2708275"/>
                <a:gridCol w="270986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1576388" y="4519613"/>
            <a:ext cx="8707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 + a là biểu thức có chứa một chữ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74675" y="5291138"/>
            <a:ext cx="1129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</a:rPr>
              <a:t>Nếu a = 1 thì 3 + a = 3 + 1 = 4; 4 là một </a:t>
            </a:r>
            <a:r>
              <a:rPr lang="en-US" altLang="en-US" sz="2800" b="1" i="1">
                <a:solidFill>
                  <a:srgbClr val="009900"/>
                </a:solidFill>
              </a:rPr>
              <a:t>giá trị của biểu thức</a:t>
            </a:r>
            <a:r>
              <a:rPr lang="en-US" altLang="en-US" sz="2800">
                <a:solidFill>
                  <a:srgbClr val="000000"/>
                </a:solidFill>
              </a:rPr>
              <a:t> 3 + a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523875" y="5973763"/>
            <a:ext cx="11304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Mỗi lần thay chữ a bằng số, ta được một giá trị của biểu thức 3 +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17538" y="1519238"/>
            <a:ext cx="110204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/>
              <a:t>Viết tiếp vào chỗ chấm: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a. Giá trị của biểu thức 12 + a với a = 4 là 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b. Giá trị của biểu thức 12 + a với a = 8 là 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c. Giá trị của biểu thức 10 + b với a = 5 là ....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82153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354513" y="2327275"/>
            <a:ext cx="618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sz="3200">
                <a:solidFill>
                  <a:srgbClr val="CC0000"/>
                </a:solidFill>
                <a:latin typeface="Times New Roman" pitchFamily="18" charset="0"/>
              </a:rPr>
              <a:t>B.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36588" y="463550"/>
            <a:ext cx="11250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 Viết tiếp vào ô trống ( theo mẫu):</a:t>
            </a:r>
          </a:p>
        </p:txBody>
      </p:sp>
      <p:graphicFrame>
        <p:nvGraphicFramePr>
          <p:cNvPr id="68646" name="Group 38"/>
          <p:cNvGraphicFramePr>
            <a:graphicFrameLocks noGrp="1"/>
          </p:cNvGraphicFramePr>
          <p:nvPr/>
        </p:nvGraphicFramePr>
        <p:xfrm>
          <a:off x="2032000" y="1127125"/>
          <a:ext cx="8128000" cy="50101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  <a:gridCol w="20320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+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x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+ 6 =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x 3 =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– 4 =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+ 9 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x 3 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– 4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+ 11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x 3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– 4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+ 10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x 3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– 4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82613" y="422275"/>
            <a:ext cx="10972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CC0000"/>
                </a:solidFill>
                <a:latin typeface="Times New Roman" pitchFamily="18" charset="0"/>
              </a:rPr>
              <a:t>Viết giá trị của biểu thức vào chỗ chấm:</a:t>
            </a:r>
          </a:p>
          <a:p>
            <a:endParaRPr lang="en-US" sz="320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</a:rPr>
              <a:t>a. Giá trị của biểu thức 17 + a với a = 3 là ....</a:t>
            </a:r>
          </a:p>
          <a:p>
            <a:r>
              <a:rPr lang="en-US" sz="3200">
                <a:latin typeface="Times New Roman" pitchFamily="18" charset="0"/>
              </a:rPr>
              <a:t>b. Giá trị của biểu thức 24 - b với b = 10 là ....</a:t>
            </a:r>
          </a:p>
          <a:p>
            <a:r>
              <a:rPr lang="en-US" sz="3200">
                <a:latin typeface="Times New Roman" pitchFamily="18" charset="0"/>
              </a:rPr>
              <a:t>c. Giá trị của biểu thức 2 x a với a = 5 là ....</a:t>
            </a:r>
          </a:p>
          <a:p>
            <a:r>
              <a:rPr lang="en-US" sz="3200">
                <a:latin typeface="Times New Roman" pitchFamily="18" charset="0"/>
              </a:rPr>
              <a:t>d. </a:t>
            </a:r>
            <a:r>
              <a:rPr lang="en-US" sz="3200"/>
              <a:t>Giá trị của biểu thức c : 3 với c = 18 là ....</a:t>
            </a:r>
          </a:p>
          <a:p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9913" y="436563"/>
            <a:ext cx="1065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4. Viết vào ô trống( theo mẫu):</a:t>
            </a:r>
          </a:p>
        </p:txBody>
      </p:sp>
      <p:graphicFrame>
        <p:nvGraphicFramePr>
          <p:cNvPr id="70691" name="Group 35"/>
          <p:cNvGraphicFramePr>
            <a:graphicFrameLocks noGrp="1"/>
          </p:cNvGraphicFramePr>
          <p:nvPr/>
        </p:nvGraphicFramePr>
        <p:xfrm>
          <a:off x="2032000" y="1006475"/>
          <a:ext cx="8128000" cy="5130800"/>
        </p:xfrm>
        <a:graphic>
          <a:graphicData uri="http://schemas.openxmlformats.org/drawingml/2006/table">
            <a:tbl>
              <a:tblPr/>
              <a:tblGrid>
                <a:gridCol w="909638"/>
                <a:gridCol w="2239962"/>
                <a:gridCol w="4978400"/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Biểu thức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Tính giá trị của biểu thức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x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x 9 =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+ p x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+ 5 x 3 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( 30 – p) :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(30 – 4): 2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x p + 21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x 8 + 21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152525" y="741363"/>
            <a:ext cx="96615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Gọi chu vi hình vuông là P. Ta có:</a:t>
            </a:r>
          </a:p>
          <a:p>
            <a:pPr>
              <a:spcBef>
                <a:spcPct val="50000"/>
              </a:spcBef>
            </a:pPr>
            <a:r>
              <a:rPr lang="en-US" sz="2800"/>
              <a:t>P = a x 4 ( a là độ dài cạnh hình vuông)</a:t>
            </a:r>
          </a:p>
          <a:p>
            <a:pPr>
              <a:spcBef>
                <a:spcPct val="50000"/>
              </a:spcBef>
            </a:pPr>
            <a:r>
              <a:rPr lang="en-US" sz="2800"/>
              <a:t>Ví dụ: Tính chu vi hình vuông với a = 3cm</a:t>
            </a:r>
          </a:p>
          <a:p>
            <a:pPr>
              <a:spcBef>
                <a:spcPct val="50000"/>
              </a:spcBef>
            </a:pPr>
            <a:r>
              <a:rPr lang="en-US" sz="2800"/>
              <a:t>                                     Bài giải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Chu vi hình vuông là: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3 x 4 = 12(cm2)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 descr="Free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4953000"/>
            <a:ext cx="12652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14"/>
          <p:cNvSpPr txBox="1">
            <a:spLocks noChangeArrowheads="1"/>
          </p:cNvSpPr>
          <p:nvPr/>
        </p:nvSpPr>
        <p:spPr bwMode="auto">
          <a:xfrm>
            <a:off x="2795588" y="422275"/>
            <a:ext cx="589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9900CC"/>
                </a:solidFill>
              </a:rPr>
              <a:t>3. Tính giá trị của biểu thức (theo mẫu):</a:t>
            </a:r>
          </a:p>
        </p:txBody>
      </p:sp>
      <p:sp>
        <p:nvSpPr>
          <p:cNvPr id="53253" name="Text Box 15"/>
          <p:cNvSpPr txBox="1">
            <a:spLocks noChangeArrowheads="1"/>
          </p:cNvSpPr>
          <p:nvPr/>
        </p:nvSpPr>
        <p:spPr bwMode="auto">
          <a:xfrm>
            <a:off x="1897063" y="2155825"/>
            <a:ext cx="3386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a) a  + 25 với a = 30</a:t>
            </a:r>
          </a:p>
        </p:txBody>
      </p:sp>
      <p:sp>
        <p:nvSpPr>
          <p:cNvPr id="53254" name="Text Box 16"/>
          <p:cNvSpPr txBox="1">
            <a:spLocks noChangeArrowheads="1"/>
          </p:cNvSpPr>
          <p:nvPr/>
        </p:nvSpPr>
        <p:spPr bwMode="auto">
          <a:xfrm>
            <a:off x="1990725" y="3151188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9900"/>
                </a:solidFill>
              </a:rPr>
              <a:t>b) 10  x c với c = 4 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2189163" y="4354513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9900"/>
                </a:solidFill>
              </a:rPr>
              <a:t>c) 30 + 2 x m với m = 6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21013" y="2635250"/>
            <a:ext cx="631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Nếu a = 30 thì a + 25 = 30 + 25= 55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35300" y="3683000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FF0000"/>
                </a:solidFill>
              </a:rPr>
              <a:t>Nếu c = 4 thì 10 x c = 10 x 4 = ?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190875" y="5148263"/>
            <a:ext cx="587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FF0000"/>
                </a:solidFill>
              </a:rPr>
              <a:t>Nếu m = 6 thì 30 + 2 x m = 30 + 2 x 6 = ?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868488" y="1112838"/>
            <a:ext cx="934243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17 – b với b = 8 </a:t>
            </a:r>
          </a:p>
          <a:p>
            <a:pPr>
              <a:spcBef>
                <a:spcPct val="50000"/>
              </a:spcBef>
            </a:pPr>
            <a:r>
              <a:rPr lang="en-US" sz="2800"/>
              <a:t>Nếu b = 8 thì 17 – b = 17 -8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WordArt 10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BIỂU THỨC CÓ CHỨA MỘT CHỮ</a:t>
            </a:r>
          </a:p>
        </p:txBody>
      </p:sp>
      <p:sp>
        <p:nvSpPr>
          <p:cNvPr id="58370" name="Text Box 11"/>
          <p:cNvSpPr txBox="1">
            <a:spLocks noChangeArrowheads="1"/>
          </p:cNvSpPr>
          <p:nvPr/>
        </p:nvSpPr>
        <p:spPr bwMode="auto">
          <a:xfrm>
            <a:off x="2346325" y="1295400"/>
            <a:ext cx="7300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i="1">
                <a:solidFill>
                  <a:srgbClr val="000000"/>
                </a:solidFill>
              </a:rPr>
              <a:t>Biểu thức nào là biểu thức có chứa một chữ?</a:t>
            </a:r>
          </a:p>
        </p:txBody>
      </p:sp>
      <p:sp>
        <p:nvSpPr>
          <p:cNvPr id="58371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0" y="2362200"/>
            <a:ext cx="177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m + n : 2</a:t>
            </a:r>
          </a:p>
        </p:txBody>
      </p:sp>
      <p:sp>
        <p:nvSpPr>
          <p:cNvPr id="58372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3124200"/>
            <a:ext cx="134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D60093"/>
                </a:solidFill>
              </a:rPr>
              <a:t>a - 56 </a:t>
            </a:r>
          </a:p>
        </p:txBody>
      </p:sp>
      <p:sp>
        <p:nvSpPr>
          <p:cNvPr id="58373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162800" y="4343400"/>
            <a:ext cx="1965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9900"/>
                </a:solidFill>
              </a:rPr>
              <a:t>67 – 3 x 5</a:t>
            </a:r>
          </a:p>
        </p:txBody>
      </p:sp>
      <p:sp>
        <p:nvSpPr>
          <p:cNvPr id="58374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97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6600"/>
                </a:solidFill>
              </a:rPr>
              <a:t>b : </a:t>
            </a:r>
            <a:r>
              <a:rPr lang="en-US" altLang="en-US" sz="3200">
                <a:solidFill>
                  <a:srgbClr val="FF6600"/>
                </a:solidFill>
                <a:hlinkClick r:id="rId3" action="ppaction://hlinksldjump"/>
              </a:rPr>
              <a:t>3</a:t>
            </a:r>
            <a:endParaRPr lang="en-US" altLang="en-US" sz="3200">
              <a:solidFill>
                <a:srgbClr val="FF6600"/>
              </a:solidFill>
            </a:endParaRPr>
          </a:p>
        </p:txBody>
      </p:sp>
      <p:sp>
        <p:nvSpPr>
          <p:cNvPr id="58375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1510073">
            <a:off x="3962400" y="4572000"/>
            <a:ext cx="220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78 – x + 12</a:t>
            </a:r>
          </a:p>
        </p:txBody>
      </p:sp>
      <p:sp>
        <p:nvSpPr>
          <p:cNvPr id="58376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832472">
            <a:off x="6477000" y="2209800"/>
            <a:ext cx="2617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9900CC"/>
                </a:solidFill>
                <a:hlinkClick r:id="rId3" action="ppaction://hlinksldjump"/>
              </a:rPr>
              <a:t>342</a:t>
            </a:r>
            <a:r>
              <a:rPr lang="en-US" altLang="en-US" sz="3200">
                <a:solidFill>
                  <a:srgbClr val="9900CC"/>
                </a:solidFill>
              </a:rPr>
              <a:t> – (53 - p)</a:t>
            </a:r>
          </a:p>
        </p:txBody>
      </p:sp>
      <p:pic>
        <p:nvPicPr>
          <p:cNvPr id="58377" name="Picture 21" descr="bunchofk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276975"/>
            <a:ext cx="883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24401" y="3505201"/>
            <a:ext cx="2390775" cy="523875"/>
          </a:xfrm>
          <a:prstGeom prst="rect">
            <a:avLst/>
          </a:prstGeom>
          <a:extLst/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c +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</a:p>
        </p:txBody>
      </p:sp>
      <p:sp>
        <p:nvSpPr>
          <p:cNvPr id="6171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4" name="Group 9"/>
          <p:cNvGrpSpPr>
            <a:grpSpLocks/>
          </p:cNvGrpSpPr>
          <p:nvPr/>
        </p:nvGrpSpPr>
        <p:grpSpPr bwMode="auto">
          <a:xfrm rot="-5400000">
            <a:off x="7396163" y="2967037"/>
            <a:ext cx="4800600" cy="847725"/>
            <a:chOff x="2350" y="1008"/>
            <a:chExt cx="1826" cy="534"/>
          </a:xfrm>
        </p:grpSpPr>
        <p:pic>
          <p:nvPicPr>
            <p:cNvPr id="316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0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1" name="Picture 1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1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95" name="Group 14"/>
          <p:cNvGrpSpPr>
            <a:grpSpLocks/>
          </p:cNvGrpSpPr>
          <p:nvPr/>
        </p:nvGrpSpPr>
        <p:grpSpPr bwMode="auto">
          <a:xfrm rot="-5400000">
            <a:off x="80963" y="3805237"/>
            <a:ext cx="4800600" cy="847725"/>
            <a:chOff x="2350" y="1008"/>
            <a:chExt cx="1826" cy="534"/>
          </a:xfrm>
        </p:grpSpPr>
        <p:pic>
          <p:nvPicPr>
            <p:cNvPr id="3165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6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7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8" name="Picture 1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1524000" y="30480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4" imgW="944640" imgH="689400" progId="">
                  <p:embed/>
                </p:oleObj>
              </mc:Choice>
              <mc:Fallback>
                <p:oleObj name="Clip" r:id="rId4" imgW="944640" imgH="6894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18288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8686800" y="3048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" r:id="rId6" imgW="2083003" imgH="3003804" progId="">
                  <p:embed/>
                </p:oleObj>
              </mc:Choice>
              <mc:Fallback>
                <p:oleObj name="Clip" r:id="rId6" imgW="2083003" imgH="3003804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04800"/>
                        <a:ext cx="1981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6" name="Group 21"/>
          <p:cNvGrpSpPr>
            <a:grpSpLocks/>
          </p:cNvGrpSpPr>
          <p:nvPr/>
        </p:nvGrpSpPr>
        <p:grpSpPr bwMode="auto">
          <a:xfrm>
            <a:off x="3536950" y="693738"/>
            <a:ext cx="5410200" cy="5791200"/>
            <a:chOff x="47" y="0"/>
            <a:chExt cx="5713" cy="4320"/>
          </a:xfrm>
        </p:grpSpPr>
        <p:sp>
          <p:nvSpPr>
            <p:cNvPr id="3099" name="Freeform 22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3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4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6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7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9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1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2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3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4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5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7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8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9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0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1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2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3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4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5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6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7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8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9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0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2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3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4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5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6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7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8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9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0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1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2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3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4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5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6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7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8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9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0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1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2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3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51" name="Group 74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3162" name="Freeform 75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76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77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52" name="Rectangle 78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3153" name="Group 79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3154" name="Freeform 80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81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82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83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84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85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Freeform 86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87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7" name="Text Box 88"/>
          <p:cNvSpPr txBox="1">
            <a:spLocks noChangeArrowheads="1"/>
          </p:cNvSpPr>
          <p:nvPr/>
        </p:nvSpPr>
        <p:spPr bwMode="auto">
          <a:xfrm>
            <a:off x="4419600" y="2476500"/>
            <a:ext cx="37496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i="1">
                <a:solidFill>
                  <a:srgbClr val="009900"/>
                </a:solidFill>
              </a:rPr>
              <a:t>CHÀO BẠN. TỚ CHÍNH LÀ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FF00FF"/>
                </a:solidFill>
              </a:rPr>
              <a:t> BIỂU THỨC CÓ CHỨA MỘT CHỮ. </a:t>
            </a:r>
          </a:p>
        </p:txBody>
      </p:sp>
      <p:sp>
        <p:nvSpPr>
          <p:cNvPr id="7259" name="AutoShape 9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altLang="en-US" sz="7200">
                <a:solidFill>
                  <a:srgbClr val="FF0066"/>
                </a:solidFill>
                <a:ea typeface="Kids"/>
                <a:cs typeface="Kids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2"/>
          <p:cNvGrpSpPr>
            <a:grpSpLocks/>
          </p:cNvGrpSpPr>
          <p:nvPr/>
        </p:nvGrpSpPr>
        <p:grpSpPr bwMode="auto">
          <a:xfrm rot="-5400000">
            <a:off x="7396163" y="2738437"/>
            <a:ext cx="4800600" cy="847725"/>
            <a:chOff x="2350" y="1008"/>
            <a:chExt cx="1826" cy="534"/>
          </a:xfrm>
        </p:grpSpPr>
        <p:pic>
          <p:nvPicPr>
            <p:cNvPr id="4121" name="Picture 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Picture 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9" name="Group 7"/>
          <p:cNvGrpSpPr>
            <a:grpSpLocks/>
          </p:cNvGrpSpPr>
          <p:nvPr/>
        </p:nvGrpSpPr>
        <p:grpSpPr bwMode="auto">
          <a:xfrm rot="-5400000">
            <a:off x="80963" y="3805237"/>
            <a:ext cx="4800600" cy="847725"/>
            <a:chOff x="2350" y="1008"/>
            <a:chExt cx="1826" cy="534"/>
          </a:xfrm>
        </p:grpSpPr>
        <p:pic>
          <p:nvPicPr>
            <p:cNvPr id="4117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905000" y="30480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4" imgW="944640" imgH="689400" progId="">
                  <p:embed/>
                </p:oleObj>
              </mc:Choice>
              <mc:Fallback>
                <p:oleObj name="Clip" r:id="rId4" imgW="944640" imgH="6894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"/>
                        <a:ext cx="18288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" name="AutoShape 8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1" name="Picture 83" descr="Free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4800600"/>
            <a:ext cx="12652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4" descr="Funny Cartoon Be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762000"/>
            <a:ext cx="1143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AutoShape 85"/>
          <p:cNvSpPr>
            <a:spLocks noChangeArrowheads="1"/>
          </p:cNvSpPr>
          <p:nvPr/>
        </p:nvSpPr>
        <p:spPr bwMode="auto">
          <a:xfrm>
            <a:off x="3276600" y="1828800"/>
            <a:ext cx="4419600" cy="3810000"/>
          </a:xfrm>
          <a:prstGeom prst="cloudCallout">
            <a:avLst>
              <a:gd name="adj1" fmla="val 67134"/>
              <a:gd name="adj2" fmla="val -4879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4114" name="Group 91"/>
          <p:cNvGrpSpPr>
            <a:grpSpLocks/>
          </p:cNvGrpSpPr>
          <p:nvPr/>
        </p:nvGrpSpPr>
        <p:grpSpPr bwMode="auto">
          <a:xfrm>
            <a:off x="3394075" y="2305050"/>
            <a:ext cx="4302125" cy="2454275"/>
            <a:chOff x="1178" y="1452"/>
            <a:chExt cx="2710" cy="1546"/>
          </a:xfrm>
        </p:grpSpPr>
        <p:sp>
          <p:nvSpPr>
            <p:cNvPr id="411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488" y="1452"/>
              <a:ext cx="2400" cy="7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CC"/>
                  </a:solidFill>
                  <a:latin typeface="Arial"/>
                  <a:cs typeface="Arial"/>
                </a:rPr>
                <a:t>Bạn nhầm mất rồi. </a:t>
              </a:r>
            </a:p>
          </p:txBody>
        </p:sp>
        <p:sp>
          <p:nvSpPr>
            <p:cNvPr id="4116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178" y="2326"/>
              <a:ext cx="2400" cy="672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Tớ không phải là </a:t>
              </a:r>
            </a:p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biểu thức có chứa một chữ.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750" cy="4256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9325" y="-52388"/>
            <a:ext cx="9525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775" y="587375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: Rounded Corners 50">
            <a:extLst>
              <a:ext uri="{FF2B5EF4-FFF2-40B4-BE49-F238E27FC236}"/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/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/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45085" name="TextBox 57"/>
          <p:cNvSpPr txBox="1">
            <a:spLocks noChangeArrowheads="1"/>
          </p:cNvSpPr>
          <p:nvPr/>
        </p:nvSpPr>
        <p:spPr bwMode="auto">
          <a:xfrm>
            <a:off x="3713163" y="83185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503613" y="1157288"/>
            <a:ext cx="751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 1: 9000 – (7000 – 2000) = ? </a:t>
            </a:r>
            <a:endParaRPr 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/>
            </a:extLst>
          </p:cNvPr>
          <p:cNvSpPr/>
          <p:nvPr/>
        </p:nvSpPr>
        <p:spPr>
          <a:xfrm>
            <a:off x="-57150" y="139700"/>
            <a:ext cx="2489200" cy="2471738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-76200" y="139700"/>
            <a:ext cx="2527300" cy="2471738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23346" y="1731191"/>
              <a:ext cx="1574632" cy="1589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/>
            </a:extLst>
          </p:cNvPr>
          <p:cNvSpPr/>
          <p:nvPr/>
        </p:nvSpPr>
        <p:spPr>
          <a:xfrm>
            <a:off x="546100" y="757238"/>
            <a:ext cx="1279525" cy="12811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/>
            </a:extLst>
          </p:cNvPr>
          <p:cNvSpPr/>
          <p:nvPr/>
        </p:nvSpPr>
        <p:spPr>
          <a:xfrm>
            <a:off x="546100" y="738188"/>
            <a:ext cx="1279525" cy="1300162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/>
            </a:extLst>
          </p:cNvPr>
          <p:cNvSpPr/>
          <p:nvPr/>
        </p:nvSpPr>
        <p:spPr>
          <a:xfrm>
            <a:off x="636588" y="838200"/>
            <a:ext cx="1098550" cy="10985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93763" y="784225"/>
            <a:ext cx="70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936625" y="80803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69950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6463" y="8080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8265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36588" y="808038"/>
            <a:ext cx="1073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1440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58838" y="77628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49325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69950" y="792163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11213" y="835025"/>
            <a:ext cx="1241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/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/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77875" y="784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3088" y="1852613"/>
            <a:ext cx="3349626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3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0388" y="5254625"/>
            <a:ext cx="11731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4418013"/>
            <a:ext cx="19399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9325" y="-52388"/>
            <a:ext cx="9525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775" y="587375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: Rounded Corners 50">
            <a:extLst>
              <a:ext uri="{FF2B5EF4-FFF2-40B4-BE49-F238E27FC236}"/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/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/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46109" name="TextBox 57"/>
          <p:cNvSpPr txBox="1">
            <a:spLocks noChangeArrowheads="1"/>
          </p:cNvSpPr>
          <p:nvPr/>
        </p:nvSpPr>
        <p:spPr bwMode="auto">
          <a:xfrm>
            <a:off x="3713163" y="83185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897313" y="1617663"/>
            <a:ext cx="6026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/>
            </a:extLst>
          </p:cNvPr>
          <p:cNvSpPr/>
          <p:nvPr/>
        </p:nvSpPr>
        <p:spPr>
          <a:xfrm>
            <a:off x="-57150" y="139700"/>
            <a:ext cx="2489200" cy="2471738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-76200" y="139700"/>
            <a:ext cx="2527300" cy="2471738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23346" y="1731191"/>
              <a:ext cx="1574632" cy="1589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/>
            </a:extLst>
          </p:cNvPr>
          <p:cNvSpPr/>
          <p:nvPr/>
        </p:nvSpPr>
        <p:spPr>
          <a:xfrm>
            <a:off x="546100" y="757238"/>
            <a:ext cx="1279525" cy="12811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/>
            </a:extLst>
          </p:cNvPr>
          <p:cNvSpPr/>
          <p:nvPr/>
        </p:nvSpPr>
        <p:spPr>
          <a:xfrm>
            <a:off x="546100" y="738188"/>
            <a:ext cx="1279525" cy="1300162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/>
            </a:extLst>
          </p:cNvPr>
          <p:cNvSpPr/>
          <p:nvPr/>
        </p:nvSpPr>
        <p:spPr>
          <a:xfrm>
            <a:off x="636588" y="838200"/>
            <a:ext cx="1098550" cy="10985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93763" y="784225"/>
            <a:ext cx="70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936625" y="80803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69950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6463" y="8080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8265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36588" y="808038"/>
            <a:ext cx="1073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1440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58838" y="77628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49325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69950" y="792163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11213" y="835025"/>
            <a:ext cx="1241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/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/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77875" y="784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3088" y="1852613"/>
            <a:ext cx="3349626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7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0388" y="5254625"/>
            <a:ext cx="11731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4418013"/>
            <a:ext cx="19399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09988" y="593725"/>
            <a:ext cx="742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2: 13000 x 2 = ?</a:t>
            </a:r>
            <a:endParaRPr lang="en-US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9325" y="-52388"/>
            <a:ext cx="9525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775" y="587375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: Rounded Corners 50">
            <a:extLst>
              <a:ext uri="{FF2B5EF4-FFF2-40B4-BE49-F238E27FC236}"/>
            </a:extLst>
          </p:cNvPr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/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/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47133" name="TextBox 57"/>
          <p:cNvSpPr txBox="1">
            <a:spLocks noChangeArrowheads="1"/>
          </p:cNvSpPr>
          <p:nvPr/>
        </p:nvSpPr>
        <p:spPr bwMode="auto">
          <a:xfrm>
            <a:off x="3713163" y="83185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897313" y="1617663"/>
            <a:ext cx="6026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/>
            </a:extLst>
          </p:cNvPr>
          <p:cNvSpPr/>
          <p:nvPr/>
        </p:nvSpPr>
        <p:spPr>
          <a:xfrm>
            <a:off x="-57150" y="139700"/>
            <a:ext cx="2489200" cy="2471738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-76200" y="139700"/>
            <a:ext cx="2527300" cy="2471738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23346" y="1731191"/>
              <a:ext cx="1574632" cy="1589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/>
            </a:extLst>
          </p:cNvPr>
          <p:cNvSpPr/>
          <p:nvPr/>
        </p:nvSpPr>
        <p:spPr>
          <a:xfrm>
            <a:off x="546100" y="757238"/>
            <a:ext cx="1279525" cy="12811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/>
            </a:extLst>
          </p:cNvPr>
          <p:cNvSpPr/>
          <p:nvPr/>
        </p:nvSpPr>
        <p:spPr>
          <a:xfrm>
            <a:off x="546100" y="738188"/>
            <a:ext cx="1279525" cy="1300162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/>
            </a:extLst>
          </p:cNvPr>
          <p:cNvSpPr/>
          <p:nvPr/>
        </p:nvSpPr>
        <p:spPr>
          <a:xfrm>
            <a:off x="636588" y="838200"/>
            <a:ext cx="1098550" cy="10985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93763" y="784225"/>
            <a:ext cx="70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936625" y="80803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69950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6463" y="8080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8265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36588" y="808038"/>
            <a:ext cx="1073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1440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58838" y="77628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49325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69950" y="792163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11213" y="835025"/>
            <a:ext cx="1241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/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/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77875" y="784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3088" y="1852613"/>
            <a:ext cx="3349626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1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0388" y="5254625"/>
            <a:ext cx="11731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4418013"/>
            <a:ext cx="19399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017963" y="806450"/>
            <a:ext cx="669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3: 28763 – 23359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9325" y="-52388"/>
            <a:ext cx="9525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8775" y="587375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: Rounded Corners 50">
            <a:extLst>
              <a:ext uri="{FF2B5EF4-FFF2-40B4-BE49-F238E27FC236}"/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/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/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48157" name="TextBox 57"/>
          <p:cNvSpPr txBox="1">
            <a:spLocks noChangeArrowheads="1"/>
          </p:cNvSpPr>
          <p:nvPr/>
        </p:nvSpPr>
        <p:spPr bwMode="auto">
          <a:xfrm>
            <a:off x="3713163" y="831850"/>
            <a:ext cx="5126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897313" y="1617663"/>
            <a:ext cx="6026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/>
            </a:extLst>
          </p:cNvPr>
          <p:cNvSpPr/>
          <p:nvPr/>
        </p:nvSpPr>
        <p:spPr>
          <a:xfrm>
            <a:off x="-57150" y="139700"/>
            <a:ext cx="2489200" cy="2471738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-76200" y="139700"/>
            <a:ext cx="2527300" cy="2471738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23346" y="1731191"/>
              <a:ext cx="1574632" cy="15899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/>
            </a:extLst>
          </p:cNvPr>
          <p:cNvSpPr/>
          <p:nvPr/>
        </p:nvSpPr>
        <p:spPr>
          <a:xfrm>
            <a:off x="546100" y="757238"/>
            <a:ext cx="1279525" cy="128111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/>
            </a:extLst>
          </p:cNvPr>
          <p:cNvSpPr/>
          <p:nvPr/>
        </p:nvSpPr>
        <p:spPr>
          <a:xfrm>
            <a:off x="546100" y="738188"/>
            <a:ext cx="1279525" cy="1300162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/>
            </a:extLst>
          </p:cNvPr>
          <p:cNvSpPr/>
          <p:nvPr/>
        </p:nvSpPr>
        <p:spPr>
          <a:xfrm>
            <a:off x="636588" y="838200"/>
            <a:ext cx="1098550" cy="109855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93763" y="784225"/>
            <a:ext cx="700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936625" y="80803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69950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06463" y="8080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8265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36588" y="808038"/>
            <a:ext cx="1073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14400" y="788988"/>
            <a:ext cx="7000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58838" y="77628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949325" y="769938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69950" y="792163"/>
            <a:ext cx="69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11213" y="835025"/>
            <a:ext cx="1241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42" name="Rectangle: Rounded Corners 41">
            <a:extLst>
              <a:ext uri="{FF2B5EF4-FFF2-40B4-BE49-F238E27FC236}"/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/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77875" y="784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3088" y="1852613"/>
            <a:ext cx="3349626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5" name="Picture 17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0388" y="5254625"/>
            <a:ext cx="11731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6063" y="4418013"/>
            <a:ext cx="19399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35413" y="790575"/>
            <a:ext cx="669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4: 8000 + 4000 : 2 = ?  </a:t>
            </a:r>
            <a:endParaRPr lang="en-US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60" grpId="0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3730" y="2118249"/>
            <a:ext cx="5602888" cy="69026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3462">
                  <a:solidFill>
                    <a:prstClr val="white"/>
                  </a:solidFill>
                  <a:prstDash val="solid"/>
                </a:ln>
                <a:pattFill prst="sphere">
                  <a:fgClr>
                    <a:prstClr val="black"/>
                  </a:fgClr>
                  <a:bgClr>
                    <a:prstClr val="white"/>
                  </a:bgClr>
                </a:patt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  <a:cs typeface="+mn-cs"/>
              </a:rPr>
              <a:t>Các bạn thật tuyệt vời!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82153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725988" y="2327275"/>
            <a:ext cx="503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Times New Roman" pitchFamily="18" charset="0"/>
              </a:rPr>
              <a:t>  A. HOẠT ĐỘNG CƠ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2209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Ví dụ</a:t>
            </a:r>
          </a:p>
        </p:txBody>
      </p:sp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2438400" y="1295400"/>
            <a:ext cx="7239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b="1" i="1">
                <a:solidFill>
                  <a:srgbClr val="0000FF"/>
                </a:solidFill>
              </a:rPr>
              <a:t>Lan có 3 quyển vở, mẹ cho Lan thêm  … quyển vở. Lan có tất cả … quyển vở.</a:t>
            </a:r>
          </a:p>
        </p:txBody>
      </p:sp>
      <p:graphicFrame>
        <p:nvGraphicFramePr>
          <p:cNvPr id="4162" name="Group 66"/>
          <p:cNvGraphicFramePr>
            <a:graphicFrameLocks noGrp="1"/>
          </p:cNvGraphicFramePr>
          <p:nvPr/>
        </p:nvGraphicFramePr>
        <p:xfrm>
          <a:off x="1981200" y="2597150"/>
          <a:ext cx="4572000" cy="314293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/>
                  </a:extLst>
                </a:gridCol>
                <a:gridCol w="1295400">
                  <a:extLst>
                    <a:ext uri="{9D8B030D-6E8A-4147-A177-3AD203B41FA5}"/>
                  </a:extLst>
                </a:gridCol>
                <a:gridCol w="1981200">
                  <a:extLst>
                    <a:ext uri="{9D8B030D-6E8A-4147-A177-3AD203B41FA5}"/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tất cả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6764338" y="2092325"/>
            <a:ext cx="3124200" cy="3429000"/>
            <a:chOff x="3408" y="1248"/>
            <a:chExt cx="1968" cy="2160"/>
          </a:xfrm>
        </p:grpSpPr>
        <p:sp>
          <p:nvSpPr>
            <p:cNvPr id="5126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64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sz="2400">
                  <a:solidFill>
                    <a:srgbClr val="D60093"/>
                  </a:solidFill>
                </a:rPr>
                <a:t>3 + a là biểu thức có chứa một chữ</a:t>
              </a:r>
            </a:p>
          </p:txBody>
        </p:sp>
      </p:grpSp>
      <p:grpSp>
        <p:nvGrpSpPr>
          <p:cNvPr id="4195" name="Group 99"/>
          <p:cNvGrpSpPr>
            <a:grpSpLocks/>
          </p:cNvGrpSpPr>
          <p:nvPr/>
        </p:nvGrpSpPr>
        <p:grpSpPr bwMode="auto">
          <a:xfrm>
            <a:off x="1841500" y="5562600"/>
            <a:ext cx="7696200" cy="876300"/>
            <a:chOff x="960" y="3629"/>
            <a:chExt cx="3504" cy="576"/>
          </a:xfrm>
        </p:grpSpPr>
        <p:sp>
          <p:nvSpPr>
            <p:cNvPr id="4193" name="AutoShape 97"/>
            <p:cNvSpPr>
              <a:spLocks noChangeArrowheads="1"/>
            </p:cNvSpPr>
            <p:nvPr/>
          </p:nvSpPr>
          <p:spPr bwMode="auto">
            <a:xfrm>
              <a:off x="960" y="3629"/>
              <a:ext cx="3504" cy="576"/>
            </a:xfrm>
            <a:prstGeom prst="upArrowCallout">
              <a:avLst>
                <a:gd name="adj1" fmla="val 152083"/>
                <a:gd name="adj2" fmla="val 152083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FF33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62" name="Text Box 98"/>
            <p:cNvSpPr txBox="1">
              <a:spLocks noChangeArrowheads="1"/>
            </p:cNvSpPr>
            <p:nvPr/>
          </p:nvSpPr>
          <p:spPr bwMode="auto">
            <a:xfrm>
              <a:off x="960" y="3888"/>
              <a:ext cx="3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CC00CC"/>
                  </a:solidFill>
                </a:rPr>
                <a:t>Biểu thức có chứa một chữ bao gồm: …............................</a:t>
              </a:r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6057900" y="5965825"/>
            <a:ext cx="356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số, dấu phép tính và </a:t>
            </a:r>
            <a:r>
              <a:rPr lang="en-US" altLang="en-US" sz="2000" b="1" i="1">
                <a:solidFill>
                  <a:srgbClr val="FF0000"/>
                </a:solidFill>
              </a:rPr>
              <a:t>một chữ</a:t>
            </a:r>
          </a:p>
        </p:txBody>
      </p:sp>
      <p:sp>
        <p:nvSpPr>
          <p:cNvPr id="4198" name="WordArt 102"/>
          <p:cNvSpPr>
            <a:spLocks noChangeArrowheads="1" noChangeShapeType="1" noTextEdit="1"/>
          </p:cNvSpPr>
          <p:nvPr/>
        </p:nvSpPr>
        <p:spPr bwMode="auto">
          <a:xfrm>
            <a:off x="2809875" y="342900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BIỂU THỨC CÓ CHỨA MỘT CHỮ</a:t>
            </a:r>
          </a:p>
        </p:txBody>
      </p:sp>
      <p:sp>
        <p:nvSpPr>
          <p:cNvPr id="4199" name="AutoShape 10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3" name="AutoShape 107"/>
          <p:cNvSpPr>
            <a:spLocks noChangeArrowheads="1"/>
          </p:cNvSpPr>
          <p:nvPr/>
        </p:nvSpPr>
        <p:spPr bwMode="auto">
          <a:xfrm>
            <a:off x="1765300" y="5735638"/>
            <a:ext cx="77724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66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828800" y="599122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Nếu a = 1 thì 3 + a =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170363" y="59912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159250" y="5965825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3 + 1 =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181600" y="6019800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; 4 là một </a:t>
            </a:r>
            <a:r>
              <a:rPr lang="en-US" altLang="en-US" sz="2000" b="1" i="1">
                <a:solidFill>
                  <a:srgbClr val="009900"/>
                </a:solidFill>
              </a:rPr>
              <a:t>giá trị của biểu thức</a:t>
            </a:r>
            <a:r>
              <a:rPr lang="en-US" altLang="en-US" sz="2000">
                <a:solidFill>
                  <a:srgbClr val="000000"/>
                </a:solidFill>
              </a:rPr>
              <a:t> 3 +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838" y="3065463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79838" y="3598863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1738" y="4122738"/>
            <a:ext cx="45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7925" y="4686300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…</a:t>
            </a:r>
          </a:p>
        </p:txBody>
      </p:sp>
      <p:sp>
        <p:nvSpPr>
          <p:cNvPr id="51253" name="TextBox 42"/>
          <p:cNvSpPr txBox="1">
            <a:spLocks noChangeArrowheads="1"/>
          </p:cNvSpPr>
          <p:nvPr/>
        </p:nvSpPr>
        <p:spPr bwMode="auto">
          <a:xfrm>
            <a:off x="5056188" y="3076575"/>
            <a:ext cx="1323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3 + 1</a:t>
            </a:r>
          </a:p>
        </p:txBody>
      </p:sp>
      <p:sp>
        <p:nvSpPr>
          <p:cNvPr id="51254" name="TextBox 43"/>
          <p:cNvSpPr txBox="1">
            <a:spLocks noChangeArrowheads="1"/>
          </p:cNvSpPr>
          <p:nvPr/>
        </p:nvSpPr>
        <p:spPr bwMode="auto">
          <a:xfrm>
            <a:off x="5062538" y="3575050"/>
            <a:ext cx="132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3 + 2</a:t>
            </a:r>
          </a:p>
        </p:txBody>
      </p:sp>
      <p:sp>
        <p:nvSpPr>
          <p:cNvPr id="51255" name="TextBox 44"/>
          <p:cNvSpPr txBox="1">
            <a:spLocks noChangeArrowheads="1"/>
          </p:cNvSpPr>
          <p:nvPr/>
        </p:nvSpPr>
        <p:spPr bwMode="auto">
          <a:xfrm>
            <a:off x="5070475" y="4086225"/>
            <a:ext cx="132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3 + 3</a:t>
            </a:r>
          </a:p>
        </p:txBody>
      </p:sp>
      <p:sp>
        <p:nvSpPr>
          <p:cNvPr id="51256" name="TextBox 45"/>
          <p:cNvSpPr txBox="1">
            <a:spLocks noChangeArrowheads="1"/>
          </p:cNvSpPr>
          <p:nvPr/>
        </p:nvSpPr>
        <p:spPr bwMode="auto">
          <a:xfrm>
            <a:off x="5267325" y="4656138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1257" name="TextBox 46"/>
          <p:cNvSpPr txBox="1">
            <a:spLocks noChangeArrowheads="1"/>
          </p:cNvSpPr>
          <p:nvPr/>
        </p:nvSpPr>
        <p:spPr bwMode="auto">
          <a:xfrm>
            <a:off x="5011738" y="5154613"/>
            <a:ext cx="1323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3 + 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41738" y="5238750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97" grpId="0"/>
      <p:bldP spid="4197" grpId="1"/>
      <p:bldP spid="4198" grpId="0" animBg="1"/>
      <p:bldP spid="4203" grpId="0" animBg="1"/>
      <p:bldP spid="4204" grpId="0"/>
      <p:bldP spid="4206" grpId="0"/>
      <p:bldP spid="4206" grpId="1"/>
      <p:bldP spid="4207" grpId="0"/>
      <p:bldP spid="420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867</Words>
  <Application>Microsoft Office PowerPoint</Application>
  <PresentationFormat>Custom</PresentationFormat>
  <Paragraphs>219</Paragraphs>
  <Slides>21</Slides>
  <Notes>2</Notes>
  <HiddenSlides>0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1_Office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Admin</cp:lastModifiedBy>
  <cp:revision>22</cp:revision>
  <dcterms:created xsi:type="dcterms:W3CDTF">2021-08-18T18:36:44Z</dcterms:created>
  <dcterms:modified xsi:type="dcterms:W3CDTF">2021-09-19T00:28:25Z</dcterms:modified>
</cp:coreProperties>
</file>