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94" r:id="rId3"/>
    <p:sldId id="293" r:id="rId4"/>
    <p:sldId id="276" r:id="rId5"/>
    <p:sldId id="287" r:id="rId6"/>
    <p:sldId id="288" r:id="rId7"/>
    <p:sldId id="289" r:id="rId8"/>
    <p:sldId id="290" r:id="rId9"/>
    <p:sldId id="292" r:id="rId10"/>
    <p:sldId id="291" r:id="rId11"/>
    <p:sldId id="286" r:id="rId12"/>
    <p:sldId id="277" r:id="rId13"/>
    <p:sldId id="256" r:id="rId14"/>
    <p:sldId id="258" r:id="rId15"/>
    <p:sldId id="274" r:id="rId16"/>
    <p:sldId id="275" r:id="rId17"/>
    <p:sldId id="273" r:id="rId18"/>
    <p:sldId id="268" r:id="rId19"/>
    <p:sldId id="269" r:id="rId20"/>
    <p:sldId id="260" r:id="rId21"/>
    <p:sldId id="261" r:id="rId22"/>
    <p:sldId id="262" r:id="rId23"/>
    <p:sldId id="263" r:id="rId24"/>
    <p:sldId id="265" r:id="rId25"/>
    <p:sldId id="270" r:id="rId26"/>
    <p:sldId id="264" r:id="rId27"/>
    <p:sldId id="266" r:id="rId28"/>
    <p:sldId id="267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3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117C-2BDB-4C25-98D5-84CE57E27FB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1E34-E660-40B7-9922-C95FAE268CE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FF77A1-44D9-4883-86F7-3CBBBDF2FA89}" type="slidenum">
              <a:rPr lang="vi-VN" altLang="en-US" sz="1200"/>
              <a:pPr eaLnBrk="1" hangingPunct="1"/>
              <a:t>20</a:t>
            </a:fld>
            <a:endParaRPr lang="vi-VN" altLang="en-US" sz="1200"/>
          </a:p>
        </p:txBody>
      </p:sp>
    </p:spTree>
    <p:extLst>
      <p:ext uri="{BB962C8B-B14F-4D97-AF65-F5344CB8AC3E}">
        <p14:creationId xmlns="" xmlns:p14="http://schemas.microsoft.com/office/powerpoint/2010/main" val="37922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75A14-55FC-4571-8306-3B794815E7C2}" type="datetimeFigureOut">
              <a:rPr lang="vi-VN" smtClean="0"/>
              <a:pPr/>
              <a:t>13/12/2021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CE2DE-F082-478A-A433-B2AF1DFAE204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http://www.xaluan.com/images/news/Image/2017/01/02/85869ad592685d.img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00364" y="1214422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143116"/>
            <a:ext cx="6072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CHIA MỘT SỐ THẬP PHÂN CHO MỘT SỐ TỰ NHIÊN.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229600" cy="13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8072494" cy="137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2976" y="1285860"/>
            <a:ext cx="664373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Một giờ ô tô đi được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211,2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4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52,8 (km)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52,8 km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2976" y="4214818"/>
            <a:ext cx="6643734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Một bao gạo cân nặng là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318,5: 7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45,5 (kg)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15 bao gạo như thế nặng là: </a:t>
            </a: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45,5  x 15 = 682,5 (kg)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682,5 kg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1816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1A0DAB"/>
                </a:solidFill>
                <a:latin typeface="Open Sans"/>
              </a:rPr>
              <a:t>Câu </a:t>
            </a:r>
            <a:r>
              <a:rPr lang="vi-VN" sz="2800" b="1" dirty="0" smtClean="0">
                <a:solidFill>
                  <a:srgbClr val="1A0DAB"/>
                </a:solidFill>
                <a:latin typeface="Open Sans"/>
              </a:rPr>
              <a:t>7. </a:t>
            </a:r>
            <a:endParaRPr lang="vi-VN" sz="2800" dirty="0">
              <a:solidFill>
                <a:srgbClr val="1A0DAB"/>
              </a:solidFill>
              <a:latin typeface="Open Sans"/>
            </a:endParaRPr>
          </a:p>
          <a:p>
            <a:r>
              <a:rPr lang="vi-VN" sz="2800" dirty="0">
                <a:solidFill>
                  <a:srgbClr val="1A0DAB"/>
                </a:solidFill>
                <a:latin typeface="Open Sans"/>
              </a:rPr>
              <a:t>Giải bài toán sau: Mua 4m vải phải trả </a:t>
            </a:r>
            <a:r>
              <a:rPr lang="vi-VN" sz="2800" dirty="0" smtClean="0">
                <a:solidFill>
                  <a:srgbClr val="1A0DAB"/>
                </a:solidFill>
                <a:latin typeface="Open Sans"/>
              </a:rPr>
              <a:t>200 000 </a:t>
            </a:r>
            <a:r>
              <a:rPr lang="vi-VN" sz="2800" dirty="0">
                <a:solidFill>
                  <a:srgbClr val="1A0DAB"/>
                </a:solidFill>
                <a:latin typeface="Open Sans"/>
              </a:rPr>
              <a:t>đồng. Hỏi mua 6,8m vải cùng loại phải trả nhiều hơn bao nhiêu tiền?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2136775"/>
            <a:ext cx="9067800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u="sng" dirty="0">
                <a:solidFill>
                  <a:srgbClr val="000000"/>
                </a:solidFill>
                <a:latin typeface="Open Sans"/>
              </a:rPr>
              <a:t>Bài làm: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Mua 1m vải phải trả số tiền 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200 000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: 4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Mua 6,8m vải phải trả số tiền là: </a:t>
            </a:r>
            <a:endParaRPr lang="vi-VN" sz="24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50 000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x 6,8 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Vậy mua 6,8m vải cùng loại phải trả nhiều hơn số tiền là: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340 000 – 200 000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=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(đồng)</a:t>
            </a:r>
          </a:p>
          <a:p>
            <a:pPr algn="ctr"/>
            <a:r>
              <a:rPr lang="vi-VN" sz="2400" dirty="0">
                <a:solidFill>
                  <a:srgbClr val="000000"/>
                </a:solidFill>
                <a:latin typeface="Open Sans"/>
              </a:rPr>
              <a:t>                          Đáp số: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140 000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00364" y="1214422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143116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38. EM ÔN LẠI NHỮNG GÌ ĐÃ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285728"/>
            <a:ext cx="8215370" cy="418576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Mục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tiêu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Biết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PMingLiU" pitchFamily="18" charset="-120"/>
                <a:cs typeface="Arial" pitchFamily="34" charset="0"/>
              </a:rPr>
              <a:t>nhân</a:t>
            </a:r>
            <a:r>
              <a:rPr lang="en-US" sz="36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số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thập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phân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.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Năng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lực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lực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Phẩm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chất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:Chăm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chỉ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tự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giác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làm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bài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Chuẩn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bị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phiếu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bài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tập</a:t>
            </a:r>
            <a:r>
              <a:rPr kumimoji="0" lang="vi-V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1"/>
          <p:cNvSpPr>
            <a:spLocks noChangeArrowheads="1"/>
          </p:cNvSpPr>
          <p:nvPr/>
        </p:nvSpPr>
        <p:spPr bwMode="auto">
          <a:xfrm>
            <a:off x="258278" y="3460533"/>
            <a:ext cx="3429000" cy="1066800"/>
          </a:xfrm>
          <a:prstGeom prst="roundRect">
            <a:avLst>
              <a:gd name="adj" fmla="val 16667"/>
            </a:avLst>
          </a:prstGeom>
          <a:solidFill>
            <a:srgbClr val="FEA0EA">
              <a:alpha val="21176"/>
            </a:srgbClr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</a:rPr>
              <a:t>Số điền vào chỗ chấm là:</a:t>
            </a:r>
          </a:p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</a:rPr>
              <a:t>6,39 </a:t>
            </a:r>
            <a:r>
              <a:rPr lang="en-US" altLang="en-US" sz="2400" dirty="0" smtClean="0">
                <a:solidFill>
                  <a:schemeClr val="bg2">
                    <a:lumMod val="10000"/>
                  </a:schemeClr>
                </a:solidFill>
              </a:rPr>
              <a:t>x 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</a:rPr>
              <a:t>6,8 = 6,8 </a:t>
            </a:r>
            <a:r>
              <a:rPr lang="en-US" altLang="en-US" sz="2400" dirty="0" smtClean="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en-US" altLang="en-US" sz="2400" dirty="0" smtClean="0"/>
              <a:t>….</a:t>
            </a:r>
            <a:endParaRPr lang="en-US" altLang="en-US" sz="2400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571736" y="4000504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6,39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5429256" y="4000504"/>
            <a:ext cx="2214578" cy="1000132"/>
          </a:xfrm>
          <a:prstGeom prst="flowChartAlternateProcess">
            <a:avLst/>
          </a:prstGeom>
          <a:solidFill>
            <a:srgbClr val="FFCCFF">
              <a:alpha val="1490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45, 9 x 0,1 =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3,8 x 0,01 =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9" name="AutoShape 27"/>
          <p:cNvSpPr>
            <a:spLocks noChangeArrowheads="1"/>
          </p:cNvSpPr>
          <p:nvPr/>
        </p:nvSpPr>
        <p:spPr bwMode="auto">
          <a:xfrm>
            <a:off x="5562600" y="1800340"/>
            <a:ext cx="3200400" cy="1371600"/>
          </a:xfrm>
          <a:prstGeom prst="flowChartAlternateProcess">
            <a:avLst/>
          </a:prstGeom>
          <a:solidFill>
            <a:srgbClr val="F5FE9C">
              <a:alpha val="21960"/>
            </a:srgbClr>
          </a:solidFill>
          <a:ln w="9525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</a:rPr>
              <a:t>Nêu kết quả của phép tính</a:t>
            </a:r>
          </a:p>
          <a:p>
            <a:pPr algn="ctr" eaLnBrk="1" hangingPunct="1"/>
            <a:r>
              <a:rPr lang="en-US" altLang="en-US" sz="2200" dirty="0" smtClean="0">
                <a:solidFill>
                  <a:schemeClr val="bg2">
                    <a:lumMod val="10000"/>
                  </a:schemeClr>
                </a:solidFill>
              </a:rPr>
              <a:t>10x </a:t>
            </a:r>
            <a:r>
              <a:rPr lang="en-US" altLang="en-US" sz="2200" dirty="0">
                <a:solidFill>
                  <a:schemeClr val="bg2">
                    <a:lumMod val="10000"/>
                  </a:schemeClr>
                </a:solidFill>
              </a:rPr>
              <a:t>6,39= </a:t>
            </a:r>
            <a:r>
              <a:rPr lang="en-US" altLang="en-US" sz="2200" dirty="0"/>
              <a:t>….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7518400" y="2399998"/>
            <a:ext cx="6783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rgbClr val="FF0000"/>
                </a:solidFill>
              </a:rPr>
              <a:t>63,9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3103" name="Picture 31" descr="hình ảnh hoa đào ngày tế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352800" cy="19812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6" descr="Hình ảnh có liên qua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3443286" cy="2282073"/>
          </a:xfrm>
          <a:prstGeom prst="rect">
            <a:avLst/>
          </a:prstGeom>
          <a:solidFill>
            <a:srgbClr val="CC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83" name="Picture 3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00636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0" y="1911852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TRÒ CHƠI - BÔNG HOA BÍ ẨN</a:t>
            </a:r>
          </a:p>
        </p:txBody>
      </p:sp>
      <p:sp>
        <p:nvSpPr>
          <p:cNvPr id="308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087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3088" name="Picture 7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0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6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79" y="98842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" y="1305818"/>
            <a:ext cx="2819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48" y="471488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567,3 x 0, 001 =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35" descr="tamtay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786322"/>
            <a:ext cx="4354235" cy="2286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43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7" grpId="0" animBg="1"/>
      <p:bldP spid="3102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929618" cy="55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3504" y="1285860"/>
            <a:ext cx="164307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(2,5 x 3,1)x 0,6 = 7,75 x 0,6= 4,65 </a:t>
            </a:r>
            <a:endParaRPr lang="vi-VN" sz="1600" dirty="0" smtClean="0"/>
          </a:p>
          <a:p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6" y="1357298"/>
            <a:ext cx="18573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2,5 x (3,1 x 0,6)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2,5 x 1,86 = 4,65 </a:t>
            </a:r>
            <a:endParaRPr lang="vi-VN" sz="1600" dirty="0"/>
          </a:p>
        </p:txBody>
      </p:sp>
      <p:sp>
        <p:nvSpPr>
          <p:cNvPr id="7" name="Rectangle 6"/>
          <p:cNvSpPr/>
          <p:nvPr/>
        </p:nvSpPr>
        <p:spPr>
          <a:xfrm>
            <a:off x="5143504" y="1928802"/>
            <a:ext cx="1705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(1,6 x 4) x 2,5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6,4 x 2,5 = 16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1928802"/>
            <a:ext cx="1705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x (4 x 2,5)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1,6 x 10 = 16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2500306"/>
            <a:ext cx="1705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(4,8 x 2,5) x 1,3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12 x 1,3=15,6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6578" y="2428868"/>
            <a:ext cx="1705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4,8 x (2,5 x 1,3)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4,8 x 3,25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15,6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9233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9119367" flipH="1">
            <a:off x="1507981" y="754668"/>
            <a:ext cx="500066" cy="42862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c 5"/>
          <p:cNvSpPr/>
          <p:nvPr/>
        </p:nvSpPr>
        <p:spPr>
          <a:xfrm rot="19119367" flipV="1">
            <a:off x="2547305" y="641812"/>
            <a:ext cx="406054" cy="511815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c 6"/>
          <p:cNvSpPr/>
          <p:nvPr/>
        </p:nvSpPr>
        <p:spPr>
          <a:xfrm rot="19119367" flipH="1">
            <a:off x="579285" y="1254735"/>
            <a:ext cx="500066" cy="42862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c 7"/>
          <p:cNvSpPr/>
          <p:nvPr/>
        </p:nvSpPr>
        <p:spPr>
          <a:xfrm rot="19119367" flipV="1">
            <a:off x="1508232" y="1131442"/>
            <a:ext cx="412498" cy="61263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rc 8"/>
          <p:cNvSpPr/>
          <p:nvPr/>
        </p:nvSpPr>
        <p:spPr>
          <a:xfrm rot="19119367" flipH="1">
            <a:off x="6865831" y="754667"/>
            <a:ext cx="500066" cy="42862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c 9"/>
          <p:cNvSpPr/>
          <p:nvPr/>
        </p:nvSpPr>
        <p:spPr>
          <a:xfrm rot="19119367" flipV="1">
            <a:off x="7848470" y="579005"/>
            <a:ext cx="456171" cy="57539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rc 10"/>
          <p:cNvSpPr/>
          <p:nvPr/>
        </p:nvSpPr>
        <p:spPr>
          <a:xfrm rot="19119367" flipH="1">
            <a:off x="5722822" y="1326173"/>
            <a:ext cx="500066" cy="428628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c 11"/>
          <p:cNvSpPr/>
          <p:nvPr/>
        </p:nvSpPr>
        <p:spPr>
          <a:xfrm rot="19119367" flipV="1">
            <a:off x="6554864" y="1211758"/>
            <a:ext cx="662111" cy="629722"/>
          </a:xfrm>
          <a:prstGeom prst="arc">
            <a:avLst>
              <a:gd name="adj1" fmla="val 1530329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838096" cy="10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3116"/>
            <a:ext cx="48405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1472" y="335756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 63,2   x  2,4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151, 68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35756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 28,7 +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82,8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111,5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3000372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2, 5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12,5 x 2,5 = 31,5 (km)</a:t>
            </a:r>
          </a:p>
          <a:p>
            <a:pPr algn="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31,5 km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29600" cy="14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4,29 – 1,36                46,7 -29,43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928802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4 , 2 9</a:t>
            </a:r>
            <a:endParaRPr lang="vi-VN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2786058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,</a:t>
            </a:r>
            <a:endParaRPr lang="vi-VN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786058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85749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</a:t>
            </a:r>
            <a:endParaRPr lang="vi-VN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78605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2910" y="3786190"/>
            <a:ext cx="214314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3108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4414" y="3643314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,</a:t>
            </a:r>
            <a:endParaRPr lang="vi-VN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378619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164305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4 6 , 7</a:t>
            </a:r>
            <a:endParaRPr lang="vi-VN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24" y="1571612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71462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271462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2462" y="271462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0958" y="278605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892" y="2500306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,</a:t>
            </a:r>
            <a:endParaRPr lang="vi-VN" sz="7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9322" y="3714752"/>
            <a:ext cx="250033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8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0958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29586" y="385762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3786190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,</a:t>
            </a:r>
            <a:endParaRPr lang="vi-VN" sz="7200" dirty="0"/>
          </a:p>
        </p:txBody>
      </p:sp>
      <p:sp>
        <p:nvSpPr>
          <p:cNvPr id="34" name="TextBox 33"/>
          <p:cNvSpPr txBox="1"/>
          <p:nvPr/>
        </p:nvSpPr>
        <p:spPr>
          <a:xfrm>
            <a:off x="214282" y="2500306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-</a:t>
            </a:r>
            <a:endParaRPr lang="vi-VN" sz="4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86380" y="228599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-</a:t>
            </a:r>
            <a:endParaRPr lang="vi-V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: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vi-VN" dirty="0" smtClean="0"/>
              <a:t>Muốn trừ một số thập phân cho một số thập phân ta làm như sau:</a:t>
            </a:r>
          </a:p>
          <a:p>
            <a:pPr lvl="0"/>
            <a:r>
              <a:rPr lang="vi-VN" dirty="0" smtClean="0"/>
              <a:t>Viết số trừ dưới số bị trừ sao cho các chữ số ở cùng một hàng đặt thẳng ở cột với nhau</a:t>
            </a:r>
          </a:p>
          <a:p>
            <a:pPr lvl="0"/>
            <a:r>
              <a:rPr lang="vi-VN" dirty="0" smtClean="0"/>
              <a:t>Thực hiện phép trừ như các số tự nhiên</a:t>
            </a:r>
          </a:p>
          <a:p>
            <a:pPr lvl="0"/>
            <a:r>
              <a:rPr lang="vi-VN" dirty="0" smtClean="0"/>
              <a:t>Viết dấu phẩy ở hiệu thẳng cột với các dấu phẩy của dấu bị trừ và số trừ.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456,8: 100</a:t>
            </a:r>
            <a:endParaRPr lang="vi-V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0" y="1371600"/>
            <a:ext cx="8901613" cy="1601254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</a:p>
          <a:p>
            <a:pPr algn="just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uốn một sợi dây thép thành hình tam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 các cạnh lần lượt là 9,3dm ; 7,25dm ;10dm. </a:t>
            </a:r>
          </a:p>
          <a:p>
            <a:pPr algn="just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của hình tam giác đó.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52400" y="2972853"/>
            <a:ext cx="4648200" cy="294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486400" y="216408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28600" y="304800"/>
            <a:ext cx="7924800" cy="54793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31: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8665466">
            <a:off x="500532" y="4665691"/>
            <a:ext cx="2311400" cy="16764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9418365">
            <a:off x="316387" y="4295303"/>
            <a:ext cx="1273175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9,3dm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 rot="3170035">
            <a:off x="2105397" y="4448770"/>
            <a:ext cx="14478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7,25dm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85800" y="5486400"/>
            <a:ext cx="19050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10dm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00400" y="3581400"/>
            <a:ext cx="5434362" cy="1905000"/>
          </a:xfrm>
          <a:prstGeom prst="horizontalScroll">
            <a:avLst>
              <a:gd name="adj" fmla="val 7056"/>
            </a:avLst>
          </a:prstGeom>
          <a:solidFill>
            <a:schemeClr val="accent5">
              <a:lumMod val="50000"/>
            </a:schemeClr>
          </a:solidFill>
          <a:ln w="19050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Chu vi của hình tam giác là: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9,3 + 7,25 + 10 = 26,55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26,55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0" y="838200"/>
            <a:ext cx="7924800" cy="547938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962400" y="2537460"/>
            <a:ext cx="914400" cy="76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00800" y="256031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257800" y="256031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9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4" grpId="0" animBg="1"/>
      <p:bldP spid="820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57232"/>
            <a:ext cx="8730915" cy="8617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a. Tính: 4,37 + 16,35 + 8,25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514600" y="1828800"/>
            <a:ext cx="914400" cy="1631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</a:rPr>
              <a:t>4,37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16,35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8,25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28,97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057400" y="2209800"/>
            <a:ext cx="452105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2667000" y="3048000"/>
            <a:ext cx="63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4800600"/>
            <a:ext cx="6194800" cy="18466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bạn Lan, Hùng và An có tất cả số mét vải là: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4,37 + 16,35 + 8,25 = 28,97 (m)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      Đáp số: 28,97 m vải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52400" y="4038600"/>
            <a:ext cx="882982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nêu bài toán như sau: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có 4,37 m vải, Hùng có 16,35 m vải và An có 8,25m vải. Hỏi cả ba bạn ấy có tất cả bao nhiêu mét vải?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52800"/>
            <a:ext cx="8829823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Nêu một bài toán sử dụng các phép tính trên rồi nói với bạn cách giải bài toán đó.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730915" cy="8002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924800" cy="4801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+mj-ea"/>
                <a:cs typeface="+mj-cs"/>
              </a:rPr>
              <a:t>Nêu cách tính tổng nhiều số thập phân?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4800" y="1524000"/>
            <a:ext cx="8077200" cy="31085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      </a:t>
            </a:r>
            <a:r>
              <a:rPr lang="en-US" altLang="en-US" b="1" dirty="0">
                <a:solidFill>
                  <a:srgbClr val="FFFF00"/>
                </a:solidFill>
              </a:rPr>
              <a:t>Để tính tổng nhiều số thập phân ta làm tương tự như tính tổng hai số thập phân. 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b="1" dirty="0">
                <a:solidFill>
                  <a:srgbClr val="FFFF00"/>
                </a:solidFill>
              </a:rPr>
              <a:t> Viết số hạng này dưới số hạng kia sao cho các chữ số ở cùng một hàng thẳng cột với nhau.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b="1" dirty="0">
                <a:solidFill>
                  <a:srgbClr val="FFFF00"/>
                </a:solidFill>
              </a:rPr>
              <a:t> Cộng như cộng các số tự nhiên.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b="1" dirty="0">
                <a:solidFill>
                  <a:srgbClr val="FFFF00"/>
                </a:solidFill>
              </a:rPr>
              <a:t> Viết dấu phẩy ở tổng thẳng cột với các dấu phẩy của các số hạng.</a:t>
            </a:r>
            <a:endParaRPr lang="vi-V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211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9" y="1561887"/>
            <a:ext cx="25146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1 :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Tính: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09609"/>
            <a:ext cx="34290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12,62 + 32, 79 + 9,54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728" y="2428868"/>
            <a:ext cx="1000627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12,62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32,79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9,54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285852" y="3643314"/>
            <a:ext cx="13524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965454" y="2819400"/>
            <a:ext cx="452105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52469" y="4737608"/>
            <a:ext cx="99060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30,04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46,92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8,16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85,12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285852" y="5857892"/>
            <a:ext cx="1085607" cy="77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965454" y="5128621"/>
            <a:ext cx="45210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96000" y="4733596"/>
            <a:ext cx="99060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0,35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0,07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0,9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  1,32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6072198" y="5857892"/>
            <a:ext cx="11865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68763" y="5124193"/>
            <a:ext cx="452105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5968" y="2036695"/>
            <a:ext cx="28956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b. 4,4 + 28,35 + 43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040937" y="2570947"/>
            <a:ext cx="1045663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4,40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28,35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0000FF"/>
                </a:solidFill>
              </a:rPr>
              <a:t>43,00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75,75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6000760" y="3643314"/>
            <a:ext cx="1127878" cy="11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653922" y="2895600"/>
            <a:ext cx="452105" cy="519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269" y="4163181"/>
            <a:ext cx="36576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c. 30,04 + 46,92 + 8,16 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4172740"/>
            <a:ext cx="36576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d. 0,35 + 0,07 + 0,9 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914400"/>
            <a:ext cx="81534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457200"/>
            <a:ext cx="81534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Open Sans"/>
              </a:rPr>
              <a:t>         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31: Tổng nhiều số thập phân (tiết 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0232" y="350043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1785918" y="350043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9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3042" y="321468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</a:rPr>
              <a:t>,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342900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4619" y="3429000"/>
            <a:ext cx="354977" cy="47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9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15" grpId="0" animBg="1"/>
      <p:bldP spid="23" grpId="0" animBg="1"/>
      <p:bldP spid="24" grpId="0" animBg="1"/>
      <p:bldP spid="25" grpId="0" animBg="1"/>
      <p:bldP spid="22" grpId="0" animBg="1"/>
      <p:bldP spid="27" grpId="0" animBg="1"/>
      <p:bldP spid="26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00364" y="1214422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143116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31.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vi-VN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290" y="857232"/>
          <a:ext cx="6786610" cy="26464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39470"/>
                <a:gridCol w="1003300"/>
                <a:gridCol w="1004570"/>
                <a:gridCol w="1867568"/>
                <a:gridCol w="20717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9,8</a:t>
                      </a:r>
                      <a:endParaRPr lang="vi-VN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5,4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1,2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9,8 – 5,4 – 1,2</a:t>
                      </a:r>
                      <a:endParaRPr lang="vi-VN" sz="3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= 3,2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9,8 – (5,4 + 1,2)</a:t>
                      </a:r>
                      <a:endParaRPr lang="vi-VN" sz="3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= 9,8 – 6,6 = 3,2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26,38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7,5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3,16</a:t>
                      </a:r>
                      <a:endParaRPr lang="vi-VN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26,38 – 7,5 – 3,16</a:t>
                      </a:r>
                      <a:endParaRPr lang="vi-VN" sz="3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= 15,72</a:t>
                      </a:r>
                      <a:endParaRPr lang="vi-VN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26,38 – (7,5 + 3,16)</a:t>
                      </a:r>
                      <a:endParaRPr lang="vi-VN" sz="3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= 26,38 – 10,66 = 15,72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37,86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9,2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4,8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37,86 – 9,2 – 4,8</a:t>
                      </a:r>
                      <a:endParaRPr lang="vi-VN" sz="3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/>
                        <a:t>= 23, 86</a:t>
                      </a:r>
                      <a:endParaRPr lang="vi-VN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37,86 – (9,2 + 4,8)</a:t>
                      </a:r>
                      <a:endParaRPr lang="vi-VN" sz="3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/>
                        <a:t>= 37,86 – 14 = 23,86</a:t>
                      </a:r>
                      <a:endParaRPr lang="vi-VN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2" y="500042"/>
          <a:ext cx="68580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9"/>
                <a:gridCol w="1125157"/>
                <a:gridCol w="1297113"/>
                <a:gridCol w="1524010"/>
                <a:gridCol w="19473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– b- c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– (</a:t>
                      </a:r>
                      <a:r>
                        <a:rPr lang="en-US" dirty="0" err="1" smtClean="0"/>
                        <a:t>b+c</a:t>
                      </a:r>
                      <a:r>
                        <a:rPr lang="en-US" dirty="0" smtClean="0"/>
                        <a:t>)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29546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giúp mẹ đi chợ mua thực phẩm theo hướng dẫn sau: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0,5 kg thịt ba chỉ       1,2 kg xương sườn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 kg thịt bò             0,8 kg cà chua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2,5 kg dưa chuột       1,3 kg khoai tây</a:t>
            </a:r>
          </a:p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Hãy giúp Hà tính xem phải mua tất cả bao nhiêu kg thịt, xương; bao nhiêu kg củ quả.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351697"/>
            <a:ext cx="6477000" cy="22159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Số kg thịt và xương mà Hà sẽ mua là: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 0,5 + 0,6 + 1,2 = 2,3 (kg)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kg củ quả mà Hà sẽ mua là: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 2,5 + 1,3 + 0,8 = 4,6 (kg)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0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78661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a+b</a:t>
            </a:r>
            <a:r>
              <a:rPr lang="en-US" sz="2400" dirty="0" smtClean="0">
                <a:solidFill>
                  <a:srgbClr val="FF0000"/>
                </a:solidFill>
              </a:rPr>
              <a:t>)+c </a:t>
            </a:r>
            <a:r>
              <a:rPr lang="en-US" sz="2400" dirty="0" err="1" smtClean="0"/>
              <a:t>và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a+(</a:t>
            </a:r>
            <a:r>
              <a:rPr lang="en-US" sz="2400" dirty="0" err="1" smtClean="0">
                <a:solidFill>
                  <a:srgbClr val="FF0000"/>
                </a:solidFill>
              </a:rPr>
              <a:t>b+c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vi-VN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3571876"/>
          <a:ext cx="8215370" cy="2251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132"/>
                <a:gridCol w="928694"/>
                <a:gridCol w="1143008"/>
                <a:gridCol w="2500330"/>
                <a:gridCol w="2643206"/>
              </a:tblGrid>
              <a:tr h="1428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)+c 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a+(b + c)</a:t>
                      </a:r>
                      <a:endParaRPr lang="vi-VN" sz="2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0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(1,5 + 4,6)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+ 2,4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6,1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+ 2,4 = 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 +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(4,6 + 2,4)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= 1,5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8,5</a:t>
                      </a:r>
                    </a:p>
                  </a:txBody>
                  <a:tcPr/>
                </a:tc>
              </a:tr>
              <a:tr h="65916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(0,25 + 1,15)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+ 3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+ 3 = 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0,25 +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(1,15 + 3)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= 0,25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4,4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286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8858279" cy="241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695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01122" cy="6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3714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4048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86190"/>
            <a:ext cx="4143404" cy="9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29270" y="2064328"/>
            <a:ext cx="8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) +</a:t>
            </a:r>
            <a:endParaRPr lang="vi-VN" sz="3200" dirty="0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143116"/>
            <a:ext cx="1066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2143116"/>
            <a:ext cx="523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034" y="200024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endParaRPr lang="vi-VN" sz="3200" dirty="0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2143116"/>
            <a:ext cx="723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000100" y="2571744"/>
            <a:ext cx="1214446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30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290" y="3143248"/>
            <a:ext cx="242889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37,38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2571744"/>
            <a:ext cx="135732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+ 7,38</a:t>
            </a:r>
            <a:endParaRPr lang="vi-VN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6314" y="2071678"/>
            <a:ext cx="3143272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46,9 +(3,08 + 6,72)</a:t>
            </a:r>
            <a:endParaRPr lang="vi-VN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6314" y="2643182"/>
            <a:ext cx="150019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46,9 +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2643182"/>
            <a:ext cx="92869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3143248"/>
            <a:ext cx="242889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56,7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4857760"/>
            <a:ext cx="442915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(6,71 + 3,29) + (9,7 + 2,3)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5429264"/>
            <a:ext cx="435771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           10      +     12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5929330"/>
            <a:ext cx="435771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           22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7752" y="4929198"/>
            <a:ext cx="407196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=(7,34 + 2,66) + (0,45 + 0,55)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752" y="5429264"/>
            <a:ext cx="407199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           10      +     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752" y="5929330"/>
            <a:ext cx="407199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           11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00364" y="1214422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54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36" y="2143116"/>
            <a:ext cx="6072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EM ÔN LẠI NHỮNG GÌ ĐÃ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9600" cy="277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HOẠT ĐỘNG CƠ BẢN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51243"/>
            <a:ext cx="7858180" cy="47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66987" y="5838825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605087" y="6331484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5510212" y="5876925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00699" y="6429396"/>
            <a:ext cx="35719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vi-V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29600" cy="39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2286016" cy="215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5016"/>
            <a:ext cx="4231854" cy="9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4572009"/>
            <a:ext cx="2500330" cy="7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29600" cy="23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857785" cy="12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8715404" cy="10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5000636"/>
            <a:ext cx="17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7,26     3</a:t>
            </a:r>
          </a:p>
          <a:p>
            <a:pPr marL="514350" indent="-514350">
              <a:buAutoNum type="arabicPlain" startAt="12"/>
            </a:pPr>
            <a:r>
              <a:rPr lang="vi-VN" sz="2800" dirty="0" smtClean="0"/>
              <a:t>     2,42</a:t>
            </a:r>
          </a:p>
          <a:p>
            <a:pPr marL="514350" indent="-514350"/>
            <a:r>
              <a:rPr lang="vi-VN" sz="2800" dirty="0" smtClean="0"/>
              <a:t>  06</a:t>
            </a:r>
          </a:p>
          <a:p>
            <a:pPr marL="514350" indent="-514350"/>
            <a:r>
              <a:rPr lang="vi-VN" sz="2800" dirty="0" smtClean="0"/>
              <a:t>    0</a:t>
            </a:r>
          </a:p>
          <a:p>
            <a:pPr marL="514350" indent="-514350"/>
            <a:r>
              <a:rPr lang="vi-VN" sz="2800" dirty="0" smtClean="0"/>
              <a:t>  </a:t>
            </a:r>
          </a:p>
          <a:p>
            <a:pPr marL="514350" indent="-514350">
              <a:buAutoNum type="arabicPlain" startAt="12"/>
            </a:pPr>
            <a:endParaRPr lang="vi-VN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4414" y="5000636"/>
            <a:ext cx="571504" cy="927900"/>
            <a:chOff x="1214414" y="5286388"/>
            <a:chExt cx="571504" cy="9279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000364" y="5000636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85,5    57</a:t>
            </a:r>
          </a:p>
          <a:p>
            <a:pPr marL="514350" indent="-514350">
              <a:buAutoNum type="arabicPlain" startAt="285"/>
            </a:pPr>
            <a:r>
              <a:rPr lang="vi-VN" sz="3200" dirty="0" smtClean="0"/>
              <a:t>     1,5</a:t>
            </a:r>
          </a:p>
          <a:p>
            <a:pPr marL="514350" indent="-514350"/>
            <a:r>
              <a:rPr lang="vi-VN" sz="3200" dirty="0" smtClean="0"/>
              <a:t>     0</a:t>
            </a:r>
            <a:endParaRPr lang="vi-VN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0496" y="5072074"/>
            <a:ext cx="571504" cy="927900"/>
            <a:chOff x="1214414" y="5286388"/>
            <a:chExt cx="571504" cy="9279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14942" y="4929199"/>
            <a:ext cx="17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0,32   8</a:t>
            </a:r>
          </a:p>
          <a:p>
            <a:pPr marL="514350" indent="-514350"/>
            <a:r>
              <a:rPr lang="vi-VN" sz="2800" dirty="0" smtClean="0"/>
              <a:t>03     0,04</a:t>
            </a:r>
          </a:p>
          <a:p>
            <a:pPr marL="514350" indent="-514350"/>
            <a:r>
              <a:rPr lang="vi-VN" sz="2800" dirty="0" smtClean="0"/>
              <a:t>32</a:t>
            </a:r>
          </a:p>
          <a:p>
            <a:r>
              <a:rPr lang="vi-VN" sz="2800" dirty="0" smtClean="0"/>
              <a:t>   </a:t>
            </a:r>
          </a:p>
          <a:p>
            <a:endParaRPr lang="vi-VN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00760" y="4929198"/>
            <a:ext cx="571504" cy="927900"/>
            <a:chOff x="1214414" y="5286388"/>
            <a:chExt cx="571504" cy="9279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143768" y="5000636"/>
            <a:ext cx="2000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91,52   26</a:t>
            </a:r>
          </a:p>
          <a:p>
            <a:pPr marL="514350" indent="-514350">
              <a:buAutoNum type="arabicPlain" startAt="135"/>
            </a:pPr>
            <a:r>
              <a:rPr lang="vi-VN" sz="2800" dirty="0" smtClean="0"/>
              <a:t>      3,52</a:t>
            </a:r>
          </a:p>
          <a:p>
            <a:pPr marL="514350" indent="-514350"/>
            <a:r>
              <a:rPr lang="vi-VN" sz="2800" dirty="0" smtClean="0"/>
              <a:t>    52</a:t>
            </a:r>
          </a:p>
          <a:p>
            <a:pPr marL="514350" indent="-514350"/>
            <a:r>
              <a:rPr lang="vi-VN" sz="2800" smtClean="0"/>
              <a:t>      0</a:t>
            </a:r>
            <a:endParaRPr lang="vi-VN" sz="2800" dirty="0" smtClean="0"/>
          </a:p>
          <a:p>
            <a:endParaRPr lang="vi-VN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215338" y="5072074"/>
            <a:ext cx="571504" cy="927900"/>
            <a:chOff x="1214414" y="5286388"/>
            <a:chExt cx="571504" cy="9279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750861" y="574994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14414" y="5715016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29600" cy="12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200024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70,2   9 </a:t>
            </a:r>
            <a:endParaRPr lang="vi-VN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3042" y="2071678"/>
            <a:ext cx="571504" cy="927900"/>
            <a:chOff x="1643042" y="2071678"/>
            <a:chExt cx="571504" cy="9279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14480" y="25003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7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/>
              <a:t>63</a:t>
            </a:r>
            <a:endParaRPr lang="vi-VN" sz="28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285749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072</a:t>
            </a:r>
            <a:endParaRPr lang="vi-VN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56" y="228599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,</a:t>
            </a:r>
            <a:endParaRPr lang="vi-VN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0232" y="25003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8</a:t>
            </a:r>
            <a:endParaRPr lang="vi-VN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28662" y="342900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smtClean="0"/>
              <a:t>72</a:t>
            </a:r>
            <a:endParaRPr lang="vi-VN" sz="28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00</a:t>
            </a:r>
            <a:endParaRPr lang="vi-VN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71868" y="2143116"/>
            <a:ext cx="571504" cy="927900"/>
            <a:chOff x="1643042" y="2071678"/>
            <a:chExt cx="571504" cy="9279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43174" y="192880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4,35   5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2500306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43"/>
            </a:pPr>
            <a:r>
              <a:rPr lang="vi-VN" sz="3200" dirty="0" smtClean="0"/>
              <a:t>     0, 87</a:t>
            </a:r>
          </a:p>
          <a:p>
            <a:pPr marL="514350" indent="-514350"/>
            <a:r>
              <a:rPr lang="vi-VN" sz="3200" dirty="0" smtClean="0"/>
              <a:t>  35</a:t>
            </a:r>
          </a:p>
          <a:p>
            <a:pPr marL="514350" indent="-514350"/>
            <a:r>
              <a:rPr lang="vi-VN" sz="3200" dirty="0" smtClean="0"/>
              <a:t>    0</a:t>
            </a:r>
            <a:endParaRPr lang="vi-VN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43636" y="2285992"/>
            <a:ext cx="571504" cy="927900"/>
            <a:chOff x="1643042" y="2071678"/>
            <a:chExt cx="571504" cy="92790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929190" y="2143116"/>
            <a:ext cx="2357454" cy="2325830"/>
            <a:chOff x="4929190" y="2143116"/>
            <a:chExt cx="2357454" cy="2325830"/>
          </a:xfrm>
        </p:grpSpPr>
        <p:sp>
          <p:nvSpPr>
            <p:cNvPr id="30" name="TextBox 29"/>
            <p:cNvSpPr txBox="1"/>
            <p:nvPr/>
          </p:nvSpPr>
          <p:spPr>
            <a:xfrm>
              <a:off x="4929190" y="2143116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/>
                <a:t>33,6</a:t>
              </a:r>
              <a:r>
                <a:rPr lang="vi-VN" sz="3200" dirty="0" smtClean="0">
                  <a:solidFill>
                    <a:srgbClr val="FF0000"/>
                  </a:solidFill>
                </a:rPr>
                <a:t>0</a:t>
              </a:r>
              <a:r>
                <a:rPr lang="vi-VN" sz="3200" dirty="0" smtClean="0"/>
                <a:t>   32</a:t>
              </a:r>
              <a:endParaRPr lang="vi-VN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3504" y="2714620"/>
              <a:ext cx="21431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/>
              <a:r>
                <a:rPr lang="vi-VN" sz="3200" dirty="0" smtClean="0"/>
                <a:t>16      1,05</a:t>
              </a:r>
            </a:p>
            <a:p>
              <a:pPr marL="742950" indent="-742950"/>
              <a:r>
                <a:rPr lang="vi-VN" sz="3600" dirty="0" smtClean="0"/>
                <a:t>16</a:t>
              </a:r>
              <a:r>
                <a:rPr lang="vi-VN" sz="3600" dirty="0" smtClean="0">
                  <a:solidFill>
                    <a:srgbClr val="FF0000"/>
                  </a:solidFill>
                </a:rPr>
                <a:t>0</a:t>
              </a:r>
            </a:p>
            <a:p>
              <a:pPr marL="742950" indent="-742950"/>
              <a:r>
                <a:rPr lang="vi-VN" sz="3600" dirty="0" smtClean="0"/>
                <a:t>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14744" y="4857760"/>
            <a:ext cx="571504" cy="927900"/>
            <a:chOff x="1643042" y="2071678"/>
            <a:chExt cx="571504" cy="92790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1179489" y="2535231"/>
              <a:ext cx="927900" cy="79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43042" y="2428868"/>
              <a:ext cx="571504" cy="1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71736" y="4714884"/>
            <a:ext cx="2643206" cy="1956499"/>
            <a:chOff x="2571736" y="4714884"/>
            <a:chExt cx="2643206" cy="1956499"/>
          </a:xfrm>
        </p:grpSpPr>
        <p:sp>
          <p:nvSpPr>
            <p:cNvPr id="35" name="TextBox 34"/>
            <p:cNvSpPr txBox="1"/>
            <p:nvPr/>
          </p:nvSpPr>
          <p:spPr>
            <a:xfrm>
              <a:off x="2571736" y="4714884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12,69</a:t>
              </a:r>
              <a:r>
                <a:rPr lang="vi-VN" sz="2800" dirty="0" smtClean="0">
                  <a:solidFill>
                    <a:srgbClr val="FF0000"/>
                  </a:solidFill>
                </a:rPr>
                <a:t>0</a:t>
              </a:r>
              <a:r>
                <a:rPr lang="vi-VN" sz="2800" dirty="0" smtClean="0"/>
                <a:t>    30</a:t>
              </a:r>
              <a:endParaRPr lang="vi-VN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1736" y="5286388"/>
              <a:ext cx="26432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lain" startAt="126"/>
              </a:pPr>
              <a:r>
                <a:rPr lang="vi-VN" sz="2800" dirty="0" smtClean="0"/>
                <a:t>        0,423</a:t>
              </a:r>
            </a:p>
            <a:p>
              <a:pPr marL="514350" indent="-514350"/>
              <a:r>
                <a:rPr lang="vi-VN" sz="2800" dirty="0" smtClean="0"/>
                <a:t>     69</a:t>
              </a:r>
            </a:p>
            <a:p>
              <a:pPr marL="514350" indent="-514350"/>
              <a:r>
                <a:rPr lang="vi-VN" sz="2800" dirty="0" smtClean="0"/>
                <a:t>       9</a:t>
              </a:r>
              <a:r>
                <a:rPr lang="vi-VN" sz="2800" dirty="0" smtClean="0">
                  <a:solidFill>
                    <a:srgbClr val="FF0000"/>
                  </a:solidFill>
                </a:rPr>
                <a:t>0 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571472" y="242886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2910" y="3429000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1" grpId="0"/>
      <p:bldP spid="22" grpId="0"/>
      <p:bldP spid="23" grpId="0"/>
      <p:bldP spid="25" grpId="0"/>
      <p:bldP spid="2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x:</a:t>
            </a: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35729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4 = 14,4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14311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= 14,4:4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2928934"/>
            <a:ext cx="2775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= 3,6 </a:t>
            </a:r>
            <a:endParaRPr lang="vi-V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128586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7 x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= 0,42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410" y="2143116"/>
            <a:ext cx="325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= 0,42:7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760" y="3000372"/>
            <a:ext cx="25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0,06 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1265</Words>
  <Application>Microsoft Office PowerPoint</Application>
  <PresentationFormat>On-screen Show (4:3)</PresentationFormat>
  <Paragraphs>285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Slide 2</vt:lpstr>
      <vt:lpstr>Slide 3</vt:lpstr>
      <vt:lpstr>Slide 4</vt:lpstr>
      <vt:lpstr>A, HOẠT ĐỘNG CƠ BẢN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Giải bài toán</vt:lpstr>
      <vt:lpstr>4,29 – 1,36                46,7 -29,43</vt:lpstr>
      <vt:lpstr>Ghi nhớ: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BC</cp:lastModifiedBy>
  <cp:revision>165</cp:revision>
  <dcterms:created xsi:type="dcterms:W3CDTF">2021-11-13T07:07:38Z</dcterms:created>
  <dcterms:modified xsi:type="dcterms:W3CDTF">2021-12-13T09:03:26Z</dcterms:modified>
</cp:coreProperties>
</file>